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2" r:id="rId6"/>
    <p:sldId id="271" r:id="rId7"/>
    <p:sldId id="258" r:id="rId8"/>
    <p:sldId id="261" r:id="rId9"/>
    <p:sldId id="273" r:id="rId10"/>
    <p:sldId id="260" r:id="rId11"/>
    <p:sldId id="274" r:id="rId12"/>
    <p:sldId id="263" r:id="rId13"/>
    <p:sldId id="275" r:id="rId14"/>
    <p:sldId id="265" r:id="rId15"/>
    <p:sldId id="264" r:id="rId16"/>
    <p:sldId id="259" r:id="rId17"/>
    <p:sldId id="277" r:id="rId18"/>
    <p:sldId id="276" r:id="rId19"/>
    <p:sldId id="268" r:id="rId20"/>
    <p:sldId id="278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6EC2-E207-464F-A8F9-97065C176CB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F7870-553B-4F4A-93B3-1898A7A90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amster.ru/modules/article/view.article.php/c42/241" TargetMode="External"/><Relationship Id="rId7" Type="http://schemas.openxmlformats.org/officeDocument/2006/relationships/hyperlink" Target="http://hamster.ru/modules/article/view.article.php/18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-bliss.nethouse.ru/page/1177427" TargetMode="External"/><Relationship Id="rId5" Type="http://schemas.openxmlformats.org/officeDocument/2006/relationships/hyperlink" Target="https://e-libra.ru/read/203248-homyachki.html" TargetMode="External"/><Relationship Id="rId4" Type="http://schemas.openxmlformats.org/officeDocument/2006/relationships/hyperlink" Target="http://hamster.ru/modules/article/view.article.php/19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dirty="0"/>
              <a:t>Городское соревнование юных исследователей «Шаг в будущее. Юниор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ГЕНЕТИЧЕСКИЕ </a:t>
            </a:r>
            <a:r>
              <a:rPr lang="ru-RU" sz="2800" dirty="0"/>
              <a:t>И ФЕНОТИПИЧЕСКИЕ ОСОБЕННОСТИ </a:t>
            </a:r>
            <a:r>
              <a:rPr lang="ru-RU" sz="2800" dirty="0" smtClean="0"/>
              <a:t>НАСЛЕДОВАНИЯ </a:t>
            </a:r>
            <a:r>
              <a:rPr lang="ru-RU" sz="2800" dirty="0"/>
              <a:t>ОКРАСА СИРИЙСКИХ ХОМЯКОВ. </a:t>
            </a:r>
            <a:br>
              <a:rPr lang="ru-RU" sz="2800" dirty="0"/>
            </a:br>
            <a:r>
              <a:rPr lang="ru-RU" sz="2800" dirty="0"/>
              <a:t>СИСТЕМАТИЗАЦИЯ ОКРАСОВ.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924944"/>
            <a:ext cx="6400800" cy="223224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900" dirty="0" smtClean="0">
                <a:solidFill>
                  <a:srgbClr val="002060"/>
                </a:solidFill>
              </a:rPr>
              <a:t>Автор: Лаптева </a:t>
            </a:r>
            <a:r>
              <a:rPr lang="ru-RU" sz="1900" dirty="0">
                <a:solidFill>
                  <a:srgbClr val="002060"/>
                </a:solidFill>
              </a:rPr>
              <a:t>Елизавета Олеговна</a:t>
            </a:r>
          </a:p>
          <a:p>
            <a:pPr algn="r"/>
            <a:r>
              <a:rPr lang="ru-RU" sz="1900" dirty="0">
                <a:solidFill>
                  <a:srgbClr val="002060"/>
                </a:solidFill>
              </a:rPr>
              <a:t>Муниципальное бюджетное </a:t>
            </a:r>
          </a:p>
          <a:p>
            <a:pPr algn="r"/>
            <a:r>
              <a:rPr lang="ru-RU" sz="1900" dirty="0">
                <a:solidFill>
                  <a:srgbClr val="002060"/>
                </a:solidFill>
              </a:rPr>
              <a:t>образовательное учреждение </a:t>
            </a:r>
          </a:p>
          <a:p>
            <a:pPr algn="r"/>
            <a:r>
              <a:rPr lang="ru-RU" sz="1900" dirty="0">
                <a:solidFill>
                  <a:srgbClr val="002060"/>
                </a:solidFill>
              </a:rPr>
              <a:t>средняя образовательная школа №</a:t>
            </a:r>
            <a:r>
              <a:rPr lang="ru-RU" sz="1900" dirty="0" smtClean="0">
                <a:solidFill>
                  <a:srgbClr val="002060"/>
                </a:solidFill>
              </a:rPr>
              <a:t>3, 7«б</a:t>
            </a:r>
            <a:r>
              <a:rPr lang="ru-RU" sz="1900" dirty="0">
                <a:solidFill>
                  <a:srgbClr val="002060"/>
                </a:solidFill>
              </a:rPr>
              <a:t>» класс</a:t>
            </a:r>
          </a:p>
          <a:p>
            <a:pPr algn="r"/>
            <a:r>
              <a:rPr lang="ru-RU" sz="1900" dirty="0">
                <a:solidFill>
                  <a:srgbClr val="002060"/>
                </a:solidFill>
              </a:rPr>
              <a:t>Научный руководитель: </a:t>
            </a:r>
          </a:p>
          <a:p>
            <a:pPr algn="r"/>
            <a:r>
              <a:rPr lang="ru-RU" sz="1900" dirty="0">
                <a:solidFill>
                  <a:srgbClr val="002060"/>
                </a:solidFill>
              </a:rPr>
              <a:t>Лаптева Юлия </a:t>
            </a:r>
            <a:r>
              <a:rPr lang="ru-RU" sz="1900" dirty="0" smtClean="0">
                <a:solidFill>
                  <a:srgbClr val="002060"/>
                </a:solidFill>
              </a:rPr>
              <a:t>Александровна</a:t>
            </a:r>
            <a:r>
              <a:rPr lang="ru-RU" sz="1900" dirty="0">
                <a:solidFill>
                  <a:srgbClr val="002060"/>
                </a:solidFill>
              </a:rPr>
              <a:t>, </a:t>
            </a:r>
          </a:p>
          <a:p>
            <a:pPr algn="r"/>
            <a:r>
              <a:rPr lang="ru-RU" sz="1900" dirty="0">
                <a:solidFill>
                  <a:srgbClr val="002060"/>
                </a:solidFill>
              </a:rPr>
              <a:t>учитель математики МБОУ СОШ №3 г.Сургут</a:t>
            </a: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259632" y="5949280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Российская </a:t>
            </a:r>
            <a:r>
              <a:rPr lang="ru-RU" sz="1600" dirty="0" smtClean="0">
                <a:solidFill>
                  <a:srgbClr val="002060"/>
                </a:solidFill>
              </a:rPr>
              <a:t>Федерация,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Ханты-Мансийский автономный округ – </a:t>
            </a:r>
            <a:r>
              <a:rPr lang="ru-RU" sz="1600" dirty="0" err="1" smtClean="0">
                <a:solidFill>
                  <a:srgbClr val="002060"/>
                </a:solidFill>
              </a:rPr>
              <a:t>Югра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город Сургут, 2019 г.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332656"/>
            <a:ext cx="6480720" cy="864096"/>
          </a:xfrm>
        </p:spPr>
        <p:txBody>
          <a:bodyPr/>
          <a:lstStyle/>
          <a:p>
            <a:r>
              <a:rPr lang="ru-RU" dirty="0" smtClean="0"/>
              <a:t>Формирование окраса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124744"/>
            <a:ext cx="3744416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На распределение, форму, цвет </a:t>
            </a:r>
            <a:r>
              <a:rPr lang="ru-RU" sz="2000" dirty="0" err="1" smtClean="0"/>
              <a:t>меланосом</a:t>
            </a:r>
            <a:r>
              <a:rPr lang="ru-RU" sz="2000" dirty="0" smtClean="0"/>
              <a:t> влияют белковые структуры, несущие информацию о генотипе животного, они расположены в молекулах ДНК и называются </a:t>
            </a:r>
            <a:r>
              <a:rPr lang="ru-RU" sz="2000" dirty="0" err="1" smtClean="0"/>
              <a:t>ГЕНы</a:t>
            </a:r>
            <a:r>
              <a:rPr lang="ru-RU" sz="2000" dirty="0" smtClean="0"/>
              <a:t>. На предыдущем слайде мы с вами видели клетки, содержащие пигмент. </a:t>
            </a:r>
            <a:br>
              <a:rPr lang="ru-RU" sz="2000" dirty="0" smtClean="0"/>
            </a:br>
            <a:r>
              <a:rPr lang="ru-RU" sz="2000" dirty="0" smtClean="0"/>
              <a:t>Рассмотрим рисунки: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370573" cy="345638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4392488" cy="1939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332656"/>
            <a:ext cx="5976664" cy="864096"/>
          </a:xfrm>
        </p:spPr>
        <p:txBody>
          <a:bodyPr/>
          <a:lstStyle/>
          <a:p>
            <a:pPr algn="r"/>
            <a:r>
              <a:rPr lang="ru-RU" dirty="0" smtClean="0"/>
              <a:t>Фенотип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528705" cy="2801566"/>
          </a:xfrm>
          <a:prstGeom prst="rect">
            <a:avLst/>
          </a:prstGeom>
          <a:noFill/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3131840" y="980728"/>
            <a:ext cx="5472608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Маркеры окраса у хомяков.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Ушки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указывают на генотип, в данном случае это генетически черный, с белой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пегостью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Я считаю, что можно выдвинуть предположение о том, что окраска мочки носа может указывать на агути фактор. У нон агути (генетически однотонных животных) он будет подкрашен в соответствии с генотипом животного. 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idx="1"/>
          </p:nvPr>
        </p:nvSpPr>
        <p:spPr>
          <a:xfrm>
            <a:off x="611560" y="3573016"/>
            <a:ext cx="7920880" cy="2736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В данном случае, это животное, покровного желтого окраса, генетически черное, агути фактор не определен из-за скрывающего основной цвет окраса. </a:t>
            </a:r>
          </a:p>
          <a:p>
            <a:pPr marL="0" indent="0">
              <a:buNone/>
            </a:pPr>
            <a:r>
              <a:rPr lang="ru-RU" sz="2000" b="1" dirty="0" smtClean="0"/>
              <a:t>Анальное отверстие</a:t>
            </a:r>
            <a:r>
              <a:rPr lang="ru-RU" sz="2000" dirty="0" smtClean="0"/>
              <a:t> в любом случае будет окрашено в генетически заложенный цвет животного.</a:t>
            </a:r>
          </a:p>
          <a:p>
            <a:pPr marL="0" indent="0">
              <a:buNone/>
            </a:pPr>
            <a:r>
              <a:rPr lang="ru-RU" sz="2000" b="1" dirty="0" smtClean="0"/>
              <a:t>«Очки» вокруг глаз</a:t>
            </a:r>
            <a:r>
              <a:rPr lang="ru-RU" sz="2000" dirty="0" smtClean="0"/>
              <a:t> – указывают на наличие генов модификаторов.</a:t>
            </a:r>
          </a:p>
          <a:p>
            <a:pPr marL="0" indent="0">
              <a:buNone/>
            </a:pPr>
            <a:r>
              <a:rPr lang="ru-RU" sz="2000" b="1" dirty="0" smtClean="0"/>
              <a:t>Цвет глаз – </a:t>
            </a:r>
            <a:r>
              <a:rPr lang="ru-RU" sz="2000" dirty="0" smtClean="0"/>
              <a:t>в данном случае черный</a:t>
            </a:r>
            <a:r>
              <a:rPr lang="ru-RU" sz="2000" b="1" dirty="0" smtClean="0"/>
              <a:t> </a:t>
            </a:r>
            <a:r>
              <a:rPr lang="ru-RU" sz="2000" dirty="0" smtClean="0"/>
              <a:t> (цвет глаз может быть черным, с красным отблеском (у голубых и лиловых животных), красным; </a:t>
            </a:r>
          </a:p>
          <a:p>
            <a:pPr marL="0" indent="0">
              <a:buNone/>
            </a:pPr>
            <a:r>
              <a:rPr lang="ru-RU" sz="2000" dirty="0" smtClean="0"/>
              <a:t>цвет глаз так же может указывать на окрасы </a:t>
            </a:r>
            <a:r>
              <a:rPr lang="ru-RU" sz="2000" dirty="0" err="1" smtClean="0"/>
              <a:t>акромеланической</a:t>
            </a:r>
            <a:r>
              <a:rPr lang="ru-RU" sz="2000" dirty="0" smtClean="0"/>
              <a:t> серии).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езентация ст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64696" cy="864096"/>
          </a:xfrm>
        </p:spPr>
        <p:txBody>
          <a:bodyPr/>
          <a:lstStyle/>
          <a:p>
            <a:pPr algn="r"/>
            <a:r>
              <a:rPr lang="ru-RU" dirty="0" smtClean="0"/>
              <a:t>Таблица окрасов</a:t>
            </a:r>
            <a:endParaRPr lang="ru-RU" dirty="0"/>
          </a:p>
        </p:txBody>
      </p:sp>
      <p:pic>
        <p:nvPicPr>
          <p:cNvPr id="5" name="Содержимое 4" descr="2019-12-15_21-02-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8064500" cy="2729286"/>
          </a:xfrm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539552" y="3789040"/>
            <a:ext cx="792088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/>
              <a:t>Для составления таблицы окрасов была систематизирована информация о последовательности кодирования генов, приведены пояснения по способу </a:t>
            </a:r>
            <a:r>
              <a:rPr lang="ru-RU" sz="2000" dirty="0" err="1" smtClean="0"/>
              <a:t>проявленности</a:t>
            </a:r>
            <a:r>
              <a:rPr lang="ru-RU" sz="2000" dirty="0" smtClean="0"/>
              <a:t> того или иного признака в зависимости от того, каким образом работает тот или иной ген. Таким образом полный список генов, кодирующих окрас хомячка стало возможным записать в общем виде. Рассмотрим на примере формулы золотистого хомячка, не имеющего в носительстве никаких рецессивных генов.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езентация ст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64696" cy="864096"/>
          </a:xfrm>
        </p:spPr>
        <p:txBody>
          <a:bodyPr/>
          <a:lstStyle/>
          <a:p>
            <a:pPr algn="r"/>
            <a:r>
              <a:rPr lang="ru-RU" dirty="0" smtClean="0"/>
              <a:t>Таблица окрасов</a:t>
            </a:r>
            <a:endParaRPr lang="ru-RU" dirty="0"/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611560" y="1124744"/>
            <a:ext cx="792088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/>
              <a:t>Для составления базовой таблицы окрасов нас будет интересовать вторая колонка, кодирующая цвет животного. Будем рассматривать нон-агути особей.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2019-12-15_21-26-12.png"/>
          <p:cNvPicPr>
            <a:picLocks noChangeAspect="1"/>
          </p:cNvPicPr>
          <p:nvPr/>
        </p:nvPicPr>
        <p:blipFill>
          <a:blip r:embed="rId3" cstate="print"/>
          <a:srcRect t="8929"/>
          <a:stretch>
            <a:fillRect/>
          </a:stretch>
        </p:blipFill>
        <p:spPr>
          <a:xfrm>
            <a:off x="683568" y="2348880"/>
            <a:ext cx="6181725" cy="2203326"/>
          </a:xfrm>
          <a:prstGeom prst="rect">
            <a:avLst/>
          </a:prstGeom>
        </p:spPr>
      </p:pic>
      <p:pic>
        <p:nvPicPr>
          <p:cNvPr id="13" name="Рисунок 12" descr="2019-12-15_21-27-03.png"/>
          <p:cNvPicPr>
            <a:picLocks noChangeAspect="1"/>
          </p:cNvPicPr>
          <p:nvPr/>
        </p:nvPicPr>
        <p:blipFill>
          <a:blip r:embed="rId4" cstate="print"/>
          <a:srcRect t="9529"/>
          <a:stretch>
            <a:fillRect/>
          </a:stretch>
        </p:blipFill>
        <p:spPr>
          <a:xfrm>
            <a:off x="683568" y="2348880"/>
            <a:ext cx="6086475" cy="2050926"/>
          </a:xfrm>
          <a:prstGeom prst="rect">
            <a:avLst/>
          </a:prstGeom>
        </p:spPr>
      </p:pic>
      <p:pic>
        <p:nvPicPr>
          <p:cNvPr id="15" name="Рисунок 14" descr="2019-12-15_21-28-02.png"/>
          <p:cNvPicPr>
            <a:picLocks noChangeAspect="1"/>
          </p:cNvPicPr>
          <p:nvPr/>
        </p:nvPicPr>
        <p:blipFill>
          <a:blip r:embed="rId5" cstate="print"/>
          <a:srcRect t="9692"/>
          <a:stretch>
            <a:fillRect/>
          </a:stretch>
        </p:blipFill>
        <p:spPr>
          <a:xfrm>
            <a:off x="683568" y="2348880"/>
            <a:ext cx="6057900" cy="2012826"/>
          </a:xfrm>
          <a:prstGeom prst="rect">
            <a:avLst/>
          </a:prstGeom>
        </p:spPr>
      </p:pic>
      <p:pic>
        <p:nvPicPr>
          <p:cNvPr id="16" name="Рисунок 15" descr="2019-12-15_21-28-29.png"/>
          <p:cNvPicPr>
            <a:picLocks noChangeAspect="1"/>
          </p:cNvPicPr>
          <p:nvPr/>
        </p:nvPicPr>
        <p:blipFill>
          <a:blip r:embed="rId6" cstate="print"/>
          <a:srcRect t="9610"/>
          <a:stretch>
            <a:fillRect/>
          </a:stretch>
        </p:blipFill>
        <p:spPr>
          <a:xfrm>
            <a:off x="683568" y="2348880"/>
            <a:ext cx="6048375" cy="2031876"/>
          </a:xfrm>
          <a:prstGeom prst="rect">
            <a:avLst/>
          </a:prstGeom>
        </p:spPr>
      </p:pic>
      <p:pic>
        <p:nvPicPr>
          <p:cNvPr id="17" name="Рисунок 16" descr="2019-12-15_21-28-57.png"/>
          <p:cNvPicPr>
            <a:picLocks noChangeAspect="1"/>
          </p:cNvPicPr>
          <p:nvPr/>
        </p:nvPicPr>
        <p:blipFill>
          <a:blip r:embed="rId7" cstate="print"/>
          <a:srcRect t="3877"/>
          <a:stretch>
            <a:fillRect/>
          </a:stretch>
        </p:blipFill>
        <p:spPr>
          <a:xfrm>
            <a:off x="683568" y="2348880"/>
            <a:ext cx="5991225" cy="3570734"/>
          </a:xfrm>
          <a:prstGeom prst="rect">
            <a:avLst/>
          </a:prstGeom>
        </p:spPr>
      </p:pic>
      <p:pic>
        <p:nvPicPr>
          <p:cNvPr id="18" name="Рисунок 17" descr="2019-12-15_21-40-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772816"/>
            <a:ext cx="2995065" cy="4847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480720" cy="864096"/>
          </a:xfrm>
        </p:spPr>
        <p:txBody>
          <a:bodyPr/>
          <a:lstStyle/>
          <a:p>
            <a:r>
              <a:rPr lang="ru-RU" dirty="0" smtClean="0"/>
              <a:t>Таблица окрасов + агути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Доминантный аллель А, определяющий окрасы типа агути, и так называемый «рецессивный черный» нон-агути – а, определяющий сплошной </a:t>
            </a:r>
            <a:r>
              <a:rPr lang="ru-RU" sz="2000" dirty="0" err="1" smtClean="0"/>
              <a:t>эумеланиновый</a:t>
            </a:r>
            <a:r>
              <a:rPr lang="ru-RU" sz="2000" dirty="0" smtClean="0"/>
              <a:t> окрас по телу. Как взаимодействуют?</a:t>
            </a:r>
            <a:endParaRPr lang="ru-RU" sz="2000" dirty="0"/>
          </a:p>
        </p:txBody>
      </p:sp>
      <p:pic>
        <p:nvPicPr>
          <p:cNvPr id="7" name="Рисунок 6" descr="2019-12-15_21-46-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204864"/>
            <a:ext cx="6086475" cy="2781300"/>
          </a:xfrm>
          <a:prstGeom prst="rect">
            <a:avLst/>
          </a:prstGeom>
        </p:spPr>
      </p:pic>
      <p:pic>
        <p:nvPicPr>
          <p:cNvPr id="8" name="Рисунок 7" descr="2019-12-15_21-47-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134198"/>
            <a:ext cx="3280395" cy="4679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езентация ст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64696" cy="864096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3600" dirty="0" smtClean="0"/>
              <a:t>Эксперименты по наследованию окрасов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10081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Эксперимент 1 - 2.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Предполагаемый окрас самца в родительской паре – желто-черный. Цель эксперимента – получение потомков черепахового окраса.</a:t>
            </a:r>
            <a:endParaRPr lang="ru-RU" sz="2000" dirty="0" smtClean="0"/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611560" y="2204864"/>
            <a:ext cx="806489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♂ Кличка Кекс. Фенотип – оранжево-желтый с темно-серыми ушами, живот незначительно высветлен, тип шерсти –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Предполагаемый генотип самца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 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♀ Кличка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Пироженка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Фенотип – кремовая, к/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Предполагаемый генотип самки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Возможные варианты окрасов и типа шерсти потомства: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Агути и нон-агути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Цвет: возможны все варианты основных окрасов, ожидаются однозначно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самочки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только черепахового окраса. Возможен Кремовый окрас.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Длина шерсти: к/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2019-12-15_21-58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6538420" cy="3335437"/>
          </a:xfrm>
          <a:prstGeom prst="rect">
            <a:avLst/>
          </a:prstGeom>
        </p:spPr>
      </p:pic>
      <p:sp>
        <p:nvSpPr>
          <p:cNvPr id="10" name="Содержимое 8"/>
          <p:cNvSpPr txBox="1">
            <a:spLocks/>
          </p:cNvSpPr>
          <p:nvPr/>
        </p:nvSpPr>
        <p:spPr>
          <a:xfrm>
            <a:off x="611560" y="2204864"/>
            <a:ext cx="806489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♂ Кличка Кекс. Фенотип – оранжево-желтый с темно-серыми ушами, живот незначительно высветлен, тип шерсти –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Предполагаемый генотип самца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 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♀ Кличка </a:t>
            </a:r>
            <a:r>
              <a:rPr lang="ru-RU" sz="2000" dirty="0" err="1" smtClean="0"/>
              <a:t>Кротишка</a:t>
            </a:r>
            <a:r>
              <a:rPr lang="ru-RU" sz="2000" dirty="0" smtClean="0"/>
              <a:t>. Фенотип – черная, однотонная. </a:t>
            </a:r>
          </a:p>
          <a:p>
            <a:pPr lvl="0"/>
            <a:r>
              <a:rPr lang="ru-RU" sz="2000" dirty="0" smtClean="0"/>
              <a:t>Предполагаемый генотип A- B- D- PP E- </a:t>
            </a:r>
            <a:r>
              <a:rPr lang="ru-RU" sz="2000" dirty="0" err="1" smtClean="0"/>
              <a:t>toto</a:t>
            </a:r>
            <a:r>
              <a:rPr lang="ru-RU" sz="2000" dirty="0" smtClean="0"/>
              <a:t> </a:t>
            </a:r>
            <a:r>
              <a:rPr lang="ru-RU" sz="2000" dirty="0" err="1" smtClean="0"/>
              <a:t>ll</a:t>
            </a:r>
            <a:endParaRPr lang="ru-RU" sz="2000" dirty="0" smtClean="0"/>
          </a:p>
          <a:p>
            <a:pPr lvl="0"/>
            <a:r>
              <a:rPr lang="ru-RU" sz="2000" dirty="0" smtClean="0"/>
              <a:t>Возможные варианты окрасов и типа шерсти потомства:</a:t>
            </a:r>
          </a:p>
          <a:p>
            <a:pPr lvl="0"/>
            <a:r>
              <a:rPr lang="ru-RU" sz="2000" i="1" dirty="0" smtClean="0"/>
              <a:t>Агути и нон-агути </a:t>
            </a:r>
            <a:r>
              <a:rPr lang="ru-RU" sz="2000" i="1" dirty="0" err="1" smtClean="0"/>
              <a:t>Aa</a:t>
            </a:r>
            <a:r>
              <a:rPr lang="ru-RU" sz="2000" i="1" dirty="0" smtClean="0"/>
              <a:t>/</a:t>
            </a:r>
            <a:r>
              <a:rPr lang="ru-RU" sz="2000" i="1" dirty="0" err="1" smtClean="0"/>
              <a:t>aa</a:t>
            </a:r>
            <a:endParaRPr lang="ru-RU" sz="2000" i="1" dirty="0" smtClean="0"/>
          </a:p>
          <a:p>
            <a:pPr lvl="0"/>
            <a:r>
              <a:rPr lang="ru-RU" sz="2000" i="1" dirty="0" smtClean="0"/>
              <a:t>Цвет: возможны все варианты основных окрасов, ожидаются однозначно </a:t>
            </a:r>
            <a:r>
              <a:rPr lang="ru-RU" sz="2000" i="1" dirty="0" err="1" smtClean="0"/>
              <a:t>самочки</a:t>
            </a:r>
            <a:r>
              <a:rPr lang="ru-RU" sz="2000" i="1" dirty="0" smtClean="0"/>
              <a:t> только черепахового окраса. Возможен Кремовый окрас. </a:t>
            </a:r>
          </a:p>
          <a:p>
            <a:pPr lvl="0"/>
            <a:r>
              <a:rPr lang="ru-RU" sz="2000" i="1" dirty="0" smtClean="0"/>
              <a:t>Длина шерсти: к/</a:t>
            </a:r>
            <a:r>
              <a:rPr lang="ru-RU" sz="2000" i="1" dirty="0" err="1" smtClean="0"/>
              <a:t>ш</a:t>
            </a:r>
            <a:r>
              <a:rPr lang="ru-RU" sz="2000" i="1" dirty="0" smtClean="0"/>
              <a:t> и </a:t>
            </a:r>
            <a:r>
              <a:rPr lang="ru-RU" sz="2000" i="1" dirty="0" err="1" smtClean="0"/>
              <a:t>д</a:t>
            </a:r>
            <a:r>
              <a:rPr lang="ru-RU" sz="2000" i="1" dirty="0" smtClean="0"/>
              <a:t>/</a:t>
            </a:r>
            <a:r>
              <a:rPr lang="ru-RU" sz="2000" i="1" dirty="0" err="1" smtClean="0"/>
              <a:t>ш</a:t>
            </a:r>
            <a:r>
              <a:rPr lang="ru-RU" sz="2000" i="1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2019-12-15_22-01-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276872"/>
            <a:ext cx="6540421" cy="3312368"/>
          </a:xfrm>
          <a:prstGeom prst="rect">
            <a:avLst/>
          </a:prstGeom>
        </p:spPr>
      </p:pic>
      <p:sp>
        <p:nvSpPr>
          <p:cNvPr id="12" name="Содержимое 8"/>
          <p:cNvSpPr txBox="1">
            <a:spLocks/>
          </p:cNvSpPr>
          <p:nvPr/>
        </p:nvSpPr>
        <p:spPr>
          <a:xfrm>
            <a:off x="683568" y="2276872"/>
            <a:ext cx="806489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>Предварительный вывод по экспериментам: самец Кекс не является генетически То. Аналитические инбредные скрещивания потомков первого поколения для определения генотипа пары </a:t>
            </a:r>
            <a:r>
              <a:rPr lang="en-US" sz="2000" dirty="0" smtClean="0"/>
              <a:t>F</a:t>
            </a:r>
            <a:r>
              <a:rPr lang="ru-RU" sz="2000" dirty="0" smtClean="0"/>
              <a:t>1 не проводились с виду высокой степени </a:t>
            </a:r>
            <a:r>
              <a:rPr lang="ru-RU" sz="2000" dirty="0" err="1" smtClean="0"/>
              <a:t>инбредности</a:t>
            </a:r>
            <a:r>
              <a:rPr lang="ru-RU" sz="200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2411760" y="260648"/>
            <a:ext cx="62646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Эксперименты по наследованию окрасов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8"/>
          <p:cNvSpPr txBox="1">
            <a:spLocks/>
          </p:cNvSpPr>
          <p:nvPr/>
        </p:nvSpPr>
        <p:spPr>
          <a:xfrm>
            <a:off x="539552" y="1196752"/>
            <a:ext cx="806489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/>
              <a:t>Эксперимент 3.</a:t>
            </a:r>
            <a:r>
              <a:rPr lang="ru-RU" sz="2000" dirty="0" smtClean="0"/>
              <a:t> </a:t>
            </a:r>
            <a:r>
              <a:rPr lang="ru-RU" sz="2000" b="1" dirty="0" smtClean="0"/>
              <a:t>Предполагаемый окрас самца в родительской паре – желто-черный. Окрас матери – черный </a:t>
            </a:r>
            <a:r>
              <a:rPr lang="ru-RU" sz="2000" b="1" dirty="0" err="1" smtClean="0"/>
              <a:t>зонарный</a:t>
            </a:r>
            <a:r>
              <a:rPr lang="ru-RU" sz="2000" b="1" dirty="0" smtClean="0"/>
              <a:t> серебристый. Цель эксперимента – получение потомков черепахового окраса, получение потомков серебристого окраса.</a:t>
            </a:r>
            <a:endParaRPr lang="ru-RU" sz="2000" dirty="0"/>
          </a:p>
        </p:txBody>
      </p:sp>
      <p:sp>
        <p:nvSpPr>
          <p:cNvPr id="10" name="Содержимое 8"/>
          <p:cNvSpPr txBox="1">
            <a:spLocks/>
          </p:cNvSpPr>
          <p:nvPr/>
        </p:nvSpPr>
        <p:spPr>
          <a:xfrm>
            <a:off x="611560" y="2420888"/>
            <a:ext cx="806489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>♂ Кличка Кекс. Фенотип – оранжево-желтый с темно-серыми ушами, живот незначительно высветлен, тип шерсти – </a:t>
            </a:r>
            <a:r>
              <a:rPr lang="ru-RU" sz="2000" dirty="0" err="1" smtClean="0"/>
              <a:t>д</a:t>
            </a:r>
            <a:r>
              <a:rPr lang="ru-RU" sz="2000" dirty="0" smtClean="0"/>
              <a:t>/</a:t>
            </a:r>
            <a:r>
              <a:rPr lang="ru-RU" sz="2000" dirty="0" err="1" smtClean="0"/>
              <a:t>ш</a:t>
            </a:r>
            <a:r>
              <a:rPr lang="ru-RU" sz="2000" dirty="0" smtClean="0"/>
              <a:t>. Предполагаемый генотип самца </a:t>
            </a:r>
            <a:r>
              <a:rPr lang="en-US" sz="2000" dirty="0" smtClean="0"/>
              <a:t>A</a:t>
            </a:r>
            <a:r>
              <a:rPr lang="ru-RU" sz="2000" dirty="0" smtClean="0"/>
              <a:t>- </a:t>
            </a:r>
            <a:r>
              <a:rPr lang="en-US" sz="2000" dirty="0" smtClean="0"/>
              <a:t>B</a:t>
            </a:r>
            <a:r>
              <a:rPr lang="ru-RU" sz="2000" dirty="0" smtClean="0"/>
              <a:t>- </a:t>
            </a:r>
            <a:r>
              <a:rPr lang="en-US" sz="2000" dirty="0" smtClean="0"/>
              <a:t>D</a:t>
            </a:r>
            <a:r>
              <a:rPr lang="ru-RU" sz="2000" dirty="0" smtClean="0"/>
              <a:t>- </a:t>
            </a:r>
            <a:r>
              <a:rPr lang="en-US" sz="2000" dirty="0" smtClean="0"/>
              <a:t>PP E</a:t>
            </a:r>
            <a:r>
              <a:rPr lang="ru-RU" sz="2000" dirty="0" smtClean="0"/>
              <a:t>- </a:t>
            </a:r>
            <a:r>
              <a:rPr lang="en-US" sz="2000" dirty="0" err="1" smtClean="0"/>
              <a:t>ToY</a:t>
            </a:r>
            <a:r>
              <a:rPr lang="en-US" sz="2000" dirty="0" smtClean="0"/>
              <a:t> </a:t>
            </a:r>
            <a:r>
              <a:rPr lang="en-US" sz="2000" dirty="0" err="1" smtClean="0"/>
              <a:t>ll</a:t>
            </a:r>
            <a:endParaRPr lang="ru-RU" sz="2000" dirty="0" smtClean="0"/>
          </a:p>
          <a:p>
            <a:r>
              <a:rPr lang="ru-RU" sz="2000" dirty="0" smtClean="0"/>
              <a:t>♀ Кличка </a:t>
            </a:r>
            <a:r>
              <a:rPr lang="ru-RU" sz="2000" dirty="0" err="1" smtClean="0"/>
              <a:t>Ла-Луна</a:t>
            </a:r>
            <a:r>
              <a:rPr lang="ru-RU" sz="2000" dirty="0" smtClean="0"/>
              <a:t>. Фенотип – черная агути серебристая. Предполагаемый генотип </a:t>
            </a:r>
            <a:r>
              <a:rPr lang="en-US" sz="2000" dirty="0" smtClean="0"/>
              <a:t>A</a:t>
            </a:r>
            <a:r>
              <a:rPr lang="ru-RU" sz="2000" dirty="0" smtClean="0"/>
              <a:t>- </a:t>
            </a:r>
            <a:r>
              <a:rPr lang="en-US" sz="2000" dirty="0" smtClean="0"/>
              <a:t>B</a:t>
            </a:r>
            <a:r>
              <a:rPr lang="ru-RU" sz="2000" dirty="0" smtClean="0"/>
              <a:t>- </a:t>
            </a:r>
            <a:r>
              <a:rPr lang="en-US" sz="2000" dirty="0" smtClean="0"/>
              <a:t>D</a:t>
            </a:r>
            <a:r>
              <a:rPr lang="ru-RU" sz="2000" dirty="0" smtClean="0"/>
              <a:t>- </a:t>
            </a:r>
            <a:r>
              <a:rPr lang="en-US" sz="2000" dirty="0" smtClean="0"/>
              <a:t>PP </a:t>
            </a:r>
            <a:r>
              <a:rPr lang="en-US" sz="2000" dirty="0" err="1" smtClean="0"/>
              <a:t>Ee</a:t>
            </a:r>
            <a:r>
              <a:rPr lang="en-US" sz="2000" dirty="0" smtClean="0"/>
              <a:t> </a:t>
            </a:r>
            <a:r>
              <a:rPr lang="en-US" sz="2000" dirty="0" err="1" smtClean="0"/>
              <a:t>toto</a:t>
            </a:r>
            <a:r>
              <a:rPr lang="en-US" sz="2000" dirty="0" smtClean="0"/>
              <a:t> L</a:t>
            </a:r>
            <a:r>
              <a:rPr lang="ru-RU" sz="2000" dirty="0" smtClean="0"/>
              <a:t>- </a:t>
            </a:r>
            <a:r>
              <a:rPr lang="en-US" sz="2000" dirty="0" err="1" smtClean="0"/>
              <a:t>Sgsg</a:t>
            </a:r>
            <a:endParaRPr lang="ru-RU" sz="2000" dirty="0" smtClean="0"/>
          </a:p>
          <a:p>
            <a:r>
              <a:rPr lang="ru-RU" sz="2000" dirty="0" smtClean="0"/>
              <a:t>Возможные варианты окрасов и типа шерсти потомства:</a:t>
            </a:r>
          </a:p>
          <a:p>
            <a:r>
              <a:rPr lang="ru-RU" sz="2000" i="1" dirty="0" smtClean="0"/>
              <a:t>Агути и нон-агути </a:t>
            </a:r>
            <a:r>
              <a:rPr lang="en-US" sz="2000" i="1" dirty="0" err="1" smtClean="0"/>
              <a:t>Aa</a:t>
            </a:r>
            <a:r>
              <a:rPr lang="ru-RU" sz="2000" i="1" dirty="0" smtClean="0"/>
              <a:t>/</a:t>
            </a:r>
            <a:r>
              <a:rPr lang="en-US" sz="2000" i="1" dirty="0" err="1" smtClean="0"/>
              <a:t>aa</a:t>
            </a:r>
            <a:endParaRPr lang="ru-RU" sz="2000" i="1" dirty="0" smtClean="0"/>
          </a:p>
          <a:p>
            <a:r>
              <a:rPr lang="ru-RU" sz="2000" i="1" dirty="0" smtClean="0"/>
              <a:t>Цвет: возможны все варианты основных окрасов, ожидаются однозначно </a:t>
            </a:r>
            <a:r>
              <a:rPr lang="ru-RU" sz="2000" i="1" dirty="0" err="1" smtClean="0"/>
              <a:t>самочки</a:t>
            </a:r>
            <a:r>
              <a:rPr lang="ru-RU" sz="2000" i="1" dirty="0" smtClean="0"/>
              <a:t> только черепахового окраса. Возможен кремовый окрас. </a:t>
            </a:r>
          </a:p>
          <a:p>
            <a:r>
              <a:rPr lang="ru-RU" sz="2000" i="1" dirty="0" smtClean="0"/>
              <a:t>Модификаторы: Возможен серебристый окрас у потомков.</a:t>
            </a:r>
          </a:p>
          <a:p>
            <a:r>
              <a:rPr lang="ru-RU" sz="2000" i="1" dirty="0" smtClean="0"/>
              <a:t>Длина шерсти: к/</a:t>
            </a:r>
            <a:r>
              <a:rPr lang="ru-RU" sz="2000" i="1" dirty="0" err="1" smtClean="0"/>
              <a:t>ш</a:t>
            </a:r>
            <a:r>
              <a:rPr lang="ru-RU" sz="2000" i="1" dirty="0" smtClean="0"/>
              <a:t> и </a:t>
            </a:r>
            <a:r>
              <a:rPr lang="ru-RU" sz="2000" i="1" dirty="0" err="1" smtClean="0"/>
              <a:t>д</a:t>
            </a:r>
            <a:r>
              <a:rPr lang="ru-RU" sz="2000" i="1" dirty="0" smtClean="0"/>
              <a:t>/</a:t>
            </a:r>
            <a:r>
              <a:rPr lang="ru-RU" sz="2000" i="1" dirty="0" err="1" smtClean="0"/>
              <a:t>ш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11" name="Рисунок 10" descr="2019-12-15_22-10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132856"/>
            <a:ext cx="5067300" cy="4562475"/>
          </a:xfrm>
          <a:prstGeom prst="rect">
            <a:avLst/>
          </a:prstGeom>
        </p:spPr>
      </p:pic>
      <p:sp>
        <p:nvSpPr>
          <p:cNvPr id="12" name="Содержимое 8"/>
          <p:cNvSpPr txBox="1">
            <a:spLocks/>
          </p:cNvSpPr>
          <p:nvPr/>
        </p:nvSpPr>
        <p:spPr>
          <a:xfrm>
            <a:off x="683568" y="2492896"/>
            <a:ext cx="806489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>От серебристой самки был получен очень высокий процент получения серебристых потомков. Серебристый – доминантный ген, стабильно передающийся потомству.</a:t>
            </a:r>
          </a:p>
          <a:p>
            <a:r>
              <a:rPr lang="ru-RU" sz="2000" dirty="0" smtClean="0"/>
              <a:t>Вывод. На основании 3 проведенных экспериментов можно сделать заключение: предположение о том, что самец Кекс </a:t>
            </a:r>
            <a:r>
              <a:rPr lang="ru-RU" sz="2000" dirty="0" err="1" smtClean="0"/>
              <a:t>фенотипически</a:t>
            </a:r>
            <a:r>
              <a:rPr lang="ru-RU" sz="2000" dirty="0" smtClean="0"/>
              <a:t> проявляющий признаки желтого окраса, не верно. Кекс не является желтым. Получение потомков черепахового окраса не возможно.</a:t>
            </a:r>
          </a:p>
          <a:p>
            <a:r>
              <a:rPr lang="ru-RU" sz="2000" dirty="0" smtClean="0"/>
              <a:t>С другой стороны установлено, что самец является носителем кремового окраса.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2411760" y="260648"/>
            <a:ext cx="62646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Эксперименты по наследованию окрасов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8"/>
          <p:cNvSpPr txBox="1">
            <a:spLocks/>
          </p:cNvSpPr>
          <p:nvPr/>
        </p:nvSpPr>
        <p:spPr>
          <a:xfrm>
            <a:off x="539552" y="1196752"/>
            <a:ext cx="806489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/>
              <a:t>Эксперимент 4.</a:t>
            </a:r>
            <a:r>
              <a:rPr lang="ru-RU" sz="2000" dirty="0" smtClean="0"/>
              <a:t> </a:t>
            </a:r>
            <a:r>
              <a:rPr lang="ru-RU" sz="2000" b="1" dirty="0" smtClean="0"/>
              <a:t>Вязка кремовых пар для подтверждения рецессивной формы передачи признака.</a:t>
            </a:r>
            <a:endParaRPr lang="ru-RU" sz="2000" dirty="0"/>
          </a:p>
        </p:txBody>
      </p:sp>
      <p:sp>
        <p:nvSpPr>
          <p:cNvPr id="10" name="Содержимое 8"/>
          <p:cNvSpPr txBox="1">
            <a:spLocks/>
          </p:cNvSpPr>
          <p:nvPr/>
        </p:nvSpPr>
        <p:spPr>
          <a:xfrm>
            <a:off x="611560" y="1916832"/>
            <a:ext cx="8064896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>♂ Кличка </a:t>
            </a:r>
            <a:r>
              <a:rPr lang="ru-RU" sz="2000" dirty="0" err="1" smtClean="0"/>
              <a:t>Кредель</a:t>
            </a:r>
            <a:r>
              <a:rPr lang="ru-RU" sz="2000" dirty="0" smtClean="0"/>
              <a:t>. Фенотип – желтый с черными ушами, живот незначительно высветлен, тип шерсти – кш. Предполагаемый генотип самца </a:t>
            </a:r>
            <a:r>
              <a:rPr lang="en-US" sz="2000" dirty="0" smtClean="0"/>
              <a:t>A</a:t>
            </a:r>
            <a:r>
              <a:rPr lang="ru-RU" sz="2000" dirty="0" smtClean="0"/>
              <a:t>- </a:t>
            </a:r>
            <a:r>
              <a:rPr lang="en-US" sz="2000" dirty="0" smtClean="0"/>
              <a:t>B</a:t>
            </a:r>
            <a:r>
              <a:rPr lang="ru-RU" sz="2000" dirty="0" smtClean="0"/>
              <a:t>- </a:t>
            </a:r>
            <a:r>
              <a:rPr lang="en-US" sz="2000" dirty="0" smtClean="0"/>
              <a:t>D</a:t>
            </a:r>
            <a:r>
              <a:rPr lang="ru-RU" sz="2000" dirty="0" smtClean="0"/>
              <a:t>- ее </a:t>
            </a:r>
            <a:r>
              <a:rPr lang="en-US" sz="2000" dirty="0" smtClean="0"/>
              <a:t>L</a:t>
            </a:r>
            <a:r>
              <a:rPr lang="ru-RU" sz="2000" dirty="0" smtClean="0"/>
              <a:t>-</a:t>
            </a:r>
          </a:p>
          <a:p>
            <a:r>
              <a:rPr lang="ru-RU" sz="2000" dirty="0" smtClean="0"/>
              <a:t>♀ Кличка </a:t>
            </a:r>
            <a:r>
              <a:rPr lang="ru-RU" sz="2000" dirty="0" err="1" smtClean="0"/>
              <a:t>Пироженка</a:t>
            </a:r>
            <a:r>
              <a:rPr lang="ru-RU" sz="2000" dirty="0" smtClean="0"/>
              <a:t>. Фенотип – желтый с черными ушами, живот незначительно высветлен, тип шерсти – кш. Предполагаемый генотип </a:t>
            </a:r>
            <a:r>
              <a:rPr lang="en-US" sz="2000" dirty="0" err="1" smtClean="0"/>
              <a:t>aa</a:t>
            </a:r>
            <a:r>
              <a:rPr lang="en-US" sz="2000" dirty="0" smtClean="0"/>
              <a:t> B</a:t>
            </a:r>
            <a:r>
              <a:rPr lang="ru-RU" sz="2000" dirty="0" smtClean="0"/>
              <a:t>- </a:t>
            </a:r>
            <a:r>
              <a:rPr lang="en-US" sz="2000" dirty="0" smtClean="0"/>
              <a:t>D</a:t>
            </a:r>
            <a:r>
              <a:rPr lang="ru-RU" sz="2000" dirty="0" smtClean="0"/>
              <a:t>- </a:t>
            </a:r>
            <a:r>
              <a:rPr lang="en-US" sz="2000" dirty="0" smtClean="0"/>
              <a:t>PP </a:t>
            </a:r>
            <a:r>
              <a:rPr lang="en-US" sz="2000" dirty="0" err="1" smtClean="0"/>
              <a:t>ee</a:t>
            </a:r>
            <a:r>
              <a:rPr lang="en-US" sz="2000" dirty="0" smtClean="0"/>
              <a:t> </a:t>
            </a:r>
            <a:r>
              <a:rPr lang="en-US" sz="2000" dirty="0" err="1" smtClean="0"/>
              <a:t>toto</a:t>
            </a:r>
            <a:r>
              <a:rPr lang="en-US" sz="2000" dirty="0" smtClean="0"/>
              <a:t> </a:t>
            </a:r>
            <a:r>
              <a:rPr lang="en-US" sz="2000" dirty="0" err="1" smtClean="0"/>
              <a:t>Ll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Возможные варианты окрасов и типа шерсти потомства:</a:t>
            </a:r>
          </a:p>
          <a:p>
            <a:r>
              <a:rPr lang="ru-RU" sz="2000" i="1" dirty="0" smtClean="0"/>
              <a:t>Агути и нон-агути не будет проявлен</a:t>
            </a:r>
          </a:p>
          <a:p>
            <a:r>
              <a:rPr lang="ru-RU" sz="2000" i="1" dirty="0" smtClean="0"/>
              <a:t>Цвет: Кремовый окрас. </a:t>
            </a:r>
          </a:p>
          <a:p>
            <a:r>
              <a:rPr lang="ru-RU" sz="2000" i="1" dirty="0" smtClean="0"/>
              <a:t>Длина шерсти: к/</a:t>
            </a:r>
            <a:r>
              <a:rPr lang="ru-RU" sz="2000" i="1" dirty="0" err="1" smtClean="0"/>
              <a:t>ш</a:t>
            </a:r>
            <a:r>
              <a:rPr lang="ru-RU" sz="2000" i="1" dirty="0" smtClean="0"/>
              <a:t> и </a:t>
            </a:r>
            <a:r>
              <a:rPr lang="ru-RU" sz="2000" i="1" dirty="0" err="1" smtClean="0"/>
              <a:t>д</a:t>
            </a:r>
            <a:r>
              <a:rPr lang="ru-RU" sz="2000" i="1" dirty="0" smtClean="0"/>
              <a:t>/</a:t>
            </a:r>
            <a:r>
              <a:rPr lang="ru-RU" sz="2000" i="1" dirty="0" err="1" smtClean="0"/>
              <a:t>ш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6" name="Рисунок 5" descr="2019-12-15_22-13-34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988840"/>
            <a:ext cx="6722159" cy="2592288"/>
          </a:xfrm>
          <a:prstGeom prst="rect">
            <a:avLst/>
          </a:prstGeom>
        </p:spPr>
      </p:pic>
      <p:sp>
        <p:nvSpPr>
          <p:cNvPr id="7" name="Содержимое 8"/>
          <p:cNvSpPr txBox="1">
            <a:spLocks/>
          </p:cNvSpPr>
          <p:nvPr/>
        </p:nvSpPr>
        <p:spPr>
          <a:xfrm>
            <a:off x="611560" y="1988840"/>
            <a:ext cx="8064896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>Вывод. От пары кремовых животных можно получить только кремовых потомков. Кремовый – рецессивный окрас, скрывающий остальные окрасы.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Были проведены несколько неудачных экспериментов, результаты которых так же необходимо отразить в данной работе.</a:t>
            </a:r>
          </a:p>
          <a:p>
            <a:r>
              <a:rPr lang="ru-RU" dirty="0" smtClean="0"/>
              <a:t>Во-первых, разведение сирийских хомячков с использованием инбридинга следует совершать осторожно, осознавая последствия. Ряд экспериментов, связанных с желанием закрепить или выявить интересующий окрас окончились неудачей. Например, скрещивание пары отец </a:t>
            </a:r>
            <a:r>
              <a:rPr lang="ru-RU" dirty="0" err="1" smtClean="0"/>
              <a:t>х</a:t>
            </a:r>
            <a:r>
              <a:rPr lang="ru-RU" dirty="0" smtClean="0"/>
              <a:t> дочь  (Пончик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Кротишка</a:t>
            </a:r>
            <a:r>
              <a:rPr lang="ru-RU" dirty="0" smtClean="0"/>
              <a:t>) с целью получения окраса черный золотистый однотонный закончилось неудачей. Большая часть помета погибла по не выясненной причине, а часть помета родилась с патологическими мутациями. Вероятно, проявились скрытые рецессивные гены, которые могут привести к генетическому ухудшению здоровья животных. </a:t>
            </a:r>
          </a:p>
          <a:p>
            <a:r>
              <a:rPr lang="ru-RU" dirty="0" smtClean="0"/>
              <a:t>Во-вторых, следует учитывать, что выращивание потомства в гнездах из натурального сена, повышает выживаемость потомства в среднем до 90-100%.</a:t>
            </a:r>
          </a:p>
          <a:p>
            <a:r>
              <a:rPr lang="ru-RU" dirty="0" smtClean="0"/>
              <a:t>Я показала лишь малую, интересную с точки зрения показательных результатов, часть экспериментов, я думаю со временем объединить все свои данные на сайте </a:t>
            </a:r>
            <a:r>
              <a:rPr lang="ru-RU" dirty="0" err="1" smtClean="0"/>
              <a:t>ХамстерХаус.ру</a:t>
            </a:r>
            <a:r>
              <a:rPr lang="ru-RU" dirty="0" smtClean="0"/>
              <a:t>. Сайт уже запущен, но пока не заполнен информацией. </a:t>
            </a:r>
            <a:endParaRPr lang="ru-RU" dirty="0"/>
          </a:p>
        </p:txBody>
      </p:sp>
      <p:sp>
        <p:nvSpPr>
          <p:cNvPr id="8" name="Заголовок 7"/>
          <p:cNvSpPr txBox="1">
            <a:spLocks/>
          </p:cNvSpPr>
          <p:nvPr/>
        </p:nvSpPr>
        <p:spPr>
          <a:xfrm>
            <a:off x="2411760" y="260648"/>
            <a:ext cx="62646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lnSpc>
                <a:spcPct val="80000"/>
              </a:lnSpc>
              <a:spcBef>
                <a:spcPct val="0"/>
              </a:spcBef>
            </a:pPr>
            <a:r>
              <a:rPr lang="ru-RU" sz="3600" dirty="0" smtClean="0"/>
              <a:t>Общие выводы и некоторые дополнения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9604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600" dirty="0" smtClean="0"/>
              <a:t>1. В ходе научно-исследовательской работы изучена информация о генетике сирийских хомячков, составлена таблица базовых однотонных окрасов, намечен план для дальнейшей работы в данном направлении.</a:t>
            </a:r>
          </a:p>
          <a:p>
            <a:pPr algn="just">
              <a:buNone/>
            </a:pPr>
            <a:r>
              <a:rPr lang="ru-RU" sz="2600" dirty="0" smtClean="0"/>
              <a:t>2. Обследование популяции хомячков в Сургуте показало, что все хомячки обследованные нами (в магазинах, через доски объявлений, в виварии ЭБЦ) генетически черные.</a:t>
            </a:r>
          </a:p>
          <a:p>
            <a:pPr algn="just">
              <a:buNone/>
            </a:pPr>
            <a:r>
              <a:rPr lang="ru-RU" sz="2600" dirty="0" smtClean="0"/>
              <a:t>3. В регионе встречаются КШ и ДШ разновидности шерсти, сатин и атлас, окрасы с белым, агути и нон-агути, окрасы с белой </a:t>
            </a:r>
            <a:r>
              <a:rPr lang="ru-RU" sz="2600" dirty="0" err="1" smtClean="0"/>
              <a:t>пегостью</a:t>
            </a:r>
            <a:r>
              <a:rPr lang="ru-RU" sz="2600" dirty="0" smtClean="0"/>
              <a:t>, окрасы с наличием генов-модификаторов, традиционные рецессивные светло-желтые хомячки.</a:t>
            </a:r>
          </a:p>
          <a:p>
            <a:pPr algn="just">
              <a:buNone/>
            </a:pPr>
            <a:r>
              <a:rPr lang="ru-RU" sz="2600" dirty="0" smtClean="0"/>
              <a:t>4. Изученная информация позволила по фенотипу определить носителями каких генов являются исследуемые хомячки. Выдвинутые гипотезы частично подтвердились или были опровергнуты с помощью проведенных экспериментов.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600400" cy="864096"/>
          </a:xfrm>
        </p:spPr>
        <p:txBody>
          <a:bodyPr/>
          <a:lstStyle/>
          <a:p>
            <a:pPr algn="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25202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Охрана окружающей среды и сохранение видового разнообразия одна из важнейших задач, которые встают перед нами сегодня. Как сохранить исчезающие виды? Как восстановить разнообразие в популяции? На эти и многие другие вопросы отвечает генетика. 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539552" y="3068960"/>
            <a:ext cx="691276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 smtClean="0"/>
              <a:t>Понимая генотип животных, умея, с помощью селекции и генной инженерии, направлять развитие популяции в нужном русле, мы сможем справиться с задачей сохранения огромного мира живой природы, которая нас окружает и, возможно, восстановить давно исчезнувшие виды.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3573016"/>
            <a:ext cx="8373616" cy="122413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67544" y="980728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В заключении добавлю, что как бы не был разнообразен мир живой планеты, он подчиняется общим закономерностям, выявить эти закономерности, описать их, научиться с ними работать очень интересная задача. Пока я делаю лишь первые шаги, они открыли мне мир постоянных мутаций и изменений, мир удивительных взаимосвязей, когда из простых белков возникает чудо жизни удивительной и разнообразной, уникальной и яркой и такой простой и сложной, как хомячок на моей ладони.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64696" cy="864096"/>
          </a:xfrm>
        </p:spPr>
        <p:txBody>
          <a:bodyPr/>
          <a:lstStyle/>
          <a:p>
            <a:pPr algn="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1125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Литература: </a:t>
            </a:r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 </a:t>
            </a:r>
            <a:r>
              <a:rPr lang="ru-RU" dirty="0" err="1" smtClean="0"/>
              <a:t>Гаспер</a:t>
            </a:r>
            <a:r>
              <a:rPr lang="ru-RU" dirty="0" smtClean="0"/>
              <a:t> Г. / Пер. с нем. </a:t>
            </a:r>
            <a:r>
              <a:rPr lang="ru-RU" dirty="0" err="1" smtClean="0"/>
              <a:t>Евг</a:t>
            </a:r>
            <a:r>
              <a:rPr lang="ru-RU" dirty="0" smtClean="0"/>
              <a:t>. Захаров. Хомячки. – М.: ООО «АКВАРИУМ ПРИНТ», 2004. – 64 с. </a:t>
            </a:r>
            <a:r>
              <a:rPr lang="ru-RU" dirty="0" err="1" smtClean="0"/>
              <a:t>илл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smtClean="0"/>
          </a:p>
          <a:p>
            <a:pPr>
              <a:buNone/>
            </a:pPr>
            <a:r>
              <a:rPr lang="ru-RU" smtClean="0"/>
              <a:t>Электронные </a:t>
            </a:r>
            <a:r>
              <a:rPr lang="ru-RU" dirty="0" smtClean="0"/>
              <a:t>ресурсы</a:t>
            </a:r>
          </a:p>
          <a:p>
            <a:pPr>
              <a:buNone/>
            </a:pPr>
            <a:r>
              <a:rPr lang="ru-RU" b="1" dirty="0" smtClean="0"/>
              <a:t>2.</a:t>
            </a:r>
            <a:r>
              <a:rPr lang="ru-RU" dirty="0" smtClean="0"/>
              <a:t> Дубровская Е. История сирийского хомяка / Е.Дубровская [Электронный ресурс] – Режим доступа: </a:t>
            </a:r>
            <a:r>
              <a:rPr lang="ru-RU" u="sng" dirty="0" smtClean="0">
                <a:hlinkClick r:id="rId3"/>
              </a:rPr>
              <a:t>http://hamster.ru/modules/article/view.article.php/c42/241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3.</a:t>
            </a:r>
            <a:r>
              <a:rPr lang="ru-RU" dirty="0" smtClean="0"/>
              <a:t> Сорокина Д. Генетика сирийских хомяков / Д.Сорокина [Электронный ресурс] – Режим доступа: </a:t>
            </a:r>
            <a:r>
              <a:rPr lang="ru-RU" u="sng" dirty="0" smtClean="0">
                <a:hlinkClick r:id="rId4"/>
              </a:rPr>
              <a:t>http://hamster.ru/modules/article/view.article.php/190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4.</a:t>
            </a:r>
            <a:r>
              <a:rPr lang="ru-RU" dirty="0" smtClean="0"/>
              <a:t> Нестерова Д.В. Хомячки / Д.В. Нестерова [Электронный ресурс] – Режим доступа:   </a:t>
            </a:r>
            <a:r>
              <a:rPr lang="ru-RU" u="sng" dirty="0" smtClean="0">
                <a:hlinkClick r:id="rId5"/>
              </a:rPr>
              <a:t>https://e-libra.ru/read/203248-homyachki.html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5.</a:t>
            </a:r>
            <a:r>
              <a:rPr lang="ru-RU" dirty="0" smtClean="0"/>
              <a:t> </a:t>
            </a:r>
            <a:r>
              <a:rPr lang="ru-RU" dirty="0" err="1" smtClean="0"/>
              <a:t>Нежникова</a:t>
            </a:r>
            <a:r>
              <a:rPr lang="ru-RU" dirty="0" smtClean="0"/>
              <a:t> О. </a:t>
            </a:r>
            <a:r>
              <a:rPr lang="ru-RU" dirty="0" err="1" smtClean="0"/>
              <a:t>Дильютовые</a:t>
            </a:r>
            <a:r>
              <a:rPr lang="ru-RU" dirty="0" smtClean="0"/>
              <a:t> </a:t>
            </a:r>
            <a:r>
              <a:rPr lang="ru-RU" dirty="0" err="1" smtClean="0"/>
              <a:t>окраcы</a:t>
            </a:r>
            <a:r>
              <a:rPr lang="ru-RU" dirty="0" smtClean="0"/>
              <a:t> / О. </a:t>
            </a:r>
            <a:r>
              <a:rPr lang="ru-RU" dirty="0" err="1" smtClean="0"/>
              <a:t>Нежникова</a:t>
            </a:r>
            <a:r>
              <a:rPr lang="ru-RU" dirty="0" smtClean="0"/>
              <a:t> [Электронный ресурс] – Режим доступа:  </a:t>
            </a:r>
            <a:r>
              <a:rPr lang="ru-RU" u="sng" dirty="0" smtClean="0">
                <a:hlinkClick r:id="rId6"/>
              </a:rPr>
              <a:t>https://tiny-bliss.nethouse.ru/page/1177427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6.</a:t>
            </a:r>
            <a:r>
              <a:rPr lang="ru-RU" dirty="0" smtClean="0"/>
              <a:t> </a:t>
            </a:r>
            <a:r>
              <a:rPr lang="ru-RU" dirty="0" err="1" smtClean="0"/>
              <a:t>Овертон</a:t>
            </a:r>
            <a:r>
              <a:rPr lang="ru-RU" dirty="0" smtClean="0"/>
              <a:t> А. Методы разведения сирийских хомяков / A. </a:t>
            </a:r>
            <a:r>
              <a:rPr lang="ru-RU" dirty="0" err="1" smtClean="0"/>
              <a:t>Овертон</a:t>
            </a:r>
            <a:r>
              <a:rPr lang="ru-RU" dirty="0" smtClean="0"/>
              <a:t>, перевод с английского </a:t>
            </a:r>
            <a:r>
              <a:rPr lang="ru-RU" dirty="0" err="1" smtClean="0"/>
              <a:t>О.Гречина</a:t>
            </a:r>
            <a:r>
              <a:rPr lang="ru-RU" dirty="0" smtClean="0"/>
              <a:t> [Электронный ресурс] – Режим доступа: </a:t>
            </a:r>
            <a:r>
              <a:rPr lang="ru-RU" u="sng" dirty="0" smtClean="0">
                <a:hlinkClick r:id="rId7"/>
              </a:rPr>
              <a:t>http://hamster.ru/modules/article/view.article.php/185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600400" cy="864096"/>
          </a:xfrm>
        </p:spPr>
        <p:txBody>
          <a:bodyPr/>
          <a:lstStyle/>
          <a:p>
            <a:pPr algn="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122413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Три проблемы с которыми я столкнулась в практике разведения сирийских хомячков, которые и привели к появлению этой работы. 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539552" y="2060848"/>
            <a:ext cx="79928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Проблема первая – высокий процент потери потомства при классической схеме выращивания, описанной в литературе, выживаемость в среднем 60%.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539552" y="3212976"/>
            <a:ext cx="80648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Проблема вторая – описания окрасов сложны, непоследовательны, разобраться в наследовании признаков и определении генотипа по фенотипу крайне сложно.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539552" y="4725144"/>
            <a:ext cx="7992888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600" dirty="0" smtClean="0"/>
              <a:t>Проблема третья – попытка внести разнообразие, </a:t>
            </a:r>
            <a:r>
              <a:rPr lang="ru-RU" sz="2600" dirty="0" err="1" smtClean="0"/>
              <a:t>селекционировать</a:t>
            </a:r>
            <a:r>
              <a:rPr lang="ru-RU" sz="2600" dirty="0" smtClean="0"/>
              <a:t> интересные окрасы вызывает большие трудности в связи с маленьким количеством доступной, действительно научной литературы в этой области.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600400" cy="864096"/>
          </a:xfrm>
        </p:spPr>
        <p:txBody>
          <a:bodyPr/>
          <a:lstStyle/>
          <a:p>
            <a:pPr algn="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122413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Таким образом </a:t>
            </a:r>
            <a:r>
              <a:rPr lang="ru-RU" sz="2400" b="1" i="1" dirty="0" smtClean="0"/>
              <a:t>целью работы стало изучение генетических и фенотипических особенностей наследования окрасов сирийских хомяков.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539552" y="2132856"/>
            <a:ext cx="7992888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Задачи: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изучить все имеющиеся данные о формировании и наследовании окрасов сирийских хомячков и составить таблицу окрасов хомячков на основании данных из открытых источников (журналы, книги, учебная литература, интернет) и  собственных исследований;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539552" y="4653136"/>
            <a:ext cx="6984776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Решение же проблемы с повышением выживаемости потомства пришло случайным образом. У знакомых не стало кролика и нам отдали сено. Сено и стало решением проблемы. Но об этом немного позже.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539552" y="4005064"/>
            <a:ext cx="799288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 smtClean="0"/>
              <a:t>Провести экспериментальные скрещивания для выяснения характера наследования </a:t>
            </a:r>
            <a:r>
              <a:rPr lang="ru-RU" sz="2200" dirty="0" err="1" smtClean="0"/>
              <a:t>фенотипичных</a:t>
            </a:r>
            <a:r>
              <a:rPr lang="ru-RU" sz="2200" dirty="0" smtClean="0"/>
              <a:t> признаков.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408712" cy="864096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3600" dirty="0" smtClean="0"/>
              <a:t>Актуальность и практическая значимость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352839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Материалы работы оригинальные, могут использоваться на уроках биологии при изучении генетики, но меня больше волнует ее практическая значимость.</a:t>
            </a:r>
          </a:p>
          <a:p>
            <a:pPr algn="just"/>
            <a:r>
              <a:rPr lang="ru-RU" sz="2400" i="1" dirty="0" smtClean="0"/>
              <a:t>Эта работа поможет увлеченным селекционерам точнее понимать принципы наследования окрасов у всех животных, у которых формирование окраса происходит посредством изменения в волосе количества меланина, </a:t>
            </a:r>
            <a:r>
              <a:rPr lang="ru-RU" sz="2400" i="1" dirty="0" err="1" smtClean="0"/>
              <a:t>эумеланина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феомеланина</a:t>
            </a:r>
            <a:r>
              <a:rPr lang="ru-RU" sz="2400" i="1" dirty="0" smtClean="0"/>
              <a:t> и воздушных пузырьков. </a:t>
            </a: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539552" y="4373488"/>
            <a:ext cx="6984776" cy="1935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сожалению в нашей стране это не настолько развито, но в Европейских странах и США подобные исследования носят практический характер именно с целью сохранения разнообразия мира дикой природы.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408712" cy="86409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Объект, предмет, гипотеза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Объект исследования - сирийские хомячки;</a:t>
            </a:r>
            <a:endParaRPr lang="ru-RU" sz="2400" b="1" i="1" dirty="0" smtClean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539552" y="1412776"/>
            <a:ext cx="799288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Предмет исследования -  генотип и фенотип сирийских хомячков;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539552" y="2204864"/>
            <a:ext cx="799288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Гипотеза – для всех животных, чей окрас формируется за счет распределения внутри волоса </a:t>
            </a:r>
            <a:r>
              <a:rPr lang="ru-RU" sz="2400" dirty="0" err="1" smtClean="0"/>
              <a:t>меланосом</a:t>
            </a:r>
            <a:r>
              <a:rPr lang="ru-RU" sz="2400" dirty="0" smtClean="0"/>
              <a:t> и воздушных пузырьков, возможно составление схемы базовых окрасов, основанной на взаимодействии группы генов: </a:t>
            </a:r>
            <a:r>
              <a:rPr lang="en-US" sz="2400" dirty="0" smtClean="0"/>
              <a:t>B</a:t>
            </a:r>
            <a:r>
              <a:rPr lang="ru-RU" sz="2400" dirty="0" smtClean="0"/>
              <a:t> – черный, </a:t>
            </a:r>
            <a:r>
              <a:rPr lang="en-US" sz="2400" dirty="0" smtClean="0"/>
              <a:t>b</a:t>
            </a:r>
            <a:r>
              <a:rPr lang="ru-RU" sz="2400" dirty="0" smtClean="0"/>
              <a:t> – ослабленный черный (коричневый), </a:t>
            </a:r>
            <a:r>
              <a:rPr lang="en-US" sz="2400" dirty="0" smtClean="0"/>
              <a:t>D – </a:t>
            </a:r>
            <a:r>
              <a:rPr lang="ru-RU" sz="2400" dirty="0" smtClean="0"/>
              <a:t>нормальная плотность </a:t>
            </a:r>
            <a:r>
              <a:rPr lang="ru-RU" sz="2400" dirty="0" err="1" smtClean="0"/>
              <a:t>меланосом</a:t>
            </a:r>
            <a:r>
              <a:rPr lang="ru-RU" sz="2400" dirty="0" smtClean="0"/>
              <a:t>, </a:t>
            </a:r>
            <a:r>
              <a:rPr lang="en-US" sz="2400" dirty="0" smtClean="0"/>
              <a:t>d</a:t>
            </a:r>
            <a:r>
              <a:rPr lang="ru-RU" sz="2400" dirty="0" smtClean="0"/>
              <a:t> – разреженная плотность </a:t>
            </a:r>
            <a:r>
              <a:rPr lang="ru-RU" sz="2400" dirty="0" err="1" smtClean="0"/>
              <a:t>меланосом</a:t>
            </a:r>
            <a:r>
              <a:rPr lang="ru-RU" sz="2400" dirty="0" smtClean="0"/>
              <a:t>, </a:t>
            </a:r>
            <a:r>
              <a:rPr lang="en-US" sz="2400" dirty="0" smtClean="0"/>
              <a:t>To</a:t>
            </a:r>
            <a:r>
              <a:rPr lang="ru-RU" sz="2400" dirty="0" smtClean="0"/>
              <a:t> – преобразователь </a:t>
            </a:r>
            <a:r>
              <a:rPr lang="ru-RU" sz="2400" dirty="0" err="1" smtClean="0"/>
              <a:t>феомеланина</a:t>
            </a:r>
            <a:r>
              <a:rPr lang="ru-RU" sz="2400" dirty="0" smtClean="0"/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езентация ст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64696" cy="864096"/>
          </a:xfrm>
        </p:spPr>
        <p:txBody>
          <a:bodyPr/>
          <a:lstStyle/>
          <a:p>
            <a:pPr algn="r"/>
            <a:r>
              <a:rPr lang="ru-RU" dirty="0" smtClean="0"/>
              <a:t>Мой виварий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23928" y="1196752"/>
            <a:ext cx="4680520" cy="2664296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Хомячки содержаться в просторных пластиковых вольерах, что позволяет им хорошо себя чувствовать и активно размножаться, без потери части потомства из-за высокой плотности. Использование гнезд из сена позволило повысить выживаемость потомства до 100%.</a:t>
            </a:r>
          </a:p>
          <a:p>
            <a:endParaRPr lang="ru-RU" dirty="0"/>
          </a:p>
        </p:txBody>
      </p:sp>
      <p:pic>
        <p:nvPicPr>
          <p:cNvPr id="5" name="Рисунок 4" descr="изображение_viber_2019-12-15_18-05-53.jpg"/>
          <p:cNvPicPr>
            <a:picLocks noChangeAspect="1"/>
          </p:cNvPicPr>
          <p:nvPr/>
        </p:nvPicPr>
        <p:blipFill>
          <a:blip r:embed="rId3" cstate="print"/>
          <a:srcRect b="15584"/>
          <a:stretch>
            <a:fillRect/>
          </a:stretch>
        </p:blipFill>
        <p:spPr>
          <a:xfrm>
            <a:off x="611560" y="1158307"/>
            <a:ext cx="3384376" cy="5079005"/>
          </a:xfrm>
          <a:prstGeom prst="rect">
            <a:avLst/>
          </a:prstGeom>
        </p:spPr>
      </p:pic>
      <p:pic>
        <p:nvPicPr>
          <p:cNvPr id="6" name="Рисунок 5" descr="C:\Users\Я\Desktop\Лиза работы\DSC0033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4919" r="14574"/>
          <a:stretch/>
        </p:blipFill>
        <p:spPr bwMode="auto">
          <a:xfrm rot="5400000">
            <a:off x="2916772" y="3572061"/>
            <a:ext cx="2295727" cy="2441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10" name="Содержимое 8"/>
          <p:cNvSpPr txBox="1">
            <a:spLocks/>
          </p:cNvSpPr>
          <p:nvPr/>
        </p:nvSpPr>
        <p:spPr>
          <a:xfrm>
            <a:off x="5004048" y="3212976"/>
            <a:ext cx="3528392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Вольеры имеют хорошую вентиляцию, хомячки имеют постоянный доступ к еде, воде, деревянным брусочкам для стачивания зубов. В ежедневный рацион входят овощи, фрукты и белковые продукты.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ст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480720" cy="8640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Деление хомячков по типу шерсти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124744"/>
            <a:ext cx="4320480" cy="3384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/>
              <a:t>Я занимаюсь разведением двух вариаций по длине шерсти – это длинношерстные (рецессивное наследование) и короткошерстные. И двух вариаций по блеску – это сатин (обычные хомячки) и атлас (шерсть с блеском, доминантного наследования).</a:t>
            </a:r>
          </a:p>
          <a:p>
            <a:pPr marL="0" indent="0">
              <a:buNone/>
            </a:pPr>
            <a:r>
              <a:rPr lang="ru-RU" sz="2000" dirty="0" smtClean="0"/>
              <a:t>Существуют еще бесшерстные хомячки. Хомячки с волнистой шерстью типа «</a:t>
            </a:r>
            <a:r>
              <a:rPr lang="ru-RU" sz="2000" dirty="0" err="1" smtClean="0"/>
              <a:t>рекс</a:t>
            </a:r>
            <a:r>
              <a:rPr lang="ru-RU" sz="2000" dirty="0" smtClean="0"/>
              <a:t>», она более жесткая, чем обычная.</a:t>
            </a:r>
            <a:endParaRPr lang="ru-RU" sz="2000" dirty="0"/>
          </a:p>
        </p:txBody>
      </p:sp>
      <p:pic>
        <p:nvPicPr>
          <p:cNvPr id="7" name="Рисунок 6" descr="2019-12-15_18-57-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600400" cy="3340414"/>
          </a:xfrm>
          <a:prstGeom prst="rect">
            <a:avLst/>
          </a:prstGeom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2267744" y="4509120"/>
            <a:ext cx="525658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тактильным ощущениям такая шубка напоминает мягкие иглы ежика. Но эти разновидности встречаются редко и пока я не смогла найти возможность поработать с ними.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15750" r="18101"/>
          <a:stretch>
            <a:fillRect/>
          </a:stretch>
        </p:blipFill>
        <p:spPr bwMode="auto">
          <a:xfrm>
            <a:off x="683569" y="4495429"/>
            <a:ext cx="1512168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езентация ст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480720" cy="864096"/>
          </a:xfrm>
        </p:spPr>
        <p:txBody>
          <a:bodyPr/>
          <a:lstStyle/>
          <a:p>
            <a:r>
              <a:rPr lang="ru-RU" dirty="0" smtClean="0"/>
              <a:t>Формирование окраса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1052736"/>
            <a:ext cx="3888432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В моей работе достаточно подробно рассмотрены основы формирования окраса, более упрощенно можно описать следующим образом. </a:t>
            </a:r>
            <a:br>
              <a:rPr lang="ru-RU" sz="2000" dirty="0" smtClean="0"/>
            </a:br>
            <a:r>
              <a:rPr lang="ru-RU" sz="2000" dirty="0" smtClean="0"/>
              <a:t>Существуют два типа пигментов – черный и красный, все разнообразие окрасов строится на них. Черный (коричневый) – </a:t>
            </a:r>
            <a:r>
              <a:rPr lang="ru-RU" sz="2000" dirty="0" err="1" smtClean="0"/>
              <a:t>эумеланин</a:t>
            </a:r>
            <a:r>
              <a:rPr lang="ru-RU" sz="2000" dirty="0" smtClean="0"/>
              <a:t>, красный (желтый) – </a:t>
            </a:r>
            <a:r>
              <a:rPr lang="ru-RU" sz="2000" dirty="0" err="1" smtClean="0"/>
              <a:t>феомеланин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Рисунок 9" descr="2019-12-15_19-36-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437112"/>
            <a:ext cx="6143625" cy="1743075"/>
          </a:xfrm>
          <a:prstGeom prst="rect">
            <a:avLst/>
          </a:prstGeom>
        </p:spPr>
      </p:pic>
      <p:pic>
        <p:nvPicPr>
          <p:cNvPr id="11" name="Рисунок 10" descr="2019-12-15_19-36-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8347" y="1124745"/>
            <a:ext cx="4316101" cy="2880319"/>
          </a:xfrm>
          <a:prstGeom prst="rect">
            <a:avLst/>
          </a:prstGeom>
        </p:spPr>
      </p:pic>
      <p:sp>
        <p:nvSpPr>
          <p:cNvPr id="12" name="Содержимое 5"/>
          <p:cNvSpPr txBox="1">
            <a:spLocks/>
          </p:cNvSpPr>
          <p:nvPr/>
        </p:nvSpPr>
        <p:spPr>
          <a:xfrm>
            <a:off x="4355976" y="2276872"/>
            <a:ext cx="2016224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Цвет шерсти зависит от количества и типа пигмента, формы пигментных гранул и их распределения в структуре каждого волоса.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2114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Городское соревнование юных исследователей «Шаг в будущее. Юниор»  ГЕНЕТИЧЕСКИЕ И ФЕНОТИПИЧЕСКИЕ ОСОБЕННОСТИ НАСЛЕДОВАНИЯ ОКРАСА СИРИЙСКИХ ХОМЯКОВ.  СИСТЕМАТИЗАЦИЯ ОКРАСОВ. </vt:lpstr>
      <vt:lpstr>Введение</vt:lpstr>
      <vt:lpstr>Введение</vt:lpstr>
      <vt:lpstr>Введение</vt:lpstr>
      <vt:lpstr>Актуальность и практическая значимость</vt:lpstr>
      <vt:lpstr>Объект, предмет, гипотеза</vt:lpstr>
      <vt:lpstr>Мой виварий</vt:lpstr>
      <vt:lpstr>Деление хомячков по типу шерсти</vt:lpstr>
      <vt:lpstr>Формирование окраса</vt:lpstr>
      <vt:lpstr>Формирование окраса</vt:lpstr>
      <vt:lpstr>Фенотип</vt:lpstr>
      <vt:lpstr>Таблица окрасов</vt:lpstr>
      <vt:lpstr>Таблица окрасов</vt:lpstr>
      <vt:lpstr>Таблица окрасов + агути</vt:lpstr>
      <vt:lpstr>Эксперименты по наследованию окрасов</vt:lpstr>
      <vt:lpstr>Слайд 16</vt:lpstr>
      <vt:lpstr>Слайд 17</vt:lpstr>
      <vt:lpstr>Слайд 18</vt:lpstr>
      <vt:lpstr>Заключение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123</cp:revision>
  <dcterms:created xsi:type="dcterms:W3CDTF">2019-12-13T11:42:34Z</dcterms:created>
  <dcterms:modified xsi:type="dcterms:W3CDTF">2019-12-16T19:10:14Z</dcterms:modified>
</cp:coreProperties>
</file>