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7" r:id="rId21"/>
    <p:sldId id="278" r:id="rId22"/>
    <p:sldId id="270" r:id="rId23"/>
    <p:sldId id="27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E67D7-05C1-41AC-B6D6-5AD9CF3EC3F3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88262-700B-4875-87EF-50B2B4D44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time365.info/aforizmi/temi/geometriya" TargetMode="External"/><Relationship Id="rId2" Type="http://schemas.openxmlformats.org/officeDocument/2006/relationships/hyperlink" Target="https://myintelligentkids.com/zanimatelnaya-matematika-pravilo-gauss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 количестве прямых проведенных через </a:t>
            </a:r>
            <a:r>
              <a:rPr lang="en-US" dirty="0" smtClean="0"/>
              <a:t>n</a:t>
            </a:r>
            <a:r>
              <a:rPr lang="ru-RU" dirty="0" smtClean="0"/>
              <a:t> точек, не лежащих на одной прямой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517232"/>
            <a:ext cx="4932040" cy="1059904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Научный руководитель: </a:t>
            </a:r>
          </a:p>
          <a:p>
            <a:pPr algn="r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Лаптева Юлия Александровна, </a:t>
            </a:r>
          </a:p>
          <a:p>
            <a:pPr algn="r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учитель математики МБОУ СОШ №3 г.Сургут</a:t>
            </a:r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51520" y="188640"/>
            <a:ext cx="7520880" cy="838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Научно-практическая конференция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67544" y="2492896"/>
            <a:ext cx="7520880" cy="8389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Российская Федерация</a:t>
            </a:r>
          </a:p>
          <a:p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Ханты-Мансийский автономный округ – </a:t>
            </a:r>
            <a:r>
              <a:rPr lang="ru-RU" sz="2000" dirty="0" err="1">
                <a:solidFill>
                  <a:schemeClr val="accent3">
                    <a:lumMod val="50000"/>
                  </a:schemeClr>
                </a:solidFill>
              </a:rPr>
              <a:t>Югра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Город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Сургут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3923928" y="3789040"/>
            <a:ext cx="5072608" cy="1728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lvl="0" algn="r">
              <a:spcBef>
                <a:spcPct val="20000"/>
              </a:spcBef>
            </a:pP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Автор: </a:t>
            </a:r>
          </a:p>
          <a:p>
            <a:pPr lvl="0" algn="r">
              <a:spcBef>
                <a:spcPct val="20000"/>
              </a:spcBef>
            </a:pP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Загитов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Ростислав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Исмагилович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lvl="0" algn="r">
              <a:spcBef>
                <a:spcPct val="20000"/>
              </a:spcBef>
            </a:pP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Муниципальное бюджетное </a:t>
            </a:r>
          </a:p>
          <a:p>
            <a:pPr lvl="0" algn="r">
              <a:spcBef>
                <a:spcPct val="20000"/>
              </a:spcBef>
            </a:pP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образовательное учреждение </a:t>
            </a:r>
          </a:p>
          <a:p>
            <a:pPr lvl="0" algn="r">
              <a:spcBef>
                <a:spcPct val="20000"/>
              </a:spcBef>
            </a:pP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средняя образовательная школа №3, </a:t>
            </a:r>
          </a:p>
          <a:p>
            <a:pPr lvl="0" algn="r">
              <a:spcBef>
                <a:spcPct val="20000"/>
              </a:spcBef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7«а» 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класс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1026" name="Picture 2" descr="Di Croce St. Simon: Nail String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92" y="3373613"/>
            <a:ext cx="3155504" cy="30654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251520" y="1412776"/>
            <a:ext cx="8640960" cy="3312368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6444208" y="1844824"/>
            <a:ext cx="288032" cy="25922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115616" y="2708920"/>
            <a:ext cx="6768752" cy="100811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347864" y="3212976"/>
            <a:ext cx="4320480" cy="136815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Содержимое 2"/>
          <p:cNvSpPr txBox="1">
            <a:spLocks/>
          </p:cNvSpPr>
          <p:nvPr/>
        </p:nvSpPr>
        <p:spPr>
          <a:xfrm>
            <a:off x="6588224" y="3068960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331640" y="2348880"/>
            <a:ext cx="4032448" cy="2304256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995936" y="1124744"/>
            <a:ext cx="3600400" cy="360040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прямых можно провести через </a:t>
            </a:r>
            <a:r>
              <a:rPr lang="en-US" dirty="0" smtClean="0"/>
              <a:t>n </a:t>
            </a:r>
            <a:r>
              <a:rPr lang="ru-RU" dirty="0" smtClean="0"/>
              <a:t>точек?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ru-RU" dirty="0" smtClean="0"/>
              <a:t>Если даны 4 точки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971600" y="1916832"/>
            <a:ext cx="7560840" cy="115212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6470497" y="220486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222025" y="285293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539552" y="5301208"/>
            <a:ext cx="828092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1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1520" y="4797152"/>
          <a:ext cx="864096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Добавим точку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точек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Строим  прямые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,…….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бесконечное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 число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1+2+3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4526281" y="417536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614513" y="350100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одержимое 2"/>
          <p:cNvSpPr txBox="1">
            <a:spLocks/>
          </p:cNvSpPr>
          <p:nvPr/>
        </p:nvSpPr>
        <p:spPr>
          <a:xfrm>
            <a:off x="2051720" y="2420888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38" name="Содержимое 2"/>
          <p:cNvSpPr txBox="1">
            <a:spLocks/>
          </p:cNvSpPr>
          <p:nvPr/>
        </p:nvSpPr>
        <p:spPr>
          <a:xfrm>
            <a:off x="6084168" y="1844825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7956376" y="1556792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40" name="Содержимое 2"/>
          <p:cNvSpPr txBox="1">
            <a:spLocks/>
          </p:cNvSpPr>
          <p:nvPr/>
        </p:nvSpPr>
        <p:spPr>
          <a:xfrm>
            <a:off x="4283968" y="3717033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6732240" y="1340768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42" name="Содержимое 2"/>
          <p:cNvSpPr txBox="1">
            <a:spLocks/>
          </p:cNvSpPr>
          <p:nvPr/>
        </p:nvSpPr>
        <p:spPr>
          <a:xfrm>
            <a:off x="4860032" y="4077072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45" name="Содержимое 2"/>
          <p:cNvSpPr txBox="1">
            <a:spLocks/>
          </p:cNvSpPr>
          <p:nvPr/>
        </p:nvSpPr>
        <p:spPr>
          <a:xfrm>
            <a:off x="7524328" y="3284984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47" name="Содержимое 2"/>
          <p:cNvSpPr txBox="1">
            <a:spLocks/>
          </p:cNvSpPr>
          <p:nvPr/>
        </p:nvSpPr>
        <p:spPr>
          <a:xfrm>
            <a:off x="7308304" y="2852936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48" name="Содержимое 2"/>
          <p:cNvSpPr txBox="1">
            <a:spLocks/>
          </p:cNvSpPr>
          <p:nvPr/>
        </p:nvSpPr>
        <p:spPr>
          <a:xfrm>
            <a:off x="6732240" y="4005064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3" grpId="0" animBg="1"/>
      <p:bldP spid="45" grpId="0"/>
      <p:bldP spid="47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251520" y="1412776"/>
            <a:ext cx="8640960" cy="3312368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одержимое 2"/>
          <p:cNvSpPr txBox="1">
            <a:spLocks/>
          </p:cNvSpPr>
          <p:nvPr/>
        </p:nvSpPr>
        <p:spPr>
          <a:xfrm>
            <a:off x="1907704" y="3573016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971600" y="4005064"/>
            <a:ext cx="5904656" cy="28803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2051720" y="2276872"/>
            <a:ext cx="936104" cy="237626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1835696" y="1700808"/>
            <a:ext cx="6480720" cy="252028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827584" y="3429000"/>
            <a:ext cx="7200800" cy="7920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835696" y="2348880"/>
            <a:ext cx="4032448" cy="2304256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499992" y="1124744"/>
            <a:ext cx="3600400" cy="360040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475656" y="1916832"/>
            <a:ext cx="7560840" cy="115212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619672" y="2708920"/>
            <a:ext cx="6768752" cy="100811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3851920" y="3212976"/>
            <a:ext cx="4320480" cy="136815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6876256" y="1268760"/>
            <a:ext cx="360040" cy="295232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прямых можно провести через </a:t>
            </a:r>
            <a:r>
              <a:rPr lang="en-US" dirty="0" smtClean="0"/>
              <a:t>n </a:t>
            </a:r>
            <a:r>
              <a:rPr lang="ru-RU" dirty="0" smtClean="0"/>
              <a:t>точек?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ru-RU" dirty="0" smtClean="0"/>
              <a:t>Если даны 5 точек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2267744" y="4031353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539552" y="5301208"/>
            <a:ext cx="828092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1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1520" y="4797152"/>
          <a:ext cx="864096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Добавим точку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точек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Строим  прямые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,…….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бесконечное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 число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1+2+3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1+2+3+4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Овал 16"/>
          <p:cNvSpPr/>
          <p:nvPr/>
        </p:nvSpPr>
        <p:spPr>
          <a:xfrm>
            <a:off x="6974553" y="220486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726081" y="285293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030337" y="417536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118569" y="350100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одержимое 2"/>
          <p:cNvSpPr txBox="1">
            <a:spLocks/>
          </p:cNvSpPr>
          <p:nvPr/>
        </p:nvSpPr>
        <p:spPr>
          <a:xfrm>
            <a:off x="2483768" y="2348880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53" name="Содержимое 2"/>
          <p:cNvSpPr txBox="1">
            <a:spLocks/>
          </p:cNvSpPr>
          <p:nvPr/>
        </p:nvSpPr>
        <p:spPr>
          <a:xfrm>
            <a:off x="6516216" y="1772817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54" name="Содержимое 2"/>
          <p:cNvSpPr txBox="1">
            <a:spLocks/>
          </p:cNvSpPr>
          <p:nvPr/>
        </p:nvSpPr>
        <p:spPr>
          <a:xfrm>
            <a:off x="8316416" y="1916832"/>
            <a:ext cx="432048" cy="432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55" name="Содержимое 2"/>
          <p:cNvSpPr txBox="1">
            <a:spLocks/>
          </p:cNvSpPr>
          <p:nvPr/>
        </p:nvSpPr>
        <p:spPr>
          <a:xfrm>
            <a:off x="4716016" y="3645025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56" name="Содержимое 2"/>
          <p:cNvSpPr txBox="1">
            <a:spLocks/>
          </p:cNvSpPr>
          <p:nvPr/>
        </p:nvSpPr>
        <p:spPr>
          <a:xfrm>
            <a:off x="7164288" y="1412776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57" name="Содержимое 2"/>
          <p:cNvSpPr txBox="1">
            <a:spLocks/>
          </p:cNvSpPr>
          <p:nvPr/>
        </p:nvSpPr>
        <p:spPr>
          <a:xfrm>
            <a:off x="5580112" y="4221088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58" name="Содержимое 2"/>
          <p:cNvSpPr txBox="1">
            <a:spLocks/>
          </p:cNvSpPr>
          <p:nvPr/>
        </p:nvSpPr>
        <p:spPr>
          <a:xfrm>
            <a:off x="8172400" y="3356992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59" name="Содержимое 2"/>
          <p:cNvSpPr txBox="1">
            <a:spLocks/>
          </p:cNvSpPr>
          <p:nvPr/>
        </p:nvSpPr>
        <p:spPr>
          <a:xfrm>
            <a:off x="7020272" y="2996952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60" name="Содержимое 2"/>
          <p:cNvSpPr txBox="1">
            <a:spLocks/>
          </p:cNvSpPr>
          <p:nvPr/>
        </p:nvSpPr>
        <p:spPr>
          <a:xfrm>
            <a:off x="7812360" y="2780928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61" name="Содержимое 2"/>
          <p:cNvSpPr txBox="1">
            <a:spLocks/>
          </p:cNvSpPr>
          <p:nvPr/>
        </p:nvSpPr>
        <p:spPr>
          <a:xfrm>
            <a:off x="7164288" y="3861048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</a:p>
        </p:txBody>
      </p:sp>
      <p:sp>
        <p:nvSpPr>
          <p:cNvPr id="62" name="Содержимое 2"/>
          <p:cNvSpPr txBox="1">
            <a:spLocks/>
          </p:cNvSpPr>
          <p:nvPr/>
        </p:nvSpPr>
        <p:spPr>
          <a:xfrm>
            <a:off x="2627784" y="1988840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</a:t>
            </a:r>
          </a:p>
        </p:txBody>
      </p:sp>
      <p:sp>
        <p:nvSpPr>
          <p:cNvPr id="63" name="Содержимое 2"/>
          <p:cNvSpPr txBox="1">
            <a:spLocks/>
          </p:cNvSpPr>
          <p:nvPr/>
        </p:nvSpPr>
        <p:spPr>
          <a:xfrm>
            <a:off x="7884368" y="1412776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</a:t>
            </a:r>
          </a:p>
        </p:txBody>
      </p:sp>
      <p:sp>
        <p:nvSpPr>
          <p:cNvPr id="64" name="Содержимое 2"/>
          <p:cNvSpPr txBox="1">
            <a:spLocks/>
          </p:cNvSpPr>
          <p:nvPr/>
        </p:nvSpPr>
        <p:spPr>
          <a:xfrm>
            <a:off x="6444208" y="3933056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10</a:t>
            </a:r>
          </a:p>
        </p:txBody>
      </p:sp>
      <p:sp>
        <p:nvSpPr>
          <p:cNvPr id="65" name="Содержимое 2"/>
          <p:cNvSpPr txBox="1">
            <a:spLocks/>
          </p:cNvSpPr>
          <p:nvPr/>
        </p:nvSpPr>
        <p:spPr>
          <a:xfrm>
            <a:off x="7596336" y="3068960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25" grpId="0" animBg="1"/>
      <p:bldP spid="62" grpId="0"/>
      <p:bldP spid="63" grpId="0"/>
      <p:bldP spid="64" grpId="0"/>
      <p:bldP spid="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251520" y="1412776"/>
            <a:ext cx="8640960" cy="3312368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одержимое 2"/>
          <p:cNvSpPr txBox="1">
            <a:spLocks/>
          </p:cNvSpPr>
          <p:nvPr/>
        </p:nvSpPr>
        <p:spPr>
          <a:xfrm>
            <a:off x="4788024" y="1340768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4211960" y="1772816"/>
            <a:ext cx="4032448" cy="64807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907704" y="1412776"/>
            <a:ext cx="3888432" cy="187220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 flipV="1">
            <a:off x="4788024" y="1340768"/>
            <a:ext cx="288032" cy="316835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691680" y="1412776"/>
            <a:ext cx="3672408" cy="316835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283968" y="1484784"/>
            <a:ext cx="3744416" cy="2664296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835696" y="2348880"/>
            <a:ext cx="4032448" cy="2304256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499992" y="1124744"/>
            <a:ext cx="3600400" cy="360040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475656" y="1916832"/>
            <a:ext cx="7560840" cy="115212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971600" y="4005064"/>
            <a:ext cx="5904656" cy="28803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619672" y="2708920"/>
            <a:ext cx="6768752" cy="100811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851920" y="3212976"/>
            <a:ext cx="4320480" cy="136815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2051720" y="2276872"/>
            <a:ext cx="936104" cy="2376264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1835696" y="1700808"/>
            <a:ext cx="6480720" cy="252028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 flipV="1">
            <a:off x="6876256" y="1268760"/>
            <a:ext cx="360040" cy="295232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827584" y="3429000"/>
            <a:ext cx="7200800" cy="79208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прямых можно провести через </a:t>
            </a:r>
            <a:r>
              <a:rPr lang="en-US" dirty="0" smtClean="0"/>
              <a:t>n </a:t>
            </a:r>
            <a:r>
              <a:rPr lang="ru-RU" dirty="0" smtClean="0"/>
              <a:t>точек?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ru-RU" dirty="0" smtClean="0"/>
              <a:t>Если даны 6 точек</a:t>
            </a:r>
            <a:endParaRPr lang="ru-RU" dirty="0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539552" y="5301208"/>
            <a:ext cx="828092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1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1520" y="4797152"/>
          <a:ext cx="741682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Добавим точку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точек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Строим  прямые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,…….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бесконечное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 число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1+2+3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1+2+3+4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1+2+3+4+5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Овал 12"/>
          <p:cNvSpPr/>
          <p:nvPr/>
        </p:nvSpPr>
        <p:spPr>
          <a:xfrm>
            <a:off x="2267744" y="4031353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974553" y="220486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26081" y="285293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5030337" y="417536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7118569" y="350100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814313" y="184482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одержимое 2"/>
          <p:cNvSpPr txBox="1">
            <a:spLocks/>
          </p:cNvSpPr>
          <p:nvPr/>
        </p:nvSpPr>
        <p:spPr>
          <a:xfrm>
            <a:off x="2483768" y="2420889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60" name="Содержимое 2"/>
          <p:cNvSpPr txBox="1">
            <a:spLocks/>
          </p:cNvSpPr>
          <p:nvPr/>
        </p:nvSpPr>
        <p:spPr>
          <a:xfrm>
            <a:off x="6516216" y="1844826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61" name="Содержимое 2"/>
          <p:cNvSpPr txBox="1">
            <a:spLocks/>
          </p:cNvSpPr>
          <p:nvPr/>
        </p:nvSpPr>
        <p:spPr>
          <a:xfrm>
            <a:off x="8604448" y="1628801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62" name="Содержимое 2"/>
          <p:cNvSpPr txBox="1">
            <a:spLocks/>
          </p:cNvSpPr>
          <p:nvPr/>
        </p:nvSpPr>
        <p:spPr>
          <a:xfrm>
            <a:off x="4716016" y="3717034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63" name="Содержимое 2"/>
          <p:cNvSpPr txBox="1">
            <a:spLocks/>
          </p:cNvSpPr>
          <p:nvPr/>
        </p:nvSpPr>
        <p:spPr>
          <a:xfrm>
            <a:off x="7596336" y="980729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64" name="Содержимое 2"/>
          <p:cNvSpPr txBox="1">
            <a:spLocks/>
          </p:cNvSpPr>
          <p:nvPr/>
        </p:nvSpPr>
        <p:spPr>
          <a:xfrm>
            <a:off x="5580112" y="4293097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65" name="Содержимое 2"/>
          <p:cNvSpPr txBox="1">
            <a:spLocks/>
          </p:cNvSpPr>
          <p:nvPr/>
        </p:nvSpPr>
        <p:spPr>
          <a:xfrm>
            <a:off x="8172400" y="3429001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66" name="Содержимое 2"/>
          <p:cNvSpPr txBox="1">
            <a:spLocks/>
          </p:cNvSpPr>
          <p:nvPr/>
        </p:nvSpPr>
        <p:spPr>
          <a:xfrm>
            <a:off x="7020272" y="3068961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7812360" y="2852937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7164288" y="3933057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</a:p>
        </p:txBody>
      </p:sp>
      <p:sp>
        <p:nvSpPr>
          <p:cNvPr id="69" name="Содержимое 2"/>
          <p:cNvSpPr txBox="1">
            <a:spLocks/>
          </p:cNvSpPr>
          <p:nvPr/>
        </p:nvSpPr>
        <p:spPr>
          <a:xfrm>
            <a:off x="2627784" y="2060849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</a:t>
            </a:r>
          </a:p>
        </p:txBody>
      </p:sp>
      <p:sp>
        <p:nvSpPr>
          <p:cNvPr id="70" name="Содержимое 2"/>
          <p:cNvSpPr txBox="1">
            <a:spLocks/>
          </p:cNvSpPr>
          <p:nvPr/>
        </p:nvSpPr>
        <p:spPr>
          <a:xfrm>
            <a:off x="7884368" y="1484785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</a:t>
            </a:r>
          </a:p>
        </p:txBody>
      </p:sp>
      <p:sp>
        <p:nvSpPr>
          <p:cNvPr id="71" name="Содержимое 2"/>
          <p:cNvSpPr txBox="1">
            <a:spLocks/>
          </p:cNvSpPr>
          <p:nvPr/>
        </p:nvSpPr>
        <p:spPr>
          <a:xfrm>
            <a:off x="6444208" y="4005065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10</a:t>
            </a:r>
          </a:p>
        </p:txBody>
      </p:sp>
      <p:sp>
        <p:nvSpPr>
          <p:cNvPr id="72" name="Содержимое 2"/>
          <p:cNvSpPr txBox="1">
            <a:spLocks/>
          </p:cNvSpPr>
          <p:nvPr/>
        </p:nvSpPr>
        <p:spPr>
          <a:xfrm>
            <a:off x="7596336" y="3140969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9</a:t>
            </a:r>
          </a:p>
        </p:txBody>
      </p:sp>
      <p:sp>
        <p:nvSpPr>
          <p:cNvPr id="73" name="Содержимое 2"/>
          <p:cNvSpPr txBox="1">
            <a:spLocks/>
          </p:cNvSpPr>
          <p:nvPr/>
        </p:nvSpPr>
        <p:spPr>
          <a:xfrm>
            <a:off x="1907704" y="3645025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75" name="Содержимое 2"/>
          <p:cNvSpPr txBox="1">
            <a:spLocks/>
          </p:cNvSpPr>
          <p:nvPr/>
        </p:nvSpPr>
        <p:spPr>
          <a:xfrm>
            <a:off x="1907704" y="2780928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15</a:t>
            </a:r>
          </a:p>
        </p:txBody>
      </p:sp>
      <p:sp>
        <p:nvSpPr>
          <p:cNvPr id="76" name="Содержимое 2"/>
          <p:cNvSpPr txBox="1">
            <a:spLocks/>
          </p:cNvSpPr>
          <p:nvPr/>
        </p:nvSpPr>
        <p:spPr>
          <a:xfrm>
            <a:off x="7884368" y="2060848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11</a:t>
            </a:r>
          </a:p>
        </p:txBody>
      </p:sp>
      <p:sp>
        <p:nvSpPr>
          <p:cNvPr id="77" name="Содержимое 2"/>
          <p:cNvSpPr txBox="1">
            <a:spLocks/>
          </p:cNvSpPr>
          <p:nvPr/>
        </p:nvSpPr>
        <p:spPr>
          <a:xfrm>
            <a:off x="1619672" y="4005064"/>
            <a:ext cx="93610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14</a:t>
            </a:r>
          </a:p>
        </p:txBody>
      </p:sp>
      <p:sp>
        <p:nvSpPr>
          <p:cNvPr id="78" name="Содержимое 2"/>
          <p:cNvSpPr txBox="1">
            <a:spLocks/>
          </p:cNvSpPr>
          <p:nvPr/>
        </p:nvSpPr>
        <p:spPr>
          <a:xfrm>
            <a:off x="7812360" y="3789040"/>
            <a:ext cx="720080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12</a:t>
            </a: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>
          <a:xfrm>
            <a:off x="5004048" y="4293096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33" grpId="0" animBg="1"/>
      <p:bldP spid="75" grpId="0"/>
      <p:bldP spid="76" grpId="0"/>
      <p:bldP spid="77" grpId="0"/>
      <p:bldP spid="78" grpId="0"/>
      <p:bldP spid="7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251520" y="1412776"/>
            <a:ext cx="8784976" cy="3312368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Содержимое 2"/>
          <p:cNvSpPr txBox="1">
            <a:spLocks/>
          </p:cNvSpPr>
          <p:nvPr/>
        </p:nvSpPr>
        <p:spPr>
          <a:xfrm>
            <a:off x="7308304" y="2276873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4067944" y="1628800"/>
            <a:ext cx="4104456" cy="129614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6516216" y="1772816"/>
            <a:ext cx="1584176" cy="144016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547664" y="2708920"/>
            <a:ext cx="6984776" cy="21602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1331640" y="2420888"/>
            <a:ext cx="7488832" cy="187220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4067944" y="2204864"/>
            <a:ext cx="4392488" cy="25922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6588224" y="2420888"/>
            <a:ext cx="1152128" cy="208823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4211960" y="1772816"/>
            <a:ext cx="4032448" cy="64807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907704" y="1412776"/>
            <a:ext cx="3888432" cy="187220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4788024" y="1340768"/>
            <a:ext cx="288032" cy="316835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1691680" y="1412776"/>
            <a:ext cx="3672408" cy="316835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283968" y="1484784"/>
            <a:ext cx="3744416" cy="2664296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прямых можно провести через </a:t>
            </a:r>
            <a:r>
              <a:rPr lang="en-US" dirty="0" smtClean="0"/>
              <a:t>n </a:t>
            </a:r>
            <a:r>
              <a:rPr lang="ru-RU" dirty="0" smtClean="0"/>
              <a:t>точек?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ru-RU" dirty="0" smtClean="0"/>
              <a:t>Если даны 7 точек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7550617" y="270892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539552" y="5301208"/>
            <a:ext cx="828092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1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1520" y="4797152"/>
          <a:ext cx="8640960" cy="186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7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15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Добавим точку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точек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Строим  прямые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,…….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бесконечное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 число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1+2+3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1+2+3+4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1+2+3+4+5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1+2+3+4+5+6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1835696" y="2348880"/>
            <a:ext cx="4032448" cy="2304256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4499992" y="1124744"/>
            <a:ext cx="3600400" cy="360040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1475656" y="1916832"/>
            <a:ext cx="7560840" cy="115212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971600" y="4005064"/>
            <a:ext cx="5904656" cy="28803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619672" y="2708920"/>
            <a:ext cx="6768752" cy="100811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3851920" y="3212976"/>
            <a:ext cx="4320480" cy="1368152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2051720" y="2276872"/>
            <a:ext cx="936104" cy="2376264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1835696" y="1700808"/>
            <a:ext cx="6480720" cy="252028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6876256" y="1268760"/>
            <a:ext cx="360040" cy="295232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827584" y="3429000"/>
            <a:ext cx="7200800" cy="79208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2267744" y="4031353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974553" y="220486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726081" y="285293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5030337" y="417536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7118569" y="350100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4814313" y="184482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одержимое 2"/>
          <p:cNvSpPr txBox="1">
            <a:spLocks/>
          </p:cNvSpPr>
          <p:nvPr/>
        </p:nvSpPr>
        <p:spPr>
          <a:xfrm>
            <a:off x="2483768" y="2420889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74" name="Содержимое 2"/>
          <p:cNvSpPr txBox="1">
            <a:spLocks/>
          </p:cNvSpPr>
          <p:nvPr/>
        </p:nvSpPr>
        <p:spPr>
          <a:xfrm>
            <a:off x="6516216" y="1844826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75" name="Содержимое 2"/>
          <p:cNvSpPr txBox="1">
            <a:spLocks/>
          </p:cNvSpPr>
          <p:nvPr/>
        </p:nvSpPr>
        <p:spPr>
          <a:xfrm>
            <a:off x="8604448" y="1628801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76" name="Содержимое 2"/>
          <p:cNvSpPr txBox="1">
            <a:spLocks/>
          </p:cNvSpPr>
          <p:nvPr/>
        </p:nvSpPr>
        <p:spPr>
          <a:xfrm>
            <a:off x="4716016" y="3717034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77" name="Содержимое 2"/>
          <p:cNvSpPr txBox="1">
            <a:spLocks/>
          </p:cNvSpPr>
          <p:nvPr/>
        </p:nvSpPr>
        <p:spPr>
          <a:xfrm>
            <a:off x="7164288" y="1412776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78" name="Содержимое 2"/>
          <p:cNvSpPr txBox="1">
            <a:spLocks/>
          </p:cNvSpPr>
          <p:nvPr/>
        </p:nvSpPr>
        <p:spPr>
          <a:xfrm>
            <a:off x="5580112" y="4293097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>
          <a:xfrm>
            <a:off x="8172400" y="3429001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80" name="Содержимое 2"/>
          <p:cNvSpPr txBox="1">
            <a:spLocks/>
          </p:cNvSpPr>
          <p:nvPr/>
        </p:nvSpPr>
        <p:spPr>
          <a:xfrm>
            <a:off x="7020272" y="3068961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81" name="Содержимое 2"/>
          <p:cNvSpPr txBox="1">
            <a:spLocks/>
          </p:cNvSpPr>
          <p:nvPr/>
        </p:nvSpPr>
        <p:spPr>
          <a:xfrm>
            <a:off x="8028384" y="2996952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82" name="Содержимое 2"/>
          <p:cNvSpPr txBox="1">
            <a:spLocks/>
          </p:cNvSpPr>
          <p:nvPr/>
        </p:nvSpPr>
        <p:spPr>
          <a:xfrm>
            <a:off x="7164288" y="3933057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</a:p>
        </p:txBody>
      </p:sp>
      <p:sp>
        <p:nvSpPr>
          <p:cNvPr id="83" name="Содержимое 2"/>
          <p:cNvSpPr txBox="1">
            <a:spLocks/>
          </p:cNvSpPr>
          <p:nvPr/>
        </p:nvSpPr>
        <p:spPr>
          <a:xfrm>
            <a:off x="2627784" y="2060849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</a:t>
            </a:r>
          </a:p>
        </p:txBody>
      </p:sp>
      <p:sp>
        <p:nvSpPr>
          <p:cNvPr id="84" name="Содержимое 2"/>
          <p:cNvSpPr txBox="1">
            <a:spLocks/>
          </p:cNvSpPr>
          <p:nvPr/>
        </p:nvSpPr>
        <p:spPr>
          <a:xfrm>
            <a:off x="7884368" y="1484785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</a:t>
            </a:r>
          </a:p>
        </p:txBody>
      </p:sp>
      <p:sp>
        <p:nvSpPr>
          <p:cNvPr id="85" name="Содержимое 2"/>
          <p:cNvSpPr txBox="1">
            <a:spLocks/>
          </p:cNvSpPr>
          <p:nvPr/>
        </p:nvSpPr>
        <p:spPr>
          <a:xfrm>
            <a:off x="6444208" y="4005065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10</a:t>
            </a:r>
          </a:p>
        </p:txBody>
      </p:sp>
      <p:sp>
        <p:nvSpPr>
          <p:cNvPr id="86" name="Содержимое 2"/>
          <p:cNvSpPr txBox="1">
            <a:spLocks/>
          </p:cNvSpPr>
          <p:nvPr/>
        </p:nvSpPr>
        <p:spPr>
          <a:xfrm>
            <a:off x="7596336" y="3140969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9</a:t>
            </a:r>
          </a:p>
        </p:txBody>
      </p:sp>
      <p:sp>
        <p:nvSpPr>
          <p:cNvPr id="87" name="Содержимое 2"/>
          <p:cNvSpPr txBox="1">
            <a:spLocks/>
          </p:cNvSpPr>
          <p:nvPr/>
        </p:nvSpPr>
        <p:spPr>
          <a:xfrm>
            <a:off x="1907704" y="3645025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88" name="Содержимое 2"/>
          <p:cNvSpPr txBox="1">
            <a:spLocks/>
          </p:cNvSpPr>
          <p:nvPr/>
        </p:nvSpPr>
        <p:spPr>
          <a:xfrm>
            <a:off x="4788024" y="1340768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</a:p>
        </p:txBody>
      </p:sp>
      <p:sp>
        <p:nvSpPr>
          <p:cNvPr id="89" name="Содержимое 2"/>
          <p:cNvSpPr txBox="1">
            <a:spLocks/>
          </p:cNvSpPr>
          <p:nvPr/>
        </p:nvSpPr>
        <p:spPr>
          <a:xfrm>
            <a:off x="1907704" y="2780928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15</a:t>
            </a:r>
          </a:p>
        </p:txBody>
      </p:sp>
      <p:sp>
        <p:nvSpPr>
          <p:cNvPr id="90" name="Содержимое 2"/>
          <p:cNvSpPr txBox="1">
            <a:spLocks/>
          </p:cNvSpPr>
          <p:nvPr/>
        </p:nvSpPr>
        <p:spPr>
          <a:xfrm>
            <a:off x="7884368" y="2060848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11</a:t>
            </a:r>
          </a:p>
        </p:txBody>
      </p:sp>
      <p:sp>
        <p:nvSpPr>
          <p:cNvPr id="91" name="Содержимое 2"/>
          <p:cNvSpPr txBox="1">
            <a:spLocks/>
          </p:cNvSpPr>
          <p:nvPr/>
        </p:nvSpPr>
        <p:spPr>
          <a:xfrm>
            <a:off x="1619672" y="4005064"/>
            <a:ext cx="93610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14</a:t>
            </a:r>
          </a:p>
        </p:txBody>
      </p:sp>
      <p:sp>
        <p:nvSpPr>
          <p:cNvPr id="92" name="Содержимое 2"/>
          <p:cNvSpPr txBox="1">
            <a:spLocks/>
          </p:cNvSpPr>
          <p:nvPr/>
        </p:nvSpPr>
        <p:spPr>
          <a:xfrm>
            <a:off x="7812360" y="3789040"/>
            <a:ext cx="720080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12</a:t>
            </a:r>
          </a:p>
        </p:txBody>
      </p:sp>
      <p:sp>
        <p:nvSpPr>
          <p:cNvPr id="93" name="Содержимое 2"/>
          <p:cNvSpPr txBox="1">
            <a:spLocks/>
          </p:cNvSpPr>
          <p:nvPr/>
        </p:nvSpPr>
        <p:spPr>
          <a:xfrm>
            <a:off x="5004048" y="4293096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13</a:t>
            </a:r>
          </a:p>
        </p:txBody>
      </p:sp>
      <p:sp>
        <p:nvSpPr>
          <p:cNvPr id="95" name="Содержимое 2"/>
          <p:cNvSpPr txBox="1">
            <a:spLocks/>
          </p:cNvSpPr>
          <p:nvPr/>
        </p:nvSpPr>
        <p:spPr>
          <a:xfrm>
            <a:off x="7452320" y="2060848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16</a:t>
            </a:r>
          </a:p>
        </p:txBody>
      </p:sp>
      <p:sp>
        <p:nvSpPr>
          <p:cNvPr id="96" name="Содержимое 2"/>
          <p:cNvSpPr txBox="1">
            <a:spLocks/>
          </p:cNvSpPr>
          <p:nvPr/>
        </p:nvSpPr>
        <p:spPr>
          <a:xfrm>
            <a:off x="8244408" y="1988840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17</a:t>
            </a:r>
          </a:p>
        </p:txBody>
      </p:sp>
      <p:sp>
        <p:nvSpPr>
          <p:cNvPr id="97" name="Содержимое 2"/>
          <p:cNvSpPr txBox="1">
            <a:spLocks/>
          </p:cNvSpPr>
          <p:nvPr/>
        </p:nvSpPr>
        <p:spPr>
          <a:xfrm>
            <a:off x="8567936" y="2132856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18</a:t>
            </a:r>
          </a:p>
        </p:txBody>
      </p:sp>
      <p:sp>
        <p:nvSpPr>
          <p:cNvPr id="98" name="Содержимое 2"/>
          <p:cNvSpPr txBox="1">
            <a:spLocks/>
          </p:cNvSpPr>
          <p:nvPr/>
        </p:nvSpPr>
        <p:spPr>
          <a:xfrm>
            <a:off x="8244408" y="2492896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19</a:t>
            </a:r>
          </a:p>
        </p:txBody>
      </p:sp>
      <p:sp>
        <p:nvSpPr>
          <p:cNvPr id="99" name="Содержимое 2"/>
          <p:cNvSpPr txBox="1">
            <a:spLocks/>
          </p:cNvSpPr>
          <p:nvPr/>
        </p:nvSpPr>
        <p:spPr>
          <a:xfrm>
            <a:off x="7884368" y="2708920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20</a:t>
            </a:r>
          </a:p>
        </p:txBody>
      </p:sp>
      <p:sp>
        <p:nvSpPr>
          <p:cNvPr id="100" name="Содержимое 2"/>
          <p:cNvSpPr txBox="1">
            <a:spLocks/>
          </p:cNvSpPr>
          <p:nvPr/>
        </p:nvSpPr>
        <p:spPr>
          <a:xfrm>
            <a:off x="7524328" y="2780928"/>
            <a:ext cx="5760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25" grpId="0" animBg="1"/>
      <p:bldP spid="95" grpId="0"/>
      <p:bldP spid="96" grpId="0"/>
      <p:bldP spid="97" grpId="0"/>
      <p:bldP spid="98" grpId="0"/>
      <p:bldP spid="99" grpId="0"/>
      <p:bldP spid="1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412776"/>
            <a:ext cx="8640960" cy="5256584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Подведем итог.</a:t>
            </a:r>
          </a:p>
          <a:p>
            <a:r>
              <a:rPr lang="ru-RU" sz="2400" dirty="0" smtClean="0"/>
              <a:t>Каждая следующая точка прибавляет к количеству прямых, уже имеющихся на построении, столько прямых, сколько точек мы видим на построении минус один.</a:t>
            </a:r>
          </a:p>
          <a:p>
            <a:r>
              <a:rPr lang="ru-RU" sz="2400" dirty="0" smtClean="0"/>
              <a:t>Если на построении имеется </a:t>
            </a:r>
            <a:r>
              <a:rPr lang="en-US" sz="2400" dirty="0" smtClean="0"/>
              <a:t>n </a:t>
            </a:r>
            <a:r>
              <a:rPr lang="ru-RU" sz="2400" dirty="0" smtClean="0"/>
              <a:t>точек, то количество прямых будет равно: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1+2+3+4+5+….+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 </a:t>
            </a:r>
            <a:endParaRPr lang="en-US" dirty="0" smtClean="0"/>
          </a:p>
          <a:p>
            <a:r>
              <a:rPr lang="ru-RU" sz="2400" dirty="0" smtClean="0"/>
              <a:t>Как вычислить количество прямых, которые мы получаем в этом выражении?</a:t>
            </a:r>
          </a:p>
          <a:p>
            <a:pPr algn="ctr">
              <a:buNone/>
            </a:pP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прямых можно провести через </a:t>
            </a:r>
            <a:r>
              <a:rPr lang="en-US" dirty="0" smtClean="0"/>
              <a:t>n </a:t>
            </a:r>
            <a:r>
              <a:rPr lang="ru-RU" dirty="0" smtClean="0"/>
              <a:t>точек?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520" y="1772816"/>
            <a:ext cx="8640960" cy="4896544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6624736" cy="331236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Задача эта широко известна и считается, что это решение было предложено в конце 18 века шестилетним гениальным математиком  Карлом Фридрихом Гауссом (годы жизни 1777-1855).</a:t>
            </a:r>
          </a:p>
          <a:p>
            <a:pPr lvl="0" algn="just"/>
            <a:r>
              <a:rPr lang="ru-RU" sz="2400" dirty="0" smtClean="0"/>
              <a:t>Учителю было необходимо увлечь детей на продолжительное время и он предложил следующую задачку:</a:t>
            </a:r>
          </a:p>
          <a:p>
            <a:endParaRPr lang="ru-RU" sz="2400" dirty="0" smtClean="0"/>
          </a:p>
          <a:p>
            <a:endParaRPr lang="ru-RU" dirty="0" smtClean="0"/>
          </a:p>
          <a:p>
            <a:pPr algn="ctr">
              <a:buNone/>
            </a:pP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Как вычислить количество прямых, которые мы получаем в выражении</a:t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1+2+3+4+5+….+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 </a:t>
            </a:r>
            <a:r>
              <a:rPr lang="ru-RU" sz="3600" b="1" dirty="0" smtClean="0"/>
              <a:t>?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51520" y="4725144"/>
            <a:ext cx="8640960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Найти сумму всех натуральных чисел от 1 до 100.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Юный Гаусс справился с этим заданием достаточно быстро, найдя интересную закономерность, которая получила большое распространение и применяется по сей день при устном счете.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20272" y="1556792"/>
            <a:ext cx="2016224" cy="3096344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https://rlv.zcache.com/portrait_of_carl_friedrich_gauss_1840-r65bda7a6344245058b11f8ceddbfe79d_xvuat_8byvr_630.jpg?view_padding=%5B285%2C0%2C285%2C0%5D"/>
          <p:cNvPicPr>
            <a:picLocks noChangeAspect="1" noChangeArrowheads="1"/>
          </p:cNvPicPr>
          <p:nvPr/>
        </p:nvPicPr>
        <p:blipFill>
          <a:blip r:embed="rId2" cstate="print"/>
          <a:srcRect l="36539" t="4800" r="37631" b="16001"/>
          <a:stretch>
            <a:fillRect/>
          </a:stretch>
        </p:blipFill>
        <p:spPr bwMode="auto">
          <a:xfrm>
            <a:off x="7092280" y="1628800"/>
            <a:ext cx="1872208" cy="297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772816"/>
            <a:ext cx="8640960" cy="4896544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/>
              <a:t>Гаусс сгруппировал числа следующим образом:</a:t>
            </a:r>
          </a:p>
          <a:p>
            <a:r>
              <a:rPr lang="ru-RU" sz="2400" dirty="0"/>
              <a:t>(1+10) + (2+9) + (3+8) + (4+7) + (5+6)</a:t>
            </a:r>
          </a:p>
          <a:p>
            <a:r>
              <a:rPr lang="ru-RU" sz="2400" dirty="0"/>
              <a:t>Таким образом маленький Карл получил 5 пар чисел, каждая из которых в отдельности в сумме дает 11. Тогда, чтобы вычислить сумму натуральных чисел от 1 до 10 необходимо</a:t>
            </a:r>
          </a:p>
          <a:p>
            <a:r>
              <a:rPr lang="ru-RU" sz="2400" dirty="0"/>
              <a:t>5 * 11 = </a:t>
            </a:r>
            <a:r>
              <a:rPr lang="ru-RU" sz="2400" dirty="0" smtClean="0"/>
              <a:t>55</a:t>
            </a:r>
          </a:p>
          <a:p>
            <a:r>
              <a:rPr lang="ru-RU" sz="2400" dirty="0" smtClean="0"/>
              <a:t>Вернемся к первоначальной задаче. Гаусс заметил, что перед суммированием необходимо группировать числа в пары и тем самым изобрел алгоритм, благодаря которому можно быстро сложить числа от 1 до 100:</a:t>
            </a:r>
          </a:p>
          <a:p>
            <a:endParaRPr lang="ru-RU" sz="2400" dirty="0"/>
          </a:p>
          <a:p>
            <a:endParaRPr lang="ru-RU" dirty="0"/>
          </a:p>
          <a:p>
            <a:endParaRPr lang="ru-RU" dirty="0" smtClean="0"/>
          </a:p>
          <a:p>
            <a:pPr algn="ctr">
              <a:buNone/>
            </a:pP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Как сосчитать количество прямых, которые мы получаем в выражении</a:t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1+2+3+4+5+….+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 </a:t>
            </a:r>
            <a:r>
              <a:rPr lang="ru-RU" sz="36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916832"/>
            <a:ext cx="8640960" cy="4752528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36504"/>
          </a:xfrm>
        </p:spPr>
        <p:txBody>
          <a:bodyPr>
            <a:noAutofit/>
          </a:bodyPr>
          <a:lstStyle/>
          <a:p>
            <a:r>
              <a:rPr lang="ru-RU" sz="2400" dirty="0" smtClean="0"/>
              <a:t>1 + 2 + 3 + 4 + 5 + … + 48 + 49 + 50 + 51 + 52 + 53 + … + 96 + 97 + 98 + 99 + 100</a:t>
            </a:r>
          </a:p>
          <a:p>
            <a:r>
              <a:rPr lang="ru-RU" sz="2400" dirty="0" smtClean="0"/>
              <a:t>Находим количество пар в ряде натуральных чисел. В данном случае их 50.</a:t>
            </a:r>
          </a:p>
          <a:p>
            <a:r>
              <a:rPr lang="ru-RU" sz="2400" dirty="0" smtClean="0"/>
              <a:t>Суммируем первое и последнее числа данного ряда. В нашем примере — это 1 и 100. Получаем 101.</a:t>
            </a:r>
          </a:p>
          <a:p>
            <a:r>
              <a:rPr lang="ru-RU" sz="2400" dirty="0" smtClean="0"/>
              <a:t>Умножаем полученную сумму первого и последнего члена ряда на количество пар этого ряда. Получаем 101 * 50 = 5050</a:t>
            </a:r>
          </a:p>
          <a:p>
            <a:r>
              <a:rPr lang="ru-RU" sz="2400" dirty="0" smtClean="0"/>
              <a:t>Следовательно, сумма натуральных чисел от 1 до 100 равна 5050</a:t>
            </a:r>
            <a:r>
              <a:rPr lang="ru-RU" sz="2000" dirty="0" smtClean="0"/>
              <a:t>.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Как вычислить количество прямых, которые мы получаем в выражении</a:t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1+2+3+4+5+….+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 </a:t>
            </a:r>
            <a:r>
              <a:rPr lang="ru-RU" sz="36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772816"/>
            <a:ext cx="8640960" cy="4896544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8517632" cy="576064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Можно ли так же найти сумму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400" dirty="0" smtClean="0"/>
              <a:t> </a:t>
            </a:r>
            <a:r>
              <a:rPr lang="ru-RU" sz="2400" dirty="0" smtClean="0"/>
              <a:t>чисел</a:t>
            </a:r>
            <a:r>
              <a:rPr lang="ru-RU" sz="2400" dirty="0"/>
              <a:t>?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Как вычислить количество прямых, которые мы получаем в выражении</a:t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1+2+3+4+5+….+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 </a:t>
            </a:r>
            <a:r>
              <a:rPr lang="ru-RU" sz="3600" b="1" dirty="0" smtClean="0"/>
              <a:t>?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51520" y="2276872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Общей закономерностью здесь является то, что количество пар чисел равно  количеству чисел разделенному на два.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Таким образом найти сумму натуральных чисел от 1 до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ru-RU" sz="2400" dirty="0" smtClean="0"/>
              <a:t> можно умножив сумму первого и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</a:t>
            </a:r>
            <a:r>
              <a:rPr lang="en-US" sz="2400" dirty="0" smtClean="0"/>
              <a:t>-</a:t>
            </a:r>
            <a:r>
              <a:rPr lang="ru-RU" sz="2400" dirty="0" smtClean="0"/>
              <a:t>го числа числового ряда на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</a:t>
            </a:r>
            <a:r>
              <a:rPr lang="ru-RU" sz="2400" dirty="0" smtClean="0"/>
              <a:t>/2. Данное правило действует для четного и нечетного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Например: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Дано 5 точек, сколько прямых можно провести через 5 точек, не лежащих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на одной прямой?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400" b="1" noProof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1+2+…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=1+2+3+4=(1+4)*4/2=5*2=10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(совпадает с экспериментальными данными, см. таблицу)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772816"/>
            <a:ext cx="8640960" cy="4896544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Как вычислить количество прямых, которые мы получаем в выражении</a:t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1+2+3+4+5+….+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 </a:t>
            </a:r>
            <a:r>
              <a:rPr lang="ru-RU" sz="3600" b="1" dirty="0" smtClean="0"/>
              <a:t>?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51520" y="3573016"/>
            <a:ext cx="8640960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Аналогично рассуждая, вычислим: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Дано 12 точек, сколько прямых можно провести через 12 точек, не лежащих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на одной прямой?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400" b="1" noProof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1+2+…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=1+2+3+…+11=(1+11)*11/2=12*5,5=66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5301208"/>
            <a:ext cx="8640960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 53 точки, 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прямых можно провести через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 точки, 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лежащих на одной прямой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t-B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1+2+…n-1=1+2+3+…+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</a:t>
            </a:r>
            <a:r>
              <a:rPr lang="pt-B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=(1+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</a:t>
            </a:r>
            <a:r>
              <a:rPr lang="pt-B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)*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</a:t>
            </a:r>
            <a:r>
              <a:rPr lang="pt-B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/2=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</a:t>
            </a:r>
            <a:r>
              <a:rPr lang="pt-B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pt-B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1376</a:t>
            </a:r>
            <a:endParaRPr lang="pt-BR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51520" y="1844824"/>
            <a:ext cx="8640960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Например: Дано 6 точек, сколько прямых можно провести через 6 точек, не лежащих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на одной прямой?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400" b="1" noProof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1+2+…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=1+2+3+…+5=(1+5)*5/2=6*2,5=15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(совпадает с экспериментальными данными, см. таблицу)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7772" y="1556792"/>
            <a:ext cx="8229600" cy="5040560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0808"/>
            <a:ext cx="7776864" cy="4896544"/>
          </a:xfrm>
        </p:spPr>
        <p:txBody>
          <a:bodyPr>
            <a:normAutofit fontScale="92500" lnSpcReduction="10000"/>
          </a:bodyPr>
          <a:lstStyle/>
          <a:p>
            <a:pPr marL="0" indent="363538" algn="just">
              <a:buNone/>
            </a:pPr>
            <a:r>
              <a:rPr lang="ru-RU" sz="2600" dirty="0" smtClean="0"/>
              <a:t>Обобщая курс геометрии 7 класса, мы вспомнили ряд основополагающих правил: </a:t>
            </a:r>
          </a:p>
          <a:p>
            <a:pPr marL="0" indent="363538" algn="just">
              <a:buNone/>
            </a:pPr>
            <a:r>
              <a:rPr lang="ru-RU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любую точку на плоскости можно провести бесконечно много прямых.</a:t>
            </a:r>
          </a:p>
          <a:p>
            <a:pPr marL="0" indent="363538" algn="just">
              <a:buNone/>
            </a:pPr>
            <a:r>
              <a:rPr lang="ru-RU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две точки на плоскости можно провести прямую и причем только одну.</a:t>
            </a: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363538" algn="just">
              <a:buNone/>
            </a:pPr>
            <a:r>
              <a:rPr lang="ru-RU" sz="2600" b="1" dirty="0" smtClean="0"/>
              <a:t>Возник вопрос:</a:t>
            </a:r>
            <a:r>
              <a:rPr lang="ru-RU" sz="2600" dirty="0" smtClean="0"/>
              <a:t> </a:t>
            </a:r>
          </a:p>
          <a:p>
            <a:pPr marL="0" indent="363538" algn="just">
              <a:buNone/>
            </a:pPr>
            <a:r>
              <a:rPr lang="ru-RU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сколько прямых можно провести через </a:t>
            </a:r>
            <a:r>
              <a:rPr lang="ru-RU" sz="2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</a:t>
            </a:r>
            <a:r>
              <a:rPr lang="ru-RU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точки не </a:t>
            </a:r>
            <a:r>
              <a:rPr lang="ru-RU" sz="2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лежащие на одной прямой? </a:t>
            </a:r>
            <a:r>
              <a:rPr lang="ru-RU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через четыре? А через пять? А через десять? А если точек очень много?</a:t>
            </a:r>
          </a:p>
          <a:p>
            <a:pPr marL="0" indent="363538" algn="just">
              <a:buNone/>
            </a:pPr>
            <a:r>
              <a:rPr lang="ru-RU" sz="2600" dirty="0" smtClean="0"/>
              <a:t>Данная тема оказалась столь интересна, что составила целое исследование, которое я представляю вашему вниманию.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748464" cy="1080120"/>
          </a:xfrm>
        </p:spPr>
        <p:txBody>
          <a:bodyPr>
            <a:noAutofit/>
          </a:bodyPr>
          <a:lstStyle/>
          <a:p>
            <a:pPr algn="r"/>
            <a:r>
              <a:rPr lang="ru-RU" sz="5000" dirty="0" smtClean="0">
                <a:latin typeface="Corinthia" pitchFamily="66" charset="-52"/>
              </a:rPr>
              <a:t>«Вдохновение </a:t>
            </a:r>
            <a:r>
              <a:rPr lang="ru-RU" sz="5000" dirty="0">
                <a:latin typeface="Corinthia" pitchFamily="66" charset="-52"/>
              </a:rPr>
              <a:t>нужно в геометрии, как и в </a:t>
            </a:r>
            <a:r>
              <a:rPr lang="ru-RU" sz="5000" dirty="0" smtClean="0">
                <a:latin typeface="Corinthia" pitchFamily="66" charset="-52"/>
              </a:rPr>
              <a:t>поэзии» </a:t>
            </a:r>
            <a:r>
              <a:rPr lang="ru-RU" sz="5000" dirty="0">
                <a:latin typeface="Corinthia" pitchFamily="66" charset="-52"/>
              </a:rPr>
              <a:t/>
            </a:r>
            <a:br>
              <a:rPr lang="ru-RU" sz="5000" dirty="0">
                <a:latin typeface="Corinthia" pitchFamily="66" charset="-52"/>
              </a:rPr>
            </a:br>
            <a:r>
              <a:rPr lang="ru-RU" sz="5000" dirty="0" smtClean="0">
                <a:latin typeface="Corinthia" pitchFamily="66" charset="-52"/>
              </a:rPr>
              <a:t>А.С.Пушкин</a:t>
            </a:r>
            <a:endParaRPr lang="ru-RU" sz="5000" dirty="0">
              <a:latin typeface="Corinthia" pitchFamily="66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67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772816"/>
            <a:ext cx="8640960" cy="4896544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Приведем полученные формулы к общему виду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51520" y="3068960"/>
            <a:ext cx="8640960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 нашем случае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k=n-1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где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– количество точек на плоскости, не лежащих на одной прямой</a:t>
            </a:r>
            <a:endParaRPr kumimoji="0" lang="ru-RU" sz="2400" b="1" i="0" u="none" strike="noStrike" kern="1200" cap="none" spc="0" normalizeH="0" noProof="0" dirty="0" smtClean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400" b="1" noProof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подставим</a:t>
            </a:r>
            <a:endParaRPr lang="ru-RU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627784" y="3861048"/>
            <a:ext cx="446449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S=(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+1)*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pt-BR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51520" y="1772816"/>
            <a:ext cx="8640960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Мы установили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что для любого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верно равенство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400" b="1" baseline="-25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=(k+1)*k/2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</a:t>
            </a:r>
            <a:r>
              <a:rPr lang="en-US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400" b="1" baseline="-25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400" b="1" baseline="-25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сумма натуральных чисел от 1 до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тогда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51520" y="4437112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Решим задачу:</a:t>
            </a: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Дано 5 точек, сколько прямых можно провести через 5 точек, не лежащих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на одной прямой?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S=(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+1)*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5*(5-1)/2=10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(совпадает с экспериментальными данными, см. таблицу)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772816"/>
            <a:ext cx="8640960" cy="4896544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Решим задачи с помощью полученной формулы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51520" y="3573016"/>
            <a:ext cx="8640960" cy="2880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Аналогично рассуждая, вычислим: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Дано 12 точек, сколько прямых можно провести через 12 точек, не лежащих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на одной прямой?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400" b="1" noProof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1+2+…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=1+2+3+…+11=(1+11)*11/2=12*5,5=66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S=(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+1)*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12*11/2=66 , 66=66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и требовалось доказать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51520" y="1844824"/>
            <a:ext cx="8640960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Дано 6 точек, сколько прямых можно провести через 6 точек, не лежащих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на одной прямой?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S=(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+1)*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ru-RU" sz="2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6*(6-1)=15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(совпадает с экспериментальными данными, см. таблицу)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052736"/>
            <a:ext cx="8640960" cy="5616624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2952328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Нам удалось опытным путем вывести формулу количества прямых, которые можно провести через </a:t>
            </a:r>
            <a:r>
              <a:rPr lang="en-US" sz="2600" dirty="0" smtClean="0"/>
              <a:t>n </a:t>
            </a:r>
            <a:r>
              <a:rPr lang="ru-RU" sz="2600" dirty="0" smtClean="0"/>
              <a:t>точек не лежащих на одной прямой</a:t>
            </a:r>
          </a:p>
          <a:p>
            <a:r>
              <a:rPr lang="ru-RU" sz="2600" dirty="0" smtClean="0"/>
              <a:t>Были найдены интересные исторические сведения о пути оптимального </a:t>
            </a:r>
            <a:r>
              <a:rPr lang="ru-RU" sz="2600" dirty="0"/>
              <a:t>р</a:t>
            </a:r>
            <a:r>
              <a:rPr lang="ru-RU" sz="2600" dirty="0" smtClean="0"/>
              <a:t>ешения задачи о нахождении суммы чисел, представляющих собой последовательность натуральных чисел от 1 до </a:t>
            </a:r>
            <a:r>
              <a:rPr lang="en-US" sz="2600" dirty="0" smtClean="0"/>
              <a:t>n</a:t>
            </a:r>
            <a:r>
              <a:rPr lang="ru-RU" sz="2600" dirty="0" smtClean="0"/>
              <a:t> </a:t>
            </a:r>
            <a:endParaRPr lang="ru-RU" sz="26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710952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/>
              <a:t>Выводы: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365104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Надеюсь, что данное исследование было вам интересно и пригодится при решении математических задач в дальнейшем.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96752"/>
            <a:ext cx="8640960" cy="5472608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136904" cy="566124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Литература: </a:t>
            </a:r>
          </a:p>
          <a:p>
            <a:pPr marL="363538" indent="-363538">
              <a:buNone/>
            </a:pPr>
            <a:r>
              <a:rPr lang="ru-RU" sz="2000" dirty="0" smtClean="0"/>
              <a:t>1. </a:t>
            </a:r>
            <a:r>
              <a:rPr lang="ru-RU" sz="2000" dirty="0" err="1" smtClean="0"/>
              <a:t>Атанасян</a:t>
            </a:r>
            <a:r>
              <a:rPr lang="ru-RU" sz="2000" dirty="0" smtClean="0"/>
              <a:t> Л.С., Бутузов В.Ф. и др. Геометрия. – М.: Просвещение, 2015. – 383 с. ил. </a:t>
            </a:r>
          </a:p>
          <a:p>
            <a:pPr marL="363538" indent="-363538"/>
            <a:r>
              <a:rPr lang="ru-RU" sz="2000" dirty="0" smtClean="0"/>
              <a:t>Электронные ресурсы:</a:t>
            </a:r>
          </a:p>
          <a:p>
            <a:pPr marL="363538" indent="-363538">
              <a:buNone/>
            </a:pPr>
            <a:r>
              <a:rPr lang="ru-RU" sz="2000" dirty="0" smtClean="0"/>
              <a:t>2. Занимательная математика: правило Гаусса. [Электронный ресурс] – Режим доступа:  </a:t>
            </a:r>
            <a:r>
              <a:rPr lang="en-US" sz="2000" dirty="0" smtClean="0">
                <a:hlinkClick r:id="rId2"/>
              </a:rPr>
              <a:t>https://myintelligentkids.com/zanimatelnaya-matematika-pravilo-gaussa</a:t>
            </a:r>
            <a:endParaRPr lang="ru-RU" sz="2000" dirty="0" smtClean="0"/>
          </a:p>
          <a:p>
            <a:pPr marL="363538" indent="-363538">
              <a:buNone/>
            </a:pPr>
            <a:r>
              <a:rPr lang="ru-RU" sz="2000" dirty="0"/>
              <a:t>3. </a:t>
            </a:r>
            <a:r>
              <a:rPr lang="ru-RU" sz="2000" dirty="0" smtClean="0"/>
              <a:t>Цитаты о геометрии</a:t>
            </a:r>
            <a:r>
              <a:rPr lang="ru-RU" sz="2000" dirty="0"/>
              <a:t>. [Электронный ресурс] – Режим доступа: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time365.info/aforizmi/temi/geometriya</a:t>
            </a:r>
            <a:endParaRPr lang="ru-RU" sz="2000" dirty="0" smtClean="0"/>
          </a:p>
          <a:p>
            <a:pPr marL="363538" indent="-363538">
              <a:buNone/>
            </a:pPr>
            <a:endParaRPr lang="ru-RU" sz="20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710952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/>
              <a:t>Список источников информации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7772" y="1556792"/>
            <a:ext cx="8229600" cy="5040560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0808"/>
            <a:ext cx="7776864" cy="4392488"/>
          </a:xfrm>
        </p:spPr>
        <p:txBody>
          <a:bodyPr>
            <a:normAutofit/>
          </a:bodyPr>
          <a:lstStyle/>
          <a:p>
            <a:pPr marL="0" indent="358775" algn="just">
              <a:buNone/>
            </a:pPr>
            <a:r>
              <a:rPr lang="ru-RU" sz="2600" dirty="0" smtClean="0"/>
              <a:t>Материалы исследования оригинальные, могут  использоваться на уроках как геометрии, так и алгебры </a:t>
            </a:r>
            <a:r>
              <a:rPr lang="ru-RU" sz="2600" dirty="0"/>
              <a:t>при изучении тем, связанных с </a:t>
            </a:r>
            <a:r>
              <a:rPr lang="ru-RU" sz="2600" dirty="0" smtClean="0"/>
              <a:t>построением прямых на плоскости, арифметической прогрессией, комбинаторикой. Для формирования </a:t>
            </a:r>
            <a:r>
              <a:rPr lang="ru-RU" sz="2600" dirty="0" err="1" smtClean="0"/>
              <a:t>метапредметных</a:t>
            </a:r>
            <a:r>
              <a:rPr lang="ru-RU" sz="2600" dirty="0" smtClean="0"/>
              <a:t> связей в рамках ФГОС, на </a:t>
            </a:r>
            <a:r>
              <a:rPr lang="ru-RU" sz="2600" dirty="0"/>
              <a:t>факультативных занятиях и элективных курсах</a:t>
            </a:r>
            <a:r>
              <a:rPr lang="ru-RU" sz="2600" dirty="0" smtClean="0"/>
              <a:t>.</a:t>
            </a:r>
          </a:p>
          <a:p>
            <a:pPr marL="0" indent="358775" algn="just">
              <a:buNone/>
            </a:pPr>
            <a:r>
              <a:rPr lang="ru-RU" sz="2600" dirty="0" smtClean="0"/>
              <a:t>С практической точки зрения результаты исследования могут быть использованы в транспортной и складской логистике.</a:t>
            </a:r>
            <a:endParaRPr lang="ru-RU" sz="26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и практическая значимость : 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98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7772" y="836712"/>
            <a:ext cx="8229600" cy="5760640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7992888" cy="5616624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ru-RU" sz="2800" b="1" i="1" u="sng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Цель: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</a:t>
            </a:r>
          </a:p>
          <a:p>
            <a:pPr algn="just">
              <a:defRPr/>
            </a:pPr>
            <a:r>
              <a:rPr lang="ru-RU" sz="2800" dirty="0" smtClean="0"/>
              <a:t>найти зависимость и рассчитать количество прямых, которые можно провести через любое заданное количество точек, не лежащих на одной прямой;</a:t>
            </a:r>
          </a:p>
          <a:p>
            <a:pPr>
              <a:defRPr/>
            </a:pPr>
            <a:endParaRPr lang="ru-RU" sz="2800" b="1" i="1" dirty="0" smtClean="0">
              <a:solidFill>
                <a:srgbClr val="990099"/>
              </a:solidFill>
            </a:endParaRPr>
          </a:p>
          <a:p>
            <a:pPr>
              <a:buNone/>
              <a:defRPr/>
            </a:pPr>
            <a:r>
              <a:rPr lang="ru-RU" sz="2800" b="1" i="1" u="sng" dirty="0" smtClean="0">
                <a:solidFill>
                  <a:schemeClr val="accent3">
                    <a:lumMod val="50000"/>
                  </a:schemeClr>
                </a:solidFill>
              </a:rPr>
              <a:t>Задачи:</a:t>
            </a:r>
            <a:endParaRPr lang="ru-RU" sz="2800" i="1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800" dirty="0" smtClean="0"/>
              <a:t>провести ряд экспериментов;</a:t>
            </a:r>
          </a:p>
          <a:p>
            <a:pPr algn="just">
              <a:defRPr/>
            </a:pPr>
            <a:r>
              <a:rPr lang="ru-RU" sz="2800" dirty="0" smtClean="0"/>
              <a:t>собрать и систематизировать данные;</a:t>
            </a:r>
          </a:p>
          <a:p>
            <a:pPr algn="just">
              <a:defRPr/>
            </a:pPr>
            <a:r>
              <a:rPr lang="ru-RU" sz="2800" dirty="0" smtClean="0"/>
              <a:t>установить зависимость количества прямых от количества точек;</a:t>
            </a:r>
          </a:p>
          <a:p>
            <a:pPr algn="just">
              <a:defRPr/>
            </a:pPr>
            <a:r>
              <a:rPr lang="ru-RU" sz="2800" dirty="0" smtClean="0"/>
              <a:t>вывести формулу для вычисления количества прямых, проведенных через заданное число точек, не лежащих на одной прямой.</a:t>
            </a:r>
          </a:p>
          <a:p>
            <a:pPr>
              <a:defRPr/>
            </a:pPr>
            <a:endParaRPr lang="ru-RU" sz="2800" b="1" dirty="0" smtClean="0">
              <a:solidFill>
                <a:srgbClr val="9900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-162272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Цель и задачи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98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7772" y="260648"/>
            <a:ext cx="8229600" cy="6336704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76672"/>
            <a:ext cx="7776864" cy="597666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altLang="ru-RU" sz="2400" b="1" u="sng" dirty="0" smtClean="0">
                <a:solidFill>
                  <a:schemeClr val="accent3">
                    <a:lumMod val="50000"/>
                  </a:schemeClr>
                </a:solidFill>
              </a:rPr>
              <a:t>Объект исследования</a:t>
            </a:r>
            <a:r>
              <a:rPr lang="ru-RU" altLang="ru-RU" sz="2400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r>
              <a:rPr lang="ru-RU" altLang="ru-RU" sz="3600" dirty="0" smtClean="0">
                <a:solidFill>
                  <a:srgbClr val="0070C0"/>
                </a:solidFill>
              </a:rPr>
              <a:t> </a:t>
            </a:r>
          </a:p>
          <a:p>
            <a:pPr marL="358775" indent="0" algn="just">
              <a:lnSpc>
                <a:spcPct val="90000"/>
              </a:lnSpc>
              <a:buNone/>
            </a:pPr>
            <a:r>
              <a:rPr lang="ru-RU" altLang="ru-RU" sz="2400" dirty="0" smtClean="0"/>
              <a:t>прямые на плоскости, проведенные через заданное количество точек.</a:t>
            </a:r>
          </a:p>
          <a:p>
            <a:pPr algn="just">
              <a:lnSpc>
                <a:spcPct val="90000"/>
              </a:lnSpc>
              <a:buNone/>
            </a:pPr>
            <a:endParaRPr lang="ru-RU" altLang="ru-RU" sz="2400" b="1" i="1" dirty="0" smtClean="0"/>
          </a:p>
          <a:p>
            <a:pPr algn="just">
              <a:lnSpc>
                <a:spcPct val="90000"/>
              </a:lnSpc>
              <a:buNone/>
            </a:pPr>
            <a:r>
              <a:rPr lang="ru-RU" altLang="ru-RU" sz="2400" b="1" u="sng" dirty="0" smtClean="0">
                <a:solidFill>
                  <a:schemeClr val="accent3">
                    <a:lumMod val="50000"/>
                  </a:schemeClr>
                </a:solidFill>
              </a:rPr>
              <a:t>Предмет исследования</a:t>
            </a:r>
            <a:r>
              <a:rPr lang="ru-RU" altLang="ru-RU" sz="2400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r>
              <a:rPr lang="ru-RU" altLang="ru-RU" sz="2400" dirty="0" smtClean="0">
                <a:solidFill>
                  <a:srgbClr val="0070C0"/>
                </a:solidFill>
              </a:rPr>
              <a:t> </a:t>
            </a:r>
          </a:p>
          <a:p>
            <a:pPr marL="358775" indent="0" algn="just">
              <a:lnSpc>
                <a:spcPct val="90000"/>
              </a:lnSpc>
              <a:buNone/>
              <a:tabLst>
                <a:tab pos="179388" algn="l"/>
              </a:tabLst>
            </a:pPr>
            <a:r>
              <a:rPr lang="ru-RU" altLang="ru-RU" sz="2400" dirty="0" smtClean="0"/>
              <a:t>метод вычисления количества прямых, проведенных через заданное число точек, не лежащих на одной прямой.</a:t>
            </a:r>
          </a:p>
          <a:p>
            <a:pPr algn="just">
              <a:lnSpc>
                <a:spcPct val="90000"/>
              </a:lnSpc>
              <a:buNone/>
            </a:pPr>
            <a:endParaRPr lang="ru-RU" altLang="ru-RU" sz="2400" b="1" i="1" dirty="0" smtClean="0"/>
          </a:p>
          <a:p>
            <a:pPr algn="just">
              <a:lnSpc>
                <a:spcPct val="90000"/>
              </a:lnSpc>
              <a:buNone/>
            </a:pPr>
            <a:r>
              <a:rPr lang="ru-RU" altLang="ru-RU" sz="2400" b="1" u="sng" dirty="0" smtClean="0">
                <a:solidFill>
                  <a:schemeClr val="accent3">
                    <a:lumMod val="50000"/>
                  </a:schemeClr>
                </a:solidFill>
              </a:rPr>
              <a:t>Гипотеза</a:t>
            </a:r>
            <a:r>
              <a:rPr lang="ru-RU" altLang="ru-RU" sz="2400" u="sng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r>
              <a:rPr lang="ru-RU" altLang="ru-RU" sz="2400" dirty="0" smtClean="0">
                <a:solidFill>
                  <a:srgbClr val="0070C0"/>
                </a:solidFill>
              </a:rPr>
              <a:t> </a:t>
            </a:r>
          </a:p>
          <a:p>
            <a:pPr marL="358775" indent="0" algn="just">
              <a:lnSpc>
                <a:spcPct val="90000"/>
              </a:lnSpc>
              <a:buNone/>
            </a:pPr>
            <a:r>
              <a:rPr lang="ru-RU" altLang="ru-RU" sz="2400" dirty="0" smtClean="0"/>
              <a:t>количество прямых, проведенных через некоторое число точек, увеличивается  с определенной закономерностью, следовательно поддается вычислению с помощью формулы, которую можно установить экспериментальным путем.</a:t>
            </a:r>
            <a:endParaRPr lang="ru-RU" sz="2800" b="1" dirty="0" smtClean="0">
              <a:solidFill>
                <a:srgbClr val="9900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98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7544" y="4077072"/>
            <a:ext cx="8229600" cy="2520280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77772" y="836712"/>
            <a:ext cx="8229600" cy="2520280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08912" cy="2592288"/>
          </a:xfrm>
        </p:spPr>
        <p:txBody>
          <a:bodyPr>
            <a:normAutofit/>
          </a:bodyPr>
          <a:lstStyle/>
          <a:p>
            <a:pPr marL="527050" indent="-457200">
              <a:defRPr/>
            </a:pPr>
            <a:r>
              <a:rPr lang="ru-RU" sz="2800" dirty="0" smtClean="0"/>
              <a:t>экспериментальное построение, сбор и систематизация данных;</a:t>
            </a:r>
          </a:p>
          <a:p>
            <a:pPr marL="527050" indent="-457200">
              <a:defRPr/>
            </a:pPr>
            <a:r>
              <a:rPr lang="ru-RU" sz="2800" dirty="0" smtClean="0"/>
              <a:t>сравнение, обобщение и анализ;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marL="527050" indent="-457200">
              <a:defRPr/>
            </a:pPr>
            <a:r>
              <a:rPr lang="ru-RU" sz="2800" dirty="0" smtClean="0"/>
              <a:t>изучение литературных и Интернет-ресурсов; </a:t>
            </a:r>
          </a:p>
          <a:p>
            <a:pPr marL="527050" indent="-457200">
              <a:defRPr/>
            </a:pPr>
            <a:r>
              <a:rPr lang="ru-RU" sz="2800" dirty="0" smtClean="0"/>
              <a:t>классификация информации.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-162272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Методы исследования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3140968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Новизна исследования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83568" y="4149080"/>
            <a:ext cx="7776864" cy="230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altLang="ru-RU" sz="2800" dirty="0" smtClean="0"/>
              <a:t>заключается проведении эксперимента на основании которого устанавливаются закономерности, позволяющие описать математическим языком полученные в ходе эксперимента данные.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98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1542940"/>
            <a:ext cx="8640960" cy="506621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прямых можно провести через </a:t>
            </a:r>
            <a:r>
              <a:rPr lang="en-US" dirty="0" smtClean="0"/>
              <a:t>n </a:t>
            </a:r>
            <a:r>
              <a:rPr lang="ru-RU" dirty="0" smtClean="0"/>
              <a:t>точек?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ru-RU" dirty="0" smtClean="0"/>
              <a:t>Если дана 1 точка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3968" y="2708920"/>
            <a:ext cx="3600400" cy="2952328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3203848" y="3861048"/>
            <a:ext cx="5328592" cy="864096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4860032" y="2348880"/>
            <a:ext cx="2664296" cy="3744416"/>
          </a:xfrm>
          <a:prstGeom prst="line">
            <a:avLst/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3923928" y="2924944"/>
            <a:ext cx="4248472" cy="2808312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23928" y="3717032"/>
            <a:ext cx="4680520" cy="1080120"/>
          </a:xfrm>
          <a:prstGeom prst="line">
            <a:avLst/>
          </a:prstGeom>
          <a:ln w="158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15816" y="2564904"/>
            <a:ext cx="5616624" cy="288032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5652120" y="2132856"/>
            <a:ext cx="1008112" cy="4464496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652120" y="2132856"/>
            <a:ext cx="936104" cy="3744416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716016" y="2276872"/>
            <a:ext cx="3240360" cy="4392488"/>
          </a:xfrm>
          <a:prstGeom prst="line">
            <a:avLst/>
          </a:prstGeom>
          <a:ln w="158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6156176" y="422108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11560" y="4941168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Через одну точку можно провести бесконечно много прямых. 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683568" y="5373216"/>
            <a:ext cx="3168352" cy="1251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i="1" dirty="0" smtClean="0">
                <a:solidFill>
                  <a:srgbClr val="0070C0"/>
                </a:solidFill>
              </a:rPr>
              <a:t>Введем обозначения: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i="1" dirty="0" smtClean="0">
                <a:solidFill>
                  <a:srgbClr val="0070C0"/>
                </a:solidFill>
              </a:rPr>
              <a:t>Точки: 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1</a:t>
            </a:r>
            <a:r>
              <a:rPr lang="ru-RU" sz="2000" i="1" dirty="0" smtClean="0">
                <a:solidFill>
                  <a:srgbClr val="0070C0"/>
                </a:solidFill>
              </a:rPr>
              <a:t>, 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2</a:t>
            </a:r>
            <a:r>
              <a:rPr lang="ru-RU" sz="2000" i="1" dirty="0" smtClean="0">
                <a:solidFill>
                  <a:srgbClr val="0070C0"/>
                </a:solidFill>
              </a:rPr>
              <a:t>, 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3</a:t>
            </a:r>
            <a:r>
              <a:rPr lang="ru-RU" sz="2000" i="1" dirty="0" smtClean="0">
                <a:solidFill>
                  <a:srgbClr val="0070C0"/>
                </a:solidFill>
              </a:rPr>
              <a:t>, ….. , А</a:t>
            </a:r>
            <a:r>
              <a:rPr lang="en-US" sz="2000" i="1" baseline="-25000" dirty="0" smtClean="0">
                <a:solidFill>
                  <a:srgbClr val="0070C0"/>
                </a:solidFill>
              </a:rPr>
              <a:t>n</a:t>
            </a:r>
            <a:endParaRPr lang="ru-RU" sz="2000" i="1" baseline="-25000" dirty="0" smtClean="0">
              <a:solidFill>
                <a:srgbClr val="0070C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ru-RU" sz="2000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Прямые: </a:t>
            </a:r>
            <a:r>
              <a:rPr lang="ru-RU" sz="2000" i="1" dirty="0" smtClean="0">
                <a:solidFill>
                  <a:srgbClr val="0070C0"/>
                </a:solidFill>
              </a:rPr>
              <a:t>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1</a:t>
            </a:r>
            <a:r>
              <a:rPr lang="ru-RU" sz="2000" i="1" dirty="0" smtClean="0">
                <a:solidFill>
                  <a:srgbClr val="0070C0"/>
                </a:solidFill>
              </a:rPr>
              <a:t>, 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2</a:t>
            </a:r>
            <a:r>
              <a:rPr lang="ru-RU" sz="2000" i="1" dirty="0" smtClean="0">
                <a:solidFill>
                  <a:srgbClr val="0070C0"/>
                </a:solidFill>
              </a:rPr>
              <a:t>, 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3</a:t>
            </a:r>
            <a:r>
              <a:rPr lang="ru-RU" sz="2000" i="1" dirty="0" smtClean="0">
                <a:solidFill>
                  <a:srgbClr val="0070C0"/>
                </a:solidFill>
              </a:rPr>
              <a:t>, ….. , а</a:t>
            </a:r>
            <a:r>
              <a:rPr lang="en-US" sz="2000" i="1" baseline="-25000" dirty="0" smtClean="0">
                <a:solidFill>
                  <a:srgbClr val="0070C0"/>
                </a:solidFill>
              </a:rPr>
              <a:t>n</a:t>
            </a:r>
            <a:endParaRPr kumimoji="0" lang="ru-RU" sz="2000" b="0" i="1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Содержимое 2"/>
          <p:cNvSpPr txBox="1">
            <a:spLocks/>
          </p:cNvSpPr>
          <p:nvPr/>
        </p:nvSpPr>
        <p:spPr>
          <a:xfrm>
            <a:off x="4283968" y="5373216"/>
            <a:ext cx="4608512" cy="1251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i="1" dirty="0" smtClean="0">
                <a:solidFill>
                  <a:srgbClr val="0070C0"/>
                </a:solidFill>
              </a:rPr>
              <a:t>Таким образом при построении получили: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i="1" dirty="0" smtClean="0">
                <a:solidFill>
                  <a:srgbClr val="0070C0"/>
                </a:solidFill>
              </a:rPr>
              <a:t>Точки: 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1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000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Прямые: </a:t>
            </a:r>
            <a:r>
              <a:rPr lang="ru-RU" sz="2000" i="1" dirty="0" smtClean="0">
                <a:solidFill>
                  <a:srgbClr val="0070C0"/>
                </a:solidFill>
              </a:rPr>
              <a:t>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1</a:t>
            </a:r>
            <a:r>
              <a:rPr lang="ru-RU" sz="2000" i="1" dirty="0" smtClean="0">
                <a:solidFill>
                  <a:srgbClr val="0070C0"/>
                </a:solidFill>
              </a:rPr>
              <a:t>, 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2</a:t>
            </a:r>
            <a:r>
              <a:rPr lang="ru-RU" sz="2000" i="1" dirty="0" smtClean="0">
                <a:solidFill>
                  <a:srgbClr val="0070C0"/>
                </a:solidFill>
              </a:rPr>
              <a:t>, 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3</a:t>
            </a:r>
            <a:r>
              <a:rPr lang="ru-RU" sz="2000" i="1" dirty="0" smtClean="0">
                <a:solidFill>
                  <a:srgbClr val="0070C0"/>
                </a:solidFill>
              </a:rPr>
              <a:t>, ….. </a:t>
            </a:r>
            <a:endParaRPr kumimoji="0" lang="ru-RU" sz="2000" b="0" i="1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6156176" y="3861048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5" grpId="0" animBg="1"/>
      <p:bldP spid="4" grpId="0"/>
      <p:bldP spid="26" grpId="0"/>
      <p:bldP spid="27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536599"/>
            <a:ext cx="8644877" cy="31165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прямых можно провести через </a:t>
            </a:r>
            <a:r>
              <a:rPr lang="en-US" dirty="0" smtClean="0"/>
              <a:t>n </a:t>
            </a:r>
            <a:r>
              <a:rPr lang="ru-RU" dirty="0" smtClean="0"/>
              <a:t>точек?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ru-RU" dirty="0" smtClean="0"/>
              <a:t>Если даны 2 точки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95536" y="3140968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Через любые две точки можно провести прямую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притом 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только одну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971600" y="1916832"/>
            <a:ext cx="7560840" cy="115212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6470497" y="220486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222025" y="285293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19672" y="3429000"/>
            <a:ext cx="698477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i="1" dirty="0" smtClean="0">
                <a:solidFill>
                  <a:srgbClr val="0070C0"/>
                </a:solidFill>
              </a:rPr>
              <a:t>Таким образом при построении получили: 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000" i="1" dirty="0" smtClean="0">
                <a:solidFill>
                  <a:srgbClr val="0070C0"/>
                </a:solidFill>
              </a:rPr>
              <a:t>Точки: 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1</a:t>
            </a:r>
            <a:r>
              <a:rPr lang="ru-RU" sz="2000" i="1" dirty="0" smtClean="0">
                <a:solidFill>
                  <a:srgbClr val="0070C0"/>
                </a:solidFill>
              </a:rPr>
              <a:t>, 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2</a:t>
            </a:r>
            <a:endParaRPr lang="ru-RU" sz="2000" i="1" dirty="0" smtClean="0">
              <a:solidFill>
                <a:srgbClr val="0070C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2000" i="1" dirty="0">
                <a:solidFill>
                  <a:srgbClr val="0070C0"/>
                </a:solidFill>
              </a:rPr>
              <a:t>Прямые: </a:t>
            </a:r>
            <a:r>
              <a:rPr lang="ru-RU" sz="2000" i="1" dirty="0" smtClean="0">
                <a:solidFill>
                  <a:srgbClr val="0070C0"/>
                </a:solidFill>
              </a:rPr>
              <a:t>а</a:t>
            </a:r>
            <a:r>
              <a:rPr lang="ru-RU" sz="2000" i="1" baseline="-25000" dirty="0" smtClean="0">
                <a:solidFill>
                  <a:srgbClr val="0070C0"/>
                </a:solidFill>
              </a:rPr>
              <a:t>1</a:t>
            </a:r>
            <a:r>
              <a:rPr lang="ru-RU" sz="2000" i="1" dirty="0" smtClean="0">
                <a:solidFill>
                  <a:srgbClr val="0070C0"/>
                </a:solidFill>
              </a:rPr>
              <a:t>, оформим полученные данные в виде таблицы</a:t>
            </a:r>
            <a:endParaRPr lang="ru-RU" sz="2000" i="1" dirty="0">
              <a:solidFill>
                <a:srgbClr val="0070C0"/>
              </a:solidFill>
            </a:endParaRPr>
          </a:p>
          <a:p>
            <a:pPr fontAlgn="t"/>
            <a:endParaRPr lang="ru-RU" sz="2000" b="1" dirty="0"/>
          </a:p>
          <a:p>
            <a:pPr fontAlgn="t"/>
            <a:endParaRPr lang="ru-RU" sz="2000" b="1" dirty="0"/>
          </a:p>
          <a:p>
            <a:pPr fontAlgn="t"/>
            <a:endParaRPr lang="ru-RU" sz="2000" b="1" dirty="0"/>
          </a:p>
          <a:p>
            <a:pPr fontAlgn="t"/>
            <a:endParaRPr lang="ru-RU" sz="2000" b="1" dirty="0"/>
          </a:p>
          <a:p>
            <a:pPr fontAlgn="t"/>
            <a:endParaRPr lang="ru-RU" sz="2000" b="1" dirty="0"/>
          </a:p>
          <a:p>
            <a:pPr fontAlgn="t"/>
            <a:endParaRPr lang="ru-RU" sz="2000" b="1" dirty="0"/>
          </a:p>
          <a:p>
            <a:pPr fontAlgn="t"/>
            <a:endParaRPr lang="ru-RU" sz="2000" b="1" dirty="0"/>
          </a:p>
          <a:p>
            <a:pPr fontAlgn="t"/>
            <a:endParaRPr lang="ru-RU" sz="2000" b="1" dirty="0"/>
          </a:p>
          <a:p>
            <a:pPr fontAlgn="t"/>
            <a:endParaRPr lang="ru-RU" sz="2000" b="1" dirty="0"/>
          </a:p>
          <a:p>
            <a:pPr fontAlgn="t"/>
            <a:endParaRPr lang="ru-RU" sz="2000" dirty="0"/>
          </a:p>
          <a:p>
            <a:pPr fontAlgn="t"/>
            <a:endParaRPr lang="ru-RU" sz="2000" dirty="0"/>
          </a:p>
          <a:p>
            <a:pPr fontAlgn="t"/>
            <a:endParaRPr lang="ru-RU" sz="2000" dirty="0"/>
          </a:p>
          <a:p>
            <a:pPr fontAlgn="t"/>
            <a:endParaRPr lang="ru-RU" sz="2000" dirty="0"/>
          </a:p>
          <a:p>
            <a:pPr fontAlgn="t"/>
            <a:endParaRPr lang="ru-RU" sz="2000" dirty="0"/>
          </a:p>
          <a:p>
            <a:pPr fontAlgn="t"/>
            <a:endParaRPr lang="ru-RU" sz="2000" dirty="0"/>
          </a:p>
          <a:p>
            <a:pPr fontAlgn="t"/>
            <a:endParaRPr lang="ru-RU" sz="2000" dirty="0"/>
          </a:p>
          <a:p>
            <a:pPr fontAlgn="t"/>
            <a:endParaRPr lang="ru-RU" sz="2000" dirty="0"/>
          </a:p>
          <a:p>
            <a:pPr fontAlgn="t"/>
            <a:endParaRPr lang="ru-RU" sz="2000" dirty="0"/>
          </a:p>
          <a:p>
            <a:pPr fontAlgn="t"/>
            <a:endParaRPr lang="ru-RU" sz="2000" dirty="0"/>
          </a:p>
          <a:p>
            <a:pPr marL="342900" lvl="0" indent="-342900">
              <a:spcBef>
                <a:spcPct val="20000"/>
              </a:spcBef>
            </a:pPr>
            <a:endParaRPr kumimoji="0" lang="ru-RU" sz="2000" b="0" i="1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539552" y="5301208"/>
            <a:ext cx="828092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1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1520" y="4797152"/>
          <a:ext cx="864096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Добавим точку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точек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Строим  прямые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бесконечное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 число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Содержимое 2"/>
          <p:cNvSpPr txBox="1">
            <a:spLocks/>
          </p:cNvSpPr>
          <p:nvPr/>
        </p:nvSpPr>
        <p:spPr>
          <a:xfrm>
            <a:off x="2051720" y="2420888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6300192" y="1772817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7956376" y="1556792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5" grpId="0" animBg="1"/>
      <p:bldP spid="17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561" y="1417639"/>
            <a:ext cx="8644877" cy="3307506"/>
          </a:xfrm>
          <a:prstGeom prst="rect">
            <a:avLst/>
          </a:prstGeom>
        </p:spPr>
      </p:pic>
      <p:sp>
        <p:nvSpPr>
          <p:cNvPr id="30" name="Содержимое 2"/>
          <p:cNvSpPr txBox="1">
            <a:spLocks/>
          </p:cNvSpPr>
          <p:nvPr/>
        </p:nvSpPr>
        <p:spPr>
          <a:xfrm>
            <a:off x="4283968" y="3717033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331640" y="2348880"/>
            <a:ext cx="4032448" cy="2304256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995936" y="1124744"/>
            <a:ext cx="3600400" cy="360040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прямых можно провести через </a:t>
            </a:r>
            <a:r>
              <a:rPr lang="en-US" dirty="0" smtClean="0"/>
              <a:t>n </a:t>
            </a:r>
            <a:r>
              <a:rPr lang="ru-RU" dirty="0" smtClean="0"/>
              <a:t>точек?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ru-RU" dirty="0" smtClean="0"/>
              <a:t>Если даны 3 точки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971600" y="1916832"/>
            <a:ext cx="7560840" cy="1152128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6470497" y="220486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222025" y="285293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539552" y="5301208"/>
            <a:ext cx="828092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1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1520" y="4797152"/>
          <a:ext cx="8640960" cy="1722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Добавим точку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точек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Строим  прямые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1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,…….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200" i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кол-во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chemeClr val="tx1"/>
                          </a:solidFill>
                        </a:rPr>
                        <a:t>бесконечное</a:t>
                      </a:r>
                      <a:r>
                        <a:rPr lang="ru-RU" sz="1100" i="1" baseline="0" dirty="0" smtClean="0">
                          <a:solidFill>
                            <a:schemeClr val="tx1"/>
                          </a:solidFill>
                        </a:rPr>
                        <a:t> число прямых</a:t>
                      </a:r>
                      <a:endParaRPr lang="ru-RU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1+2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4526281" y="417536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"/>
          <p:cNvSpPr txBox="1">
            <a:spLocks/>
          </p:cNvSpPr>
          <p:nvPr/>
        </p:nvSpPr>
        <p:spPr>
          <a:xfrm>
            <a:off x="2051720" y="2420888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6300192" y="1772817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956376" y="1916832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31" name="Содержимое 2"/>
          <p:cNvSpPr txBox="1">
            <a:spLocks/>
          </p:cNvSpPr>
          <p:nvPr/>
        </p:nvSpPr>
        <p:spPr>
          <a:xfrm>
            <a:off x="7164288" y="1412776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4860032" y="4077072"/>
            <a:ext cx="432048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 animBg="1"/>
      <p:bldP spid="31" grpId="0"/>
      <p:bldP spid="3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1319</TotalTime>
  <Words>2016</Words>
  <Application>Microsoft Office PowerPoint</Application>
  <PresentationFormat>Экран (4:3)</PresentationFormat>
  <Paragraphs>379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О количестве прямых проведенных через n точек, не лежащих на одной прямой</vt:lpstr>
      <vt:lpstr>«Вдохновение нужно в геометрии, как и в поэзии»  А.С.Пушкин</vt:lpstr>
      <vt:lpstr>Актуальность и практическая значимость :  </vt:lpstr>
      <vt:lpstr>Цель и задачи </vt:lpstr>
      <vt:lpstr>Слайд 5</vt:lpstr>
      <vt:lpstr>Методы исследования</vt:lpstr>
      <vt:lpstr>Сколько прямых можно провести через n точек? </vt:lpstr>
      <vt:lpstr>Сколько прямых можно провести через n точек? </vt:lpstr>
      <vt:lpstr>Сколько прямых можно провести через n точек? </vt:lpstr>
      <vt:lpstr>Сколько прямых можно провести через n точек? </vt:lpstr>
      <vt:lpstr>Сколько прямых можно провести через n точек? </vt:lpstr>
      <vt:lpstr>Сколько прямых можно провести через n точек? </vt:lpstr>
      <vt:lpstr>Сколько прямых можно провести через n точек? </vt:lpstr>
      <vt:lpstr>Сколько прямых можно провести через n точек? </vt:lpstr>
      <vt:lpstr>Как вычислить количество прямых, которые мы получаем в выражении 1+2+3+4+5+….+n-1 ?</vt:lpstr>
      <vt:lpstr>Как сосчитать количество прямых, которые мы получаем в выражении 1+2+3+4+5+….+n-1 ?</vt:lpstr>
      <vt:lpstr>Как вычислить количество прямых, которые мы получаем в выражении 1+2+3+4+5+….+n-1 ?</vt:lpstr>
      <vt:lpstr>Как вычислить количество прямых, которые мы получаем в выражении 1+2+3+4+5+….+n-1 ?</vt:lpstr>
      <vt:lpstr>Как вычислить количество прямых, которые мы получаем в выражении 1+2+3+4+5+….+n-1 ?</vt:lpstr>
      <vt:lpstr>Приведем полученные формулы к общему виду</vt:lpstr>
      <vt:lpstr>Решим задачи с помощью полученной формулы</vt:lpstr>
      <vt:lpstr>Выводы:</vt:lpstr>
      <vt:lpstr>Список источников информации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количестве прямых проведенных через n точек</dc:title>
  <dc:creator>Юлия</dc:creator>
  <cp:lastModifiedBy>Юлия</cp:lastModifiedBy>
  <cp:revision>79</cp:revision>
  <dcterms:created xsi:type="dcterms:W3CDTF">2019-05-19T01:33:36Z</dcterms:created>
  <dcterms:modified xsi:type="dcterms:W3CDTF">2020-02-10T19:10:44Z</dcterms:modified>
</cp:coreProperties>
</file>