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8" r:id="rId3"/>
    <p:sldId id="319" r:id="rId4"/>
    <p:sldId id="318" r:id="rId5"/>
    <p:sldId id="316" r:id="rId6"/>
    <p:sldId id="338" r:id="rId7"/>
    <p:sldId id="292" r:id="rId8"/>
    <p:sldId id="278" r:id="rId9"/>
    <p:sldId id="280" r:id="rId10"/>
    <p:sldId id="259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24" r:id="rId24"/>
    <p:sldId id="351" r:id="rId25"/>
    <p:sldId id="352" r:id="rId26"/>
    <p:sldId id="354" r:id="rId27"/>
    <p:sldId id="353" r:id="rId28"/>
    <p:sldId id="355" r:id="rId29"/>
    <p:sldId id="356" r:id="rId30"/>
    <p:sldId id="357" r:id="rId31"/>
    <p:sldId id="358" r:id="rId32"/>
    <p:sldId id="359" r:id="rId33"/>
    <p:sldId id="360" r:id="rId34"/>
    <p:sldId id="361" r:id="rId35"/>
    <p:sldId id="362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977" autoAdjust="0"/>
  </p:normalViewPr>
  <p:slideViewPr>
    <p:cSldViewPr>
      <p:cViewPr varScale="1">
        <p:scale>
          <a:sx n="113" d="100"/>
          <a:sy n="113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89C0D-A8DE-4176-B754-875D899C3CB3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1AECC-EF61-4BE8-A460-96282B65149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1AECC-EF61-4BE8-A460-96282B651497}" type="slidenum">
              <a:rPr lang="ru-RU" smtClean="0"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1AECC-EF61-4BE8-A460-96282B651497}" type="slidenum">
              <a:rPr lang="ru-RU" smtClean="0"/>
              <a:t>27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0E67B-7A3E-4FBA-A7A0-A45420A6B5A6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s://s.sakh.com/i/b/market/2018/06/23/a6b6aad1f9eb8088c83d73e5dd20a6f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237312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0" y="2852936"/>
            <a:ext cx="9144000" cy="3816424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9330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Математическое моделирование текстовых задач 7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373216"/>
            <a:ext cx="6400800" cy="1296144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ru-RU" dirty="0" smtClean="0"/>
              <a:t>о совместной работе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s.sakh.com/i/b/market/2018/06/23/a6b6aad1f9eb8088c83d73e5dd20a6f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23731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0" y="188640"/>
            <a:ext cx="9144000" cy="6552728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ru-RU" dirty="0" smtClean="0"/>
              <a:t>о совместной работе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761(б)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19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s.sakh.com/i/b/market/2018/06/23/a6b6aad1f9eb8088c83d73e5dd20a6f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23731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0" y="188640"/>
            <a:ext cx="9144000" cy="6552728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ru-RU" dirty="0" smtClean="0"/>
              <a:t>о совместной работе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761(б)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19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s.sakh.com/i/b/market/2018/06/23/a6b6aad1f9eb8088c83d73e5dd20a6f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23731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0" y="188640"/>
            <a:ext cx="9144000" cy="6552728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ru-RU" dirty="0" smtClean="0"/>
              <a:t>о совместной работе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761(б)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19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s.sakh.com/i/b/market/2018/06/23/a6b6aad1f9eb8088c83d73e5dd20a6f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23731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0" y="188640"/>
            <a:ext cx="9144000" cy="6552728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ru-RU" dirty="0" smtClean="0"/>
              <a:t>о совместной работе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761(б)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365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вместе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 (на всю работу)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------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 (вся)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s.sakh.com/i/b/market/2018/06/23/a6b6aad1f9eb8088c83d73e5dd20a6f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23731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0" y="188640"/>
            <a:ext cx="9144000" cy="6552728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ru-RU" dirty="0" smtClean="0"/>
              <a:t>о совместной работе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761(б)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365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вместе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(на всю работу)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 (вся)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s.sakh.com/i/b/market/2018/06/23/a6b6aad1f9eb8088c83d73e5dd20a6f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23731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0" y="188640"/>
            <a:ext cx="9144000" cy="6552728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ru-RU" dirty="0" smtClean="0"/>
              <a:t>о совместной работе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761(б)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533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вместе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 (на всю работу)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------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------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 (вся)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3707904" y="414908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08104" y="414908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s.sakh.com/i/b/market/2018/06/23/a6b6aad1f9eb8088c83d73e5dd20a6f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23731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0" y="188640"/>
            <a:ext cx="9144000" cy="6552728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ru-RU" dirty="0" smtClean="0"/>
              <a:t>о совместной работе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761(б)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869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вместе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 (на всю работу)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 (вся)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(время инд. работы)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2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(время инд. работы)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3707904" y="414908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08104" y="414908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s.sakh.com/i/b/market/2018/06/23/a6b6aad1f9eb8088c83d73e5dd20a6f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23731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0" y="188640"/>
            <a:ext cx="9144000" cy="6552728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ru-RU" dirty="0" smtClean="0"/>
              <a:t>о совместной работе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761(б)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869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вместе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 (на всю работу)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 (вся)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(время инд. работы)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1          1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3          1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5 ч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2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(время инд. работы)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3707904" y="414908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08104" y="414908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34786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06794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748753" y="5157192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14806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86814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5548953" y="5157192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s.sakh.com/i/b/market/2018/06/23/a6b6aad1f9eb8088c83d73e5dd20a6f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23731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0" y="188640"/>
            <a:ext cx="9144000" cy="6552728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ru-RU" dirty="0" smtClean="0"/>
              <a:t>о совместной работе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761(б)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869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вместе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 (на всю работу)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 (вся)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(время инд. работы)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1          1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3          1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5 ч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2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(время инд. работы)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3707904" y="414908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08104" y="414908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34786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06794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748753" y="5157192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14806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86814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5548953" y="5157192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572000" y="5157192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4644008" y="5157192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372200" y="5157192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одержимое 2"/>
          <p:cNvSpPr txBox="1">
            <a:spLocks/>
          </p:cNvSpPr>
          <p:nvPr/>
        </p:nvSpPr>
        <p:spPr>
          <a:xfrm>
            <a:off x="6444208" y="5157192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s.sakh.com/i/b/market/2018/06/23/a6b6aad1f9eb8088c83d73e5dd20a6f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4001" cy="623731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0" y="188640"/>
            <a:ext cx="9144000" cy="6552728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ru-RU" dirty="0" smtClean="0"/>
              <a:t>о совместной работе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761(б)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869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вместе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 (на всю работу)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 (вся)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(время инд. работы)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1          1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3          1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5 ч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2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(время инд. работы)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3         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        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ч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3707904" y="414908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08104" y="414908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34786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06794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748753" y="5157192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14806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86814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5548953" y="5157192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572000" y="5157192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4644008" y="5157192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372200" y="5157192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одержимое 2"/>
          <p:cNvSpPr txBox="1">
            <a:spLocks/>
          </p:cNvSpPr>
          <p:nvPr/>
        </p:nvSpPr>
        <p:spPr>
          <a:xfrm>
            <a:off x="6444208" y="5157192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347864" y="608400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067944" y="608400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3748753" y="5867980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5148064" y="608400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868144" y="608400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548953" y="5867980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467544" y="53752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Вспомогательный материал.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Метод подстановки при решении систем:</a:t>
            </a:r>
            <a:endParaRPr kumimoji="0" lang="ru-RU" sz="24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145435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+mj-lt"/>
              </a:rPr>
              <a:t>В любом из уравнений, где это наиболее удобно, выразить одну переменную через другую, например, у через </a:t>
            </a:r>
            <a:r>
              <a:rPr lang="ru-RU" sz="2800" dirty="0" err="1" smtClean="0">
                <a:latin typeface="+mj-lt"/>
              </a:rPr>
              <a:t>х</a:t>
            </a:r>
            <a:endParaRPr lang="ru-RU" sz="2800" dirty="0" smtClean="0">
              <a:latin typeface="+mj-lt"/>
            </a:endParaRPr>
          </a:p>
          <a:p>
            <a:r>
              <a:rPr lang="ru-RU" sz="2800" dirty="0" smtClean="0">
                <a:latin typeface="+mj-lt"/>
              </a:rPr>
              <a:t>Подставить вместо у выражение во второе уравнение</a:t>
            </a:r>
          </a:p>
          <a:p>
            <a:r>
              <a:rPr lang="ru-RU" sz="2800" dirty="0" smtClean="0">
                <a:latin typeface="+mj-lt"/>
              </a:rPr>
              <a:t>Найти решение полученного уравнения относительно </a:t>
            </a:r>
            <a:r>
              <a:rPr lang="ru-RU" sz="2800" dirty="0" err="1" smtClean="0">
                <a:latin typeface="+mj-lt"/>
              </a:rPr>
              <a:t>х</a:t>
            </a:r>
            <a:endParaRPr lang="ru-RU" sz="2800" dirty="0" smtClean="0">
              <a:latin typeface="+mj-lt"/>
            </a:endParaRPr>
          </a:p>
          <a:p>
            <a:r>
              <a:rPr lang="ru-RU" sz="2800" dirty="0" smtClean="0">
                <a:latin typeface="+mj-lt"/>
              </a:rPr>
              <a:t>Выполнить подстановку в любое уравнение и найти у</a:t>
            </a:r>
          </a:p>
          <a:p>
            <a:r>
              <a:rPr lang="ru-RU" sz="2800" dirty="0" smtClean="0">
                <a:latin typeface="+mj-lt"/>
              </a:rPr>
              <a:t>Выписать ответ</a:t>
            </a:r>
            <a:endParaRPr lang="ru-RU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s.sakh.com/i/b/market/2018/06/23/a6b6aad1f9eb8088c83d73e5dd20a6f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23731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0" y="188640"/>
            <a:ext cx="9144000" cy="6552728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ru-RU" dirty="0" smtClean="0"/>
              <a:t>о совместной работе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761(б)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869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вместе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 (на всю работу)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 (вся)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(время инд. работы)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1          1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3          1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5 ч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2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(время инд. работы)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3         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        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ч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3707904" y="414908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08104" y="414908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34786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06794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748753" y="5157192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14806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86814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5548953" y="5157192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572000" y="5157192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4644008" y="5157192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372200" y="5157192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одержимое 2"/>
          <p:cNvSpPr txBox="1">
            <a:spLocks/>
          </p:cNvSpPr>
          <p:nvPr/>
        </p:nvSpPr>
        <p:spPr>
          <a:xfrm>
            <a:off x="6444208" y="5157192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347864" y="608400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067944" y="608400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3748753" y="5867980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5148064" y="608400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868144" y="608400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548953" y="5867980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572000" y="5867980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4644008" y="5867980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372200" y="5867980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Содержимое 2"/>
          <p:cNvSpPr txBox="1">
            <a:spLocks/>
          </p:cNvSpPr>
          <p:nvPr/>
        </p:nvSpPr>
        <p:spPr>
          <a:xfrm>
            <a:off x="6444208" y="5867980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s.sakh.com/i/b/market/2018/06/23/a6b6aad1f9eb8088c83d73e5dd20a6f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23731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0" y="188640"/>
            <a:ext cx="9144000" cy="6552728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ru-RU" dirty="0" smtClean="0"/>
              <a:t>о совместной работе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761(б)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869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вместе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 (на всю работу)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 (вся)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(время инд. работы)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1          1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3          1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5 ч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2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(время инд. работы)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3         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        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ч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3707904" y="414908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08104" y="414908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34786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06794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748753" y="5157192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14806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86814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5548953" y="5157192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572000" y="5157192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4644008" y="5157192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372200" y="5157192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одержимое 2"/>
          <p:cNvSpPr txBox="1">
            <a:spLocks/>
          </p:cNvSpPr>
          <p:nvPr/>
        </p:nvSpPr>
        <p:spPr>
          <a:xfrm>
            <a:off x="6444208" y="5157192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347864" y="608400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067944" y="608400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3748753" y="5867980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5148064" y="608400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868144" y="608400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548953" y="5867980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572000" y="5867980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4644008" y="5867980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372200" y="5867980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Содержимое 2"/>
          <p:cNvSpPr txBox="1">
            <a:spLocks/>
          </p:cNvSpPr>
          <p:nvPr/>
        </p:nvSpPr>
        <p:spPr>
          <a:xfrm>
            <a:off x="6444208" y="5867980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s.sakh.com/i/b/market/2018/06/23/a6b6aad1f9eb8088c83d73e5dd20a6f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23731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0" y="188640"/>
            <a:ext cx="9144000" cy="6552728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ru-RU" dirty="0" smtClean="0"/>
              <a:t>о совместной работе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</a:t>
            </a:r>
            <a:r>
              <a:rPr lang="ru-RU" dirty="0" smtClean="0"/>
              <a:t>761(б)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869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 труба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вместе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Время (на всю работу)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Производительность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Работа (вся)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(время инд. работы)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1          1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3          1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5 ч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2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(время инд. работы)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3         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        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          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ч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3707904" y="414908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08104" y="414908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34786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06794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748753" y="5157192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14806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868144" y="5373216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5548953" y="5157192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572000" y="5157192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4644008" y="5157192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372200" y="5157192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одержимое 2"/>
          <p:cNvSpPr txBox="1">
            <a:spLocks/>
          </p:cNvSpPr>
          <p:nvPr/>
        </p:nvSpPr>
        <p:spPr>
          <a:xfrm>
            <a:off x="6444208" y="5157192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347864" y="608400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067944" y="608400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3748753" y="5867980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5148064" y="608400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868144" y="608400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548953" y="5867980"/>
            <a:ext cx="24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572000" y="5867980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4644008" y="5867980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372200" y="5867980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Содержимое 2"/>
          <p:cNvSpPr txBox="1">
            <a:spLocks/>
          </p:cNvSpPr>
          <p:nvPr/>
        </p:nvSpPr>
        <p:spPr>
          <a:xfrm>
            <a:off x="6444208" y="5867980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27584" y="1124745"/>
            <a:ext cx="442392" cy="604664"/>
          </a:xfrm>
        </p:spPr>
        <p:txBody>
          <a:bodyPr/>
          <a:lstStyle/>
          <a:p>
            <a:pPr>
              <a:buNone/>
            </a:pPr>
            <a:r>
              <a:rPr lang="ru-RU" sz="2400" dirty="0" err="1" smtClean="0"/>
              <a:t>х</a:t>
            </a:r>
            <a:endParaRPr lang="ru-RU" sz="24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547664" y="1124744"/>
            <a:ext cx="64807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339752" y="134076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837928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630016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37928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630016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2"/>
          <p:cNvSpPr txBox="1">
            <a:spLocks/>
          </p:cNvSpPr>
          <p:nvPr/>
        </p:nvSpPr>
        <p:spPr>
          <a:xfrm>
            <a:off x="1269976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2062064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765920" y="1772816"/>
            <a:ext cx="565720" cy="720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1640360" y="177281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2360440" y="1988840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848272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1640360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48272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40360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 txBox="1">
            <a:spLocks/>
          </p:cNvSpPr>
          <p:nvPr/>
        </p:nvSpPr>
        <p:spPr>
          <a:xfrm>
            <a:off x="1280320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26" name="Содержимое 2"/>
          <p:cNvSpPr txBox="1">
            <a:spLocks/>
          </p:cNvSpPr>
          <p:nvPr/>
        </p:nvSpPr>
        <p:spPr>
          <a:xfrm>
            <a:off x="2072408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27" name="Левая фигурная скобка 26"/>
          <p:cNvSpPr/>
          <p:nvPr/>
        </p:nvSpPr>
        <p:spPr>
          <a:xfrm>
            <a:off x="539552" y="1268760"/>
            <a:ext cx="216024" cy="122413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27584" y="1124745"/>
            <a:ext cx="442392" cy="604664"/>
          </a:xfrm>
        </p:spPr>
        <p:txBody>
          <a:bodyPr/>
          <a:lstStyle/>
          <a:p>
            <a:pPr>
              <a:buNone/>
            </a:pPr>
            <a:r>
              <a:rPr lang="ru-RU" sz="2400" dirty="0" err="1" smtClean="0"/>
              <a:t>х</a:t>
            </a:r>
            <a:endParaRPr lang="ru-RU" sz="24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547664" y="1124744"/>
            <a:ext cx="64807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339752" y="1340768"/>
            <a:ext cx="1224136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837928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630016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37928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630016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2"/>
          <p:cNvSpPr txBox="1">
            <a:spLocks/>
          </p:cNvSpPr>
          <p:nvPr/>
        </p:nvSpPr>
        <p:spPr>
          <a:xfrm>
            <a:off x="1269976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2062064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765920" y="1772816"/>
            <a:ext cx="565720" cy="720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1640360" y="177281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2360440" y="1988840"/>
            <a:ext cx="915416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848272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1640360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48272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40360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 txBox="1">
            <a:spLocks/>
          </p:cNvSpPr>
          <p:nvPr/>
        </p:nvSpPr>
        <p:spPr>
          <a:xfrm>
            <a:off x="1280320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26" name="Содержимое 2"/>
          <p:cNvSpPr txBox="1">
            <a:spLocks/>
          </p:cNvSpPr>
          <p:nvPr/>
        </p:nvSpPr>
        <p:spPr>
          <a:xfrm>
            <a:off x="2072408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27" name="Левая фигурная скобка 26"/>
          <p:cNvSpPr/>
          <p:nvPr/>
        </p:nvSpPr>
        <p:spPr>
          <a:xfrm>
            <a:off x="539552" y="1268760"/>
            <a:ext cx="216024" cy="122413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27584" y="1124745"/>
            <a:ext cx="442392" cy="604664"/>
          </a:xfrm>
        </p:spPr>
        <p:txBody>
          <a:bodyPr/>
          <a:lstStyle/>
          <a:p>
            <a:pPr>
              <a:buNone/>
            </a:pPr>
            <a:r>
              <a:rPr lang="ru-RU" sz="2400" dirty="0" err="1" smtClean="0"/>
              <a:t>х</a:t>
            </a:r>
            <a:endParaRPr lang="ru-RU" sz="24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547664" y="1124744"/>
            <a:ext cx="64807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339752" y="1340768"/>
            <a:ext cx="1224136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837928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630016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37928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630016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2"/>
          <p:cNvSpPr txBox="1">
            <a:spLocks/>
          </p:cNvSpPr>
          <p:nvPr/>
        </p:nvSpPr>
        <p:spPr>
          <a:xfrm>
            <a:off x="1269976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2062064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765920" y="1772816"/>
            <a:ext cx="565720" cy="720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1640360" y="177281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2360440" y="1988840"/>
            <a:ext cx="915416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848272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1640360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48272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40360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 txBox="1">
            <a:spLocks/>
          </p:cNvSpPr>
          <p:nvPr/>
        </p:nvSpPr>
        <p:spPr>
          <a:xfrm>
            <a:off x="1280320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26" name="Содержимое 2"/>
          <p:cNvSpPr txBox="1">
            <a:spLocks/>
          </p:cNvSpPr>
          <p:nvPr/>
        </p:nvSpPr>
        <p:spPr>
          <a:xfrm>
            <a:off x="2072408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27" name="Левая фигурная скобка 26"/>
          <p:cNvSpPr/>
          <p:nvPr/>
        </p:nvSpPr>
        <p:spPr>
          <a:xfrm>
            <a:off x="539552" y="1268760"/>
            <a:ext cx="216024" cy="122413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755576" y="2636912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</a:t>
            </a:r>
            <a:r>
              <a:rPr lang="ru-RU" sz="2400" dirty="0" smtClean="0"/>
              <a:t>3у </a:t>
            </a:r>
            <a:r>
              <a:rPr lang="ru-RU" sz="2400" dirty="0" smtClean="0"/>
              <a:t>= </a:t>
            </a:r>
            <a:r>
              <a:rPr lang="ru-RU" sz="2400" dirty="0" smtClean="0"/>
              <a:t>20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Левая фигурная скобка 28"/>
          <p:cNvSpPr/>
          <p:nvPr/>
        </p:nvSpPr>
        <p:spPr>
          <a:xfrm>
            <a:off x="611560" y="26369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27584" y="1124745"/>
            <a:ext cx="442392" cy="604664"/>
          </a:xfrm>
        </p:spPr>
        <p:txBody>
          <a:bodyPr/>
          <a:lstStyle/>
          <a:p>
            <a:pPr>
              <a:buNone/>
            </a:pPr>
            <a:r>
              <a:rPr lang="ru-RU" sz="2400" dirty="0" err="1" smtClean="0"/>
              <a:t>х</a:t>
            </a:r>
            <a:endParaRPr lang="ru-RU" sz="24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547664" y="1124744"/>
            <a:ext cx="64807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339752" y="1340768"/>
            <a:ext cx="1224136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837928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630016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37928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630016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2"/>
          <p:cNvSpPr txBox="1">
            <a:spLocks/>
          </p:cNvSpPr>
          <p:nvPr/>
        </p:nvSpPr>
        <p:spPr>
          <a:xfrm>
            <a:off x="1269976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2062064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765920" y="1772816"/>
            <a:ext cx="565720" cy="720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1640360" y="177281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2360440" y="1988840"/>
            <a:ext cx="915416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848272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1640360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48272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40360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 txBox="1">
            <a:spLocks/>
          </p:cNvSpPr>
          <p:nvPr/>
        </p:nvSpPr>
        <p:spPr>
          <a:xfrm>
            <a:off x="1280320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26" name="Содержимое 2"/>
          <p:cNvSpPr txBox="1">
            <a:spLocks/>
          </p:cNvSpPr>
          <p:nvPr/>
        </p:nvSpPr>
        <p:spPr>
          <a:xfrm>
            <a:off x="2072408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27" name="Левая фигурная скобка 26"/>
          <p:cNvSpPr/>
          <p:nvPr/>
        </p:nvSpPr>
        <p:spPr>
          <a:xfrm>
            <a:off x="539552" y="1268760"/>
            <a:ext cx="216024" cy="122413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755576" y="2636912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</a:t>
            </a:r>
            <a:r>
              <a:rPr lang="ru-RU" sz="2400" dirty="0" smtClean="0"/>
              <a:t>3у </a:t>
            </a:r>
            <a:r>
              <a:rPr lang="ru-RU" sz="2400" dirty="0" smtClean="0"/>
              <a:t>= </a:t>
            </a:r>
            <a:r>
              <a:rPr lang="ru-RU" sz="2400" dirty="0" smtClean="0"/>
              <a:t>20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*(-3)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Левая фигурная скобка 28"/>
          <p:cNvSpPr/>
          <p:nvPr/>
        </p:nvSpPr>
        <p:spPr>
          <a:xfrm>
            <a:off x="611560" y="26369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27584" y="1124745"/>
            <a:ext cx="442392" cy="604664"/>
          </a:xfrm>
        </p:spPr>
        <p:txBody>
          <a:bodyPr/>
          <a:lstStyle/>
          <a:p>
            <a:pPr>
              <a:buNone/>
            </a:pPr>
            <a:r>
              <a:rPr lang="ru-RU" sz="2400" dirty="0" err="1" smtClean="0"/>
              <a:t>х</a:t>
            </a:r>
            <a:endParaRPr lang="ru-RU" sz="24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547664" y="1124744"/>
            <a:ext cx="64807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339752" y="1340768"/>
            <a:ext cx="1224136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837928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630016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37928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630016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2"/>
          <p:cNvSpPr txBox="1">
            <a:spLocks/>
          </p:cNvSpPr>
          <p:nvPr/>
        </p:nvSpPr>
        <p:spPr>
          <a:xfrm>
            <a:off x="1269976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2062064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765920" y="1772816"/>
            <a:ext cx="565720" cy="720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1640360" y="177281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2360440" y="1988840"/>
            <a:ext cx="915416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848272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1640360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48272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40360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 txBox="1">
            <a:spLocks/>
          </p:cNvSpPr>
          <p:nvPr/>
        </p:nvSpPr>
        <p:spPr>
          <a:xfrm>
            <a:off x="1280320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26" name="Содержимое 2"/>
          <p:cNvSpPr txBox="1">
            <a:spLocks/>
          </p:cNvSpPr>
          <p:nvPr/>
        </p:nvSpPr>
        <p:spPr>
          <a:xfrm>
            <a:off x="2072408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27" name="Левая фигурная скобка 26"/>
          <p:cNvSpPr/>
          <p:nvPr/>
        </p:nvSpPr>
        <p:spPr>
          <a:xfrm>
            <a:off x="539552" y="1268760"/>
            <a:ext cx="216024" cy="122413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755576" y="2636912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</a:t>
            </a:r>
            <a:r>
              <a:rPr lang="ru-RU" sz="2400" dirty="0" smtClean="0"/>
              <a:t>3у </a:t>
            </a:r>
            <a:r>
              <a:rPr lang="ru-RU" sz="2400" dirty="0" smtClean="0"/>
              <a:t>= </a:t>
            </a:r>
            <a:r>
              <a:rPr lang="ru-RU" sz="2400" dirty="0" smtClean="0"/>
              <a:t>20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*(-3)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Левая фигурная скобка 28"/>
          <p:cNvSpPr/>
          <p:nvPr/>
        </p:nvSpPr>
        <p:spPr>
          <a:xfrm>
            <a:off x="611560" y="26369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одержимое 2"/>
          <p:cNvSpPr txBox="1">
            <a:spLocks/>
          </p:cNvSpPr>
          <p:nvPr/>
        </p:nvSpPr>
        <p:spPr>
          <a:xfrm>
            <a:off x="755576" y="3645024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-3х -9у </a:t>
            </a:r>
            <a:r>
              <a:rPr lang="ru-RU" sz="2400" dirty="0" smtClean="0"/>
              <a:t>= </a:t>
            </a:r>
            <a:r>
              <a:rPr lang="ru-RU" sz="2400" dirty="0" smtClean="0"/>
              <a:t>-60 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11560" y="3645024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27584" y="1124745"/>
            <a:ext cx="442392" cy="604664"/>
          </a:xfrm>
        </p:spPr>
        <p:txBody>
          <a:bodyPr/>
          <a:lstStyle/>
          <a:p>
            <a:pPr>
              <a:buNone/>
            </a:pPr>
            <a:r>
              <a:rPr lang="ru-RU" sz="2400" dirty="0" err="1" smtClean="0"/>
              <a:t>х</a:t>
            </a:r>
            <a:endParaRPr lang="ru-RU" sz="24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547664" y="1124744"/>
            <a:ext cx="64807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339752" y="1340768"/>
            <a:ext cx="1224136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837928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630016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37928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630016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2"/>
          <p:cNvSpPr txBox="1">
            <a:spLocks/>
          </p:cNvSpPr>
          <p:nvPr/>
        </p:nvSpPr>
        <p:spPr>
          <a:xfrm>
            <a:off x="1269976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2062064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765920" y="1772816"/>
            <a:ext cx="565720" cy="720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1640360" y="177281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2360440" y="1988840"/>
            <a:ext cx="915416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848272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1640360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48272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40360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 txBox="1">
            <a:spLocks/>
          </p:cNvSpPr>
          <p:nvPr/>
        </p:nvSpPr>
        <p:spPr>
          <a:xfrm>
            <a:off x="1280320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26" name="Содержимое 2"/>
          <p:cNvSpPr txBox="1">
            <a:spLocks/>
          </p:cNvSpPr>
          <p:nvPr/>
        </p:nvSpPr>
        <p:spPr>
          <a:xfrm>
            <a:off x="2072408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27" name="Левая фигурная скобка 26"/>
          <p:cNvSpPr/>
          <p:nvPr/>
        </p:nvSpPr>
        <p:spPr>
          <a:xfrm>
            <a:off x="539552" y="1268760"/>
            <a:ext cx="216024" cy="122413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755576" y="2636912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</a:t>
            </a:r>
            <a:r>
              <a:rPr lang="ru-RU" sz="2400" dirty="0" smtClean="0"/>
              <a:t>3у </a:t>
            </a:r>
            <a:r>
              <a:rPr lang="ru-RU" sz="2400" dirty="0" smtClean="0"/>
              <a:t>= </a:t>
            </a:r>
            <a:r>
              <a:rPr lang="ru-RU" sz="2400" dirty="0" smtClean="0"/>
              <a:t>20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*(-3)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Левая фигурная скобка 28"/>
          <p:cNvSpPr/>
          <p:nvPr/>
        </p:nvSpPr>
        <p:spPr>
          <a:xfrm>
            <a:off x="611560" y="26369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одержимое 2"/>
          <p:cNvSpPr txBox="1">
            <a:spLocks/>
          </p:cNvSpPr>
          <p:nvPr/>
        </p:nvSpPr>
        <p:spPr>
          <a:xfrm>
            <a:off x="755576" y="3645024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-3х -9у </a:t>
            </a:r>
            <a:r>
              <a:rPr lang="ru-RU" sz="2400" dirty="0" smtClean="0"/>
              <a:t>= </a:t>
            </a:r>
            <a:r>
              <a:rPr lang="ru-RU" sz="2400" dirty="0" smtClean="0"/>
              <a:t>-60 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11560" y="3645024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2483768" y="3861048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(1) + (2)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27584" y="1124745"/>
            <a:ext cx="442392" cy="604664"/>
          </a:xfrm>
        </p:spPr>
        <p:txBody>
          <a:bodyPr/>
          <a:lstStyle/>
          <a:p>
            <a:pPr>
              <a:buNone/>
            </a:pPr>
            <a:r>
              <a:rPr lang="ru-RU" sz="2400" dirty="0" err="1" smtClean="0"/>
              <a:t>х</a:t>
            </a:r>
            <a:endParaRPr lang="ru-RU" sz="24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547664" y="1124744"/>
            <a:ext cx="64807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339752" y="1340768"/>
            <a:ext cx="1224136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837928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630016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37928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630016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2"/>
          <p:cNvSpPr txBox="1">
            <a:spLocks/>
          </p:cNvSpPr>
          <p:nvPr/>
        </p:nvSpPr>
        <p:spPr>
          <a:xfrm>
            <a:off x="1269976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2062064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765920" y="1772816"/>
            <a:ext cx="565720" cy="720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1640360" y="177281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2360440" y="1988840"/>
            <a:ext cx="915416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848272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1640360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48272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40360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 txBox="1">
            <a:spLocks/>
          </p:cNvSpPr>
          <p:nvPr/>
        </p:nvSpPr>
        <p:spPr>
          <a:xfrm>
            <a:off x="1280320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26" name="Содержимое 2"/>
          <p:cNvSpPr txBox="1">
            <a:spLocks/>
          </p:cNvSpPr>
          <p:nvPr/>
        </p:nvSpPr>
        <p:spPr>
          <a:xfrm>
            <a:off x="2072408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27" name="Левая фигурная скобка 26"/>
          <p:cNvSpPr/>
          <p:nvPr/>
        </p:nvSpPr>
        <p:spPr>
          <a:xfrm>
            <a:off x="539552" y="1268760"/>
            <a:ext cx="216024" cy="122413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755576" y="2636912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</a:t>
            </a:r>
            <a:r>
              <a:rPr lang="ru-RU" sz="2400" dirty="0" smtClean="0"/>
              <a:t>3у </a:t>
            </a:r>
            <a:r>
              <a:rPr lang="ru-RU" sz="2400" dirty="0" smtClean="0"/>
              <a:t>= </a:t>
            </a:r>
            <a:r>
              <a:rPr lang="ru-RU" sz="2400" dirty="0" smtClean="0"/>
              <a:t>20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*(-3)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Левая фигурная скобка 28"/>
          <p:cNvSpPr/>
          <p:nvPr/>
        </p:nvSpPr>
        <p:spPr>
          <a:xfrm>
            <a:off x="611560" y="26369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одержимое 2"/>
          <p:cNvSpPr txBox="1">
            <a:spLocks/>
          </p:cNvSpPr>
          <p:nvPr/>
        </p:nvSpPr>
        <p:spPr>
          <a:xfrm>
            <a:off x="755576" y="3645024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-3х -9у </a:t>
            </a:r>
            <a:r>
              <a:rPr lang="ru-RU" sz="2400" dirty="0" smtClean="0"/>
              <a:t>= </a:t>
            </a:r>
            <a:r>
              <a:rPr lang="ru-RU" sz="2400" dirty="0" smtClean="0"/>
              <a:t>-60 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11560" y="3645024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2483768" y="3861048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(1) + (2)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Содержимое 2"/>
          <p:cNvSpPr txBox="1">
            <a:spLocks/>
          </p:cNvSpPr>
          <p:nvPr/>
        </p:nvSpPr>
        <p:spPr>
          <a:xfrm>
            <a:off x="755576" y="4581128"/>
            <a:ext cx="2880320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0х - 8у </a:t>
            </a:r>
            <a:r>
              <a:rPr lang="ru-RU" sz="2400" dirty="0" smtClean="0"/>
              <a:t>= </a:t>
            </a:r>
            <a:r>
              <a:rPr lang="ru-RU" sz="2400" dirty="0" smtClean="0"/>
              <a:t>-32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467544" y="53752"/>
            <a:ext cx="8568952" cy="1359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4400" dirty="0" smtClean="0"/>
              <a:t>Вспомогательный материал.</a:t>
            </a:r>
          </a:p>
          <a:p>
            <a:pPr>
              <a:spcBef>
                <a:spcPct val="0"/>
              </a:spcBef>
            </a:pPr>
            <a:r>
              <a:rPr lang="ru-RU" sz="2800" b="1" i="1" dirty="0" smtClean="0">
                <a:latin typeface="+mj-lt"/>
                <a:ea typeface="+mj-ea"/>
                <a:cs typeface="+mj-cs"/>
              </a:rPr>
              <a:t>Метод сложения (</a:t>
            </a:r>
            <a:r>
              <a:rPr lang="ru-RU" sz="2800" b="1" i="1" dirty="0" smtClean="0">
                <a:latin typeface="+mj-lt"/>
                <a:ea typeface="+mj-ea"/>
                <a:cs typeface="+mj-cs"/>
              </a:rPr>
              <a:t>уравнивания коэффициентов)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95536" y="1307901"/>
            <a:ext cx="8229600" cy="5145435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+mj-lt"/>
              </a:rPr>
              <a:t>Умножением на числа, отличные от нуля, уравнять коэффициенты при любых неизвестных, например при </a:t>
            </a:r>
            <a:r>
              <a:rPr lang="ru-RU" sz="2800" dirty="0" err="1" smtClean="0">
                <a:latin typeface="+mj-lt"/>
              </a:rPr>
              <a:t>х</a:t>
            </a:r>
            <a:r>
              <a:rPr lang="ru-RU" sz="2800" dirty="0" smtClean="0">
                <a:latin typeface="+mj-lt"/>
              </a:rPr>
              <a:t>, в обоих уравнениях;</a:t>
            </a:r>
          </a:p>
          <a:p>
            <a:r>
              <a:rPr lang="ru-RU" sz="2800" dirty="0" smtClean="0">
                <a:latin typeface="+mj-lt"/>
              </a:rPr>
              <a:t>Вычесть одно уравнение из другого (сложить если коэффициенты противоположные по знаку) ;</a:t>
            </a:r>
          </a:p>
          <a:p>
            <a:r>
              <a:rPr lang="ru-RU" sz="2800" dirty="0" smtClean="0">
                <a:latin typeface="+mj-lt"/>
              </a:rPr>
              <a:t>Решить полученное уравнение с одним неизвестным у</a:t>
            </a:r>
          </a:p>
          <a:p>
            <a:r>
              <a:rPr lang="ru-RU" sz="2800" dirty="0" smtClean="0">
                <a:latin typeface="+mj-lt"/>
              </a:rPr>
              <a:t>Выполнить подстановку  найденного значения у в любое уравнение системы, найти </a:t>
            </a:r>
            <a:r>
              <a:rPr lang="ru-RU" sz="2800" dirty="0" err="1" smtClean="0">
                <a:latin typeface="+mj-lt"/>
              </a:rPr>
              <a:t>х</a:t>
            </a:r>
            <a:r>
              <a:rPr lang="ru-RU" sz="2800" dirty="0" smtClean="0">
                <a:latin typeface="+mj-lt"/>
              </a:rPr>
              <a:t>;</a:t>
            </a:r>
          </a:p>
          <a:p>
            <a:r>
              <a:rPr lang="ru-RU" sz="2800" dirty="0" smtClean="0">
                <a:latin typeface="+mj-lt"/>
              </a:rPr>
              <a:t>Выписать ответ</a:t>
            </a:r>
            <a:endParaRPr lang="ru-RU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27584" y="1124745"/>
            <a:ext cx="442392" cy="604664"/>
          </a:xfrm>
        </p:spPr>
        <p:txBody>
          <a:bodyPr/>
          <a:lstStyle/>
          <a:p>
            <a:pPr>
              <a:buNone/>
            </a:pPr>
            <a:r>
              <a:rPr lang="ru-RU" sz="2400" dirty="0" err="1" smtClean="0"/>
              <a:t>х</a:t>
            </a:r>
            <a:endParaRPr lang="ru-RU" sz="24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547664" y="1124744"/>
            <a:ext cx="64807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339752" y="1340768"/>
            <a:ext cx="1224136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837928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630016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37928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630016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2"/>
          <p:cNvSpPr txBox="1">
            <a:spLocks/>
          </p:cNvSpPr>
          <p:nvPr/>
        </p:nvSpPr>
        <p:spPr>
          <a:xfrm>
            <a:off x="1269976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2062064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765920" y="1772816"/>
            <a:ext cx="565720" cy="720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1640360" y="177281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2360440" y="1988840"/>
            <a:ext cx="915416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848272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1640360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48272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40360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 txBox="1">
            <a:spLocks/>
          </p:cNvSpPr>
          <p:nvPr/>
        </p:nvSpPr>
        <p:spPr>
          <a:xfrm>
            <a:off x="1280320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26" name="Содержимое 2"/>
          <p:cNvSpPr txBox="1">
            <a:spLocks/>
          </p:cNvSpPr>
          <p:nvPr/>
        </p:nvSpPr>
        <p:spPr>
          <a:xfrm>
            <a:off x="2072408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27" name="Левая фигурная скобка 26"/>
          <p:cNvSpPr/>
          <p:nvPr/>
        </p:nvSpPr>
        <p:spPr>
          <a:xfrm>
            <a:off x="539552" y="1268760"/>
            <a:ext cx="216024" cy="122413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755576" y="2636912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</a:t>
            </a:r>
            <a:r>
              <a:rPr lang="ru-RU" sz="2400" dirty="0" smtClean="0"/>
              <a:t>3у </a:t>
            </a:r>
            <a:r>
              <a:rPr lang="ru-RU" sz="2400" dirty="0" smtClean="0"/>
              <a:t>= </a:t>
            </a:r>
            <a:r>
              <a:rPr lang="ru-RU" sz="2400" dirty="0" smtClean="0"/>
              <a:t>20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*(-3)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Левая фигурная скобка 28"/>
          <p:cNvSpPr/>
          <p:nvPr/>
        </p:nvSpPr>
        <p:spPr>
          <a:xfrm>
            <a:off x="611560" y="26369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одержимое 2"/>
          <p:cNvSpPr txBox="1">
            <a:spLocks/>
          </p:cNvSpPr>
          <p:nvPr/>
        </p:nvSpPr>
        <p:spPr>
          <a:xfrm>
            <a:off x="755576" y="3645024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-3х -9у </a:t>
            </a:r>
            <a:r>
              <a:rPr lang="ru-RU" sz="2400" dirty="0" smtClean="0"/>
              <a:t>= </a:t>
            </a:r>
            <a:r>
              <a:rPr lang="ru-RU" sz="2400" dirty="0" smtClean="0"/>
              <a:t>-60 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11560" y="3645024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2483768" y="3861048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(1) + (2)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Содержимое 2"/>
          <p:cNvSpPr txBox="1">
            <a:spLocks/>
          </p:cNvSpPr>
          <p:nvPr/>
        </p:nvSpPr>
        <p:spPr>
          <a:xfrm>
            <a:off x="755576" y="4581128"/>
            <a:ext cx="2880320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0х - 8у </a:t>
            </a:r>
            <a:r>
              <a:rPr lang="ru-RU" sz="2400" dirty="0" smtClean="0"/>
              <a:t>= </a:t>
            </a:r>
            <a:r>
              <a:rPr lang="ru-RU" sz="2400" dirty="0" smtClean="0"/>
              <a:t>-32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-8у = -</a:t>
            </a:r>
            <a:r>
              <a:rPr lang="ru-RU" sz="2400" dirty="0" smtClean="0"/>
              <a:t>32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27584" y="1124745"/>
            <a:ext cx="442392" cy="604664"/>
          </a:xfrm>
        </p:spPr>
        <p:txBody>
          <a:bodyPr/>
          <a:lstStyle/>
          <a:p>
            <a:pPr>
              <a:buNone/>
            </a:pPr>
            <a:r>
              <a:rPr lang="ru-RU" sz="2400" dirty="0" err="1" smtClean="0"/>
              <a:t>х</a:t>
            </a:r>
            <a:endParaRPr lang="ru-RU" sz="24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547664" y="1124744"/>
            <a:ext cx="64807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339752" y="1340768"/>
            <a:ext cx="1224136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837928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630016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37928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630016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2"/>
          <p:cNvSpPr txBox="1">
            <a:spLocks/>
          </p:cNvSpPr>
          <p:nvPr/>
        </p:nvSpPr>
        <p:spPr>
          <a:xfrm>
            <a:off x="1269976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2062064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765920" y="1772816"/>
            <a:ext cx="565720" cy="720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1640360" y="177281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2360440" y="1988840"/>
            <a:ext cx="915416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848272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1640360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48272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40360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 txBox="1">
            <a:spLocks/>
          </p:cNvSpPr>
          <p:nvPr/>
        </p:nvSpPr>
        <p:spPr>
          <a:xfrm>
            <a:off x="1280320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26" name="Содержимое 2"/>
          <p:cNvSpPr txBox="1">
            <a:spLocks/>
          </p:cNvSpPr>
          <p:nvPr/>
        </p:nvSpPr>
        <p:spPr>
          <a:xfrm>
            <a:off x="2072408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27" name="Левая фигурная скобка 26"/>
          <p:cNvSpPr/>
          <p:nvPr/>
        </p:nvSpPr>
        <p:spPr>
          <a:xfrm>
            <a:off x="539552" y="1268760"/>
            <a:ext cx="216024" cy="122413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755576" y="2636912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</a:t>
            </a:r>
            <a:r>
              <a:rPr lang="ru-RU" sz="2400" dirty="0" smtClean="0"/>
              <a:t>3у </a:t>
            </a:r>
            <a:r>
              <a:rPr lang="ru-RU" sz="2400" dirty="0" smtClean="0"/>
              <a:t>= </a:t>
            </a:r>
            <a:r>
              <a:rPr lang="ru-RU" sz="2400" dirty="0" smtClean="0"/>
              <a:t>20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*(-3)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Левая фигурная скобка 28"/>
          <p:cNvSpPr/>
          <p:nvPr/>
        </p:nvSpPr>
        <p:spPr>
          <a:xfrm>
            <a:off x="611560" y="26369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одержимое 2"/>
          <p:cNvSpPr txBox="1">
            <a:spLocks/>
          </p:cNvSpPr>
          <p:nvPr/>
        </p:nvSpPr>
        <p:spPr>
          <a:xfrm>
            <a:off x="755576" y="3645024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-3х -9у </a:t>
            </a:r>
            <a:r>
              <a:rPr lang="ru-RU" sz="2400" dirty="0" smtClean="0"/>
              <a:t>= </a:t>
            </a:r>
            <a:r>
              <a:rPr lang="ru-RU" sz="2400" dirty="0" smtClean="0"/>
              <a:t>-60 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11560" y="3645024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2483768" y="3861048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(1) + (2)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Содержимое 2"/>
          <p:cNvSpPr txBox="1">
            <a:spLocks/>
          </p:cNvSpPr>
          <p:nvPr/>
        </p:nvSpPr>
        <p:spPr>
          <a:xfrm>
            <a:off x="755576" y="4581128"/>
            <a:ext cx="2880320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0х - 8у </a:t>
            </a:r>
            <a:r>
              <a:rPr lang="ru-RU" sz="2400" dirty="0" smtClean="0"/>
              <a:t>= </a:t>
            </a:r>
            <a:r>
              <a:rPr lang="ru-RU" sz="2400" dirty="0" smtClean="0"/>
              <a:t>-32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-8у = -32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*(-3</a:t>
            </a:r>
            <a:r>
              <a:rPr lang="ru-RU" sz="2400" b="1" dirty="0" smtClean="0">
                <a:solidFill>
                  <a:srgbClr val="7030A0"/>
                </a:solidFill>
              </a:rPr>
              <a:t>)</a:t>
            </a:r>
          </a:p>
          <a:p>
            <a:pPr marL="342900" lvl="0" indent="-342900">
              <a:spcBef>
                <a:spcPct val="20000"/>
              </a:spcBef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27584" y="1124745"/>
            <a:ext cx="442392" cy="604664"/>
          </a:xfrm>
        </p:spPr>
        <p:txBody>
          <a:bodyPr/>
          <a:lstStyle/>
          <a:p>
            <a:pPr>
              <a:buNone/>
            </a:pPr>
            <a:r>
              <a:rPr lang="ru-RU" sz="2400" dirty="0" err="1" smtClean="0"/>
              <a:t>х</a:t>
            </a:r>
            <a:endParaRPr lang="ru-RU" sz="24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547664" y="1124744"/>
            <a:ext cx="64807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339752" y="1340768"/>
            <a:ext cx="1224136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837928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630016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37928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630016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2"/>
          <p:cNvSpPr txBox="1">
            <a:spLocks/>
          </p:cNvSpPr>
          <p:nvPr/>
        </p:nvSpPr>
        <p:spPr>
          <a:xfrm>
            <a:off x="1269976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2062064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765920" y="1772816"/>
            <a:ext cx="565720" cy="720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1640360" y="177281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2360440" y="1988840"/>
            <a:ext cx="915416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848272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1640360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48272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40360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 txBox="1">
            <a:spLocks/>
          </p:cNvSpPr>
          <p:nvPr/>
        </p:nvSpPr>
        <p:spPr>
          <a:xfrm>
            <a:off x="1280320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26" name="Содержимое 2"/>
          <p:cNvSpPr txBox="1">
            <a:spLocks/>
          </p:cNvSpPr>
          <p:nvPr/>
        </p:nvSpPr>
        <p:spPr>
          <a:xfrm>
            <a:off x="2072408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27" name="Левая фигурная скобка 26"/>
          <p:cNvSpPr/>
          <p:nvPr/>
        </p:nvSpPr>
        <p:spPr>
          <a:xfrm>
            <a:off x="539552" y="1268760"/>
            <a:ext cx="216024" cy="122413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755576" y="2636912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</a:t>
            </a:r>
            <a:r>
              <a:rPr lang="ru-RU" sz="2400" dirty="0" smtClean="0"/>
              <a:t>3у </a:t>
            </a:r>
            <a:r>
              <a:rPr lang="ru-RU" sz="2400" dirty="0" smtClean="0"/>
              <a:t>= </a:t>
            </a:r>
            <a:r>
              <a:rPr lang="ru-RU" sz="2400" dirty="0" smtClean="0"/>
              <a:t>20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*(-3)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Левая фигурная скобка 28"/>
          <p:cNvSpPr/>
          <p:nvPr/>
        </p:nvSpPr>
        <p:spPr>
          <a:xfrm>
            <a:off x="611560" y="26369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одержимое 2"/>
          <p:cNvSpPr txBox="1">
            <a:spLocks/>
          </p:cNvSpPr>
          <p:nvPr/>
        </p:nvSpPr>
        <p:spPr>
          <a:xfrm>
            <a:off x="755576" y="3645024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-3х -9у </a:t>
            </a:r>
            <a:r>
              <a:rPr lang="ru-RU" sz="2400" dirty="0" smtClean="0"/>
              <a:t>= </a:t>
            </a:r>
            <a:r>
              <a:rPr lang="ru-RU" sz="2400" dirty="0" smtClean="0"/>
              <a:t>-60 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11560" y="3645024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2483768" y="3861048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(1) + (2)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Содержимое 2"/>
          <p:cNvSpPr txBox="1">
            <a:spLocks/>
          </p:cNvSpPr>
          <p:nvPr/>
        </p:nvSpPr>
        <p:spPr>
          <a:xfrm>
            <a:off x="755576" y="4581128"/>
            <a:ext cx="2880320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0х - 8у </a:t>
            </a:r>
            <a:r>
              <a:rPr lang="ru-RU" sz="2400" dirty="0" smtClean="0"/>
              <a:t>= </a:t>
            </a:r>
            <a:r>
              <a:rPr lang="ru-RU" sz="2400" dirty="0" smtClean="0"/>
              <a:t>-32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-8у = -32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*(-3</a:t>
            </a:r>
            <a:r>
              <a:rPr lang="ru-RU" sz="2400" b="1" dirty="0" smtClean="0">
                <a:solidFill>
                  <a:srgbClr val="7030A0"/>
                </a:solidFill>
              </a:rPr>
              <a:t>)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у </a:t>
            </a:r>
            <a:r>
              <a:rPr lang="ru-RU" sz="2400" dirty="0" smtClean="0"/>
              <a:t>= </a:t>
            </a:r>
            <a:r>
              <a:rPr lang="ru-RU" sz="2400" dirty="0" smtClean="0"/>
              <a:t>4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27584" y="1124745"/>
            <a:ext cx="442392" cy="604664"/>
          </a:xfrm>
        </p:spPr>
        <p:txBody>
          <a:bodyPr/>
          <a:lstStyle/>
          <a:p>
            <a:pPr>
              <a:buNone/>
            </a:pPr>
            <a:r>
              <a:rPr lang="ru-RU" sz="2400" dirty="0" err="1" smtClean="0"/>
              <a:t>х</a:t>
            </a:r>
            <a:endParaRPr lang="ru-RU" sz="24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547664" y="1124744"/>
            <a:ext cx="64807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339752" y="1340768"/>
            <a:ext cx="1224136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837928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630016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37928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630016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2"/>
          <p:cNvSpPr txBox="1">
            <a:spLocks/>
          </p:cNvSpPr>
          <p:nvPr/>
        </p:nvSpPr>
        <p:spPr>
          <a:xfrm>
            <a:off x="1269976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2062064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765920" y="1772816"/>
            <a:ext cx="565720" cy="720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1640360" y="177281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2360440" y="1988840"/>
            <a:ext cx="915416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848272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1640360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48272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40360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 txBox="1">
            <a:spLocks/>
          </p:cNvSpPr>
          <p:nvPr/>
        </p:nvSpPr>
        <p:spPr>
          <a:xfrm>
            <a:off x="1280320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26" name="Содержимое 2"/>
          <p:cNvSpPr txBox="1">
            <a:spLocks/>
          </p:cNvSpPr>
          <p:nvPr/>
        </p:nvSpPr>
        <p:spPr>
          <a:xfrm>
            <a:off x="2072408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27" name="Левая фигурная скобка 26"/>
          <p:cNvSpPr/>
          <p:nvPr/>
        </p:nvSpPr>
        <p:spPr>
          <a:xfrm>
            <a:off x="539552" y="1268760"/>
            <a:ext cx="216024" cy="122413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755576" y="2636912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</a:t>
            </a:r>
            <a:r>
              <a:rPr lang="ru-RU" sz="2400" dirty="0" smtClean="0"/>
              <a:t>3у </a:t>
            </a:r>
            <a:r>
              <a:rPr lang="ru-RU" sz="2400" dirty="0" smtClean="0"/>
              <a:t>= </a:t>
            </a:r>
            <a:r>
              <a:rPr lang="ru-RU" sz="2400" dirty="0" smtClean="0"/>
              <a:t>20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*(-3)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Левая фигурная скобка 28"/>
          <p:cNvSpPr/>
          <p:nvPr/>
        </p:nvSpPr>
        <p:spPr>
          <a:xfrm>
            <a:off x="611560" y="26369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одержимое 2"/>
          <p:cNvSpPr txBox="1">
            <a:spLocks/>
          </p:cNvSpPr>
          <p:nvPr/>
        </p:nvSpPr>
        <p:spPr>
          <a:xfrm>
            <a:off x="755576" y="3645024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-3х -9у </a:t>
            </a:r>
            <a:r>
              <a:rPr lang="ru-RU" sz="2400" dirty="0" smtClean="0"/>
              <a:t>= </a:t>
            </a:r>
            <a:r>
              <a:rPr lang="ru-RU" sz="2400" dirty="0" smtClean="0"/>
              <a:t>-60 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11560" y="3645024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2483768" y="3861048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(1) + (2)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Содержимое 2"/>
          <p:cNvSpPr txBox="1">
            <a:spLocks/>
          </p:cNvSpPr>
          <p:nvPr/>
        </p:nvSpPr>
        <p:spPr>
          <a:xfrm>
            <a:off x="755576" y="4581128"/>
            <a:ext cx="2880320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0х - 8у </a:t>
            </a:r>
            <a:r>
              <a:rPr lang="ru-RU" sz="2400" dirty="0" smtClean="0"/>
              <a:t>= </a:t>
            </a:r>
            <a:r>
              <a:rPr lang="ru-RU" sz="2400" dirty="0" smtClean="0"/>
              <a:t>-32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-8у = -32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*(-3</a:t>
            </a:r>
            <a:r>
              <a:rPr lang="ru-RU" sz="2400" b="1" dirty="0" smtClean="0">
                <a:solidFill>
                  <a:srgbClr val="7030A0"/>
                </a:solidFill>
              </a:rPr>
              <a:t>)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у </a:t>
            </a:r>
            <a:r>
              <a:rPr lang="ru-RU" sz="2400" dirty="0" smtClean="0"/>
              <a:t>= </a:t>
            </a:r>
            <a:r>
              <a:rPr lang="ru-RU" sz="2400" dirty="0" smtClean="0"/>
              <a:t>4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endParaRPr lang="ru-RU" sz="2400" dirty="0" smtClean="0"/>
          </a:p>
        </p:txBody>
      </p:sp>
      <p:sp>
        <p:nvSpPr>
          <p:cNvPr id="35" name="Содержимое 2"/>
          <p:cNvSpPr txBox="1">
            <a:spLocks/>
          </p:cNvSpPr>
          <p:nvPr/>
        </p:nvSpPr>
        <p:spPr>
          <a:xfrm>
            <a:off x="5148064" y="1196752"/>
            <a:ext cx="3744416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ru-RU" sz="2400" dirty="0" err="1" smtClean="0">
                <a:solidFill>
                  <a:srgbClr val="0070C0"/>
                </a:solidFill>
              </a:rPr>
              <a:t>х</a:t>
            </a:r>
            <a:r>
              <a:rPr lang="ru-RU" sz="2400" dirty="0" smtClean="0">
                <a:solidFill>
                  <a:srgbClr val="0070C0"/>
                </a:solidFill>
              </a:rPr>
              <a:t> + 3у = </a:t>
            </a:r>
            <a:r>
              <a:rPr lang="ru-RU" sz="2400" dirty="0" smtClean="0">
                <a:solidFill>
                  <a:srgbClr val="0070C0"/>
                </a:solidFill>
              </a:rPr>
              <a:t>20</a:t>
            </a:r>
          </a:p>
          <a:p>
            <a:pPr lvl="0">
              <a:spcBef>
                <a:spcPct val="20000"/>
              </a:spcBef>
            </a:pPr>
            <a:r>
              <a:rPr lang="ru-RU" sz="2400" dirty="0" err="1" smtClean="0">
                <a:solidFill>
                  <a:srgbClr val="0070C0"/>
                </a:solidFill>
              </a:rPr>
              <a:t>х</a:t>
            </a:r>
            <a:r>
              <a:rPr lang="ru-RU" sz="2400" dirty="0" smtClean="0">
                <a:solidFill>
                  <a:srgbClr val="0070C0"/>
                </a:solidFill>
              </a:rPr>
              <a:t> + </a:t>
            </a:r>
            <a:r>
              <a:rPr lang="ru-RU" sz="2400" dirty="0" smtClean="0">
                <a:solidFill>
                  <a:srgbClr val="0070C0"/>
                </a:solidFill>
              </a:rPr>
              <a:t>3*4 </a:t>
            </a:r>
            <a:r>
              <a:rPr lang="ru-RU" sz="2400" dirty="0" smtClean="0">
                <a:solidFill>
                  <a:srgbClr val="0070C0"/>
                </a:solidFill>
              </a:rPr>
              <a:t>= </a:t>
            </a:r>
            <a:r>
              <a:rPr lang="ru-RU" sz="2400" dirty="0" smtClean="0">
                <a:solidFill>
                  <a:srgbClr val="0070C0"/>
                </a:solidFill>
              </a:rPr>
              <a:t>20</a:t>
            </a:r>
          </a:p>
          <a:p>
            <a:pPr lvl="0">
              <a:spcBef>
                <a:spcPct val="20000"/>
              </a:spcBef>
            </a:pPr>
            <a:r>
              <a:rPr lang="ru-RU" sz="2400" dirty="0" err="1" smtClean="0">
                <a:solidFill>
                  <a:srgbClr val="0070C0"/>
                </a:solidFill>
              </a:rPr>
              <a:t>х</a:t>
            </a:r>
            <a:r>
              <a:rPr lang="ru-RU" sz="2400" dirty="0" smtClean="0">
                <a:solidFill>
                  <a:srgbClr val="0070C0"/>
                </a:solidFill>
              </a:rPr>
              <a:t> = 20 – 12 = 8ч</a:t>
            </a:r>
            <a:r>
              <a:rPr lang="ru-RU" sz="2400" dirty="0" smtClean="0"/>
              <a:t>.</a:t>
            </a:r>
            <a:endParaRPr lang="ru-RU" sz="2400" dirty="0" smtClean="0"/>
          </a:p>
          <a:p>
            <a:pPr lvl="0">
              <a:spcBef>
                <a:spcPct val="20000"/>
              </a:spcBef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27584" y="1124745"/>
            <a:ext cx="442392" cy="604664"/>
          </a:xfrm>
        </p:spPr>
        <p:txBody>
          <a:bodyPr/>
          <a:lstStyle/>
          <a:p>
            <a:pPr>
              <a:buNone/>
            </a:pPr>
            <a:r>
              <a:rPr lang="ru-RU" sz="2400" dirty="0" err="1" smtClean="0"/>
              <a:t>х</a:t>
            </a:r>
            <a:endParaRPr lang="ru-RU" sz="24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547664" y="1124744"/>
            <a:ext cx="64807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339752" y="1340768"/>
            <a:ext cx="1224136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837928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630016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37928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630016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2"/>
          <p:cNvSpPr txBox="1">
            <a:spLocks/>
          </p:cNvSpPr>
          <p:nvPr/>
        </p:nvSpPr>
        <p:spPr>
          <a:xfrm>
            <a:off x="1269976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2062064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765920" y="1772816"/>
            <a:ext cx="565720" cy="720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1640360" y="177281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2360440" y="1988840"/>
            <a:ext cx="915416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848272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1640360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48272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40360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 txBox="1">
            <a:spLocks/>
          </p:cNvSpPr>
          <p:nvPr/>
        </p:nvSpPr>
        <p:spPr>
          <a:xfrm>
            <a:off x="1280320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26" name="Содержимое 2"/>
          <p:cNvSpPr txBox="1">
            <a:spLocks/>
          </p:cNvSpPr>
          <p:nvPr/>
        </p:nvSpPr>
        <p:spPr>
          <a:xfrm>
            <a:off x="2072408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27" name="Левая фигурная скобка 26"/>
          <p:cNvSpPr/>
          <p:nvPr/>
        </p:nvSpPr>
        <p:spPr>
          <a:xfrm>
            <a:off x="539552" y="1268760"/>
            <a:ext cx="216024" cy="122413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755576" y="2636912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</a:t>
            </a:r>
            <a:r>
              <a:rPr lang="ru-RU" sz="2400" dirty="0" smtClean="0"/>
              <a:t>3у </a:t>
            </a:r>
            <a:r>
              <a:rPr lang="ru-RU" sz="2400" dirty="0" smtClean="0"/>
              <a:t>= </a:t>
            </a:r>
            <a:r>
              <a:rPr lang="ru-RU" sz="2400" dirty="0" smtClean="0"/>
              <a:t>20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*(-3)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Левая фигурная скобка 28"/>
          <p:cNvSpPr/>
          <p:nvPr/>
        </p:nvSpPr>
        <p:spPr>
          <a:xfrm>
            <a:off x="611560" y="26369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одержимое 2"/>
          <p:cNvSpPr txBox="1">
            <a:spLocks/>
          </p:cNvSpPr>
          <p:nvPr/>
        </p:nvSpPr>
        <p:spPr>
          <a:xfrm>
            <a:off x="755576" y="3645024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-3х -9у </a:t>
            </a:r>
            <a:r>
              <a:rPr lang="ru-RU" sz="2400" dirty="0" smtClean="0"/>
              <a:t>= </a:t>
            </a:r>
            <a:r>
              <a:rPr lang="ru-RU" sz="2400" dirty="0" smtClean="0"/>
              <a:t>-60 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11560" y="3645024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2483768" y="3861048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(1) + (2)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Содержимое 2"/>
          <p:cNvSpPr txBox="1">
            <a:spLocks/>
          </p:cNvSpPr>
          <p:nvPr/>
        </p:nvSpPr>
        <p:spPr>
          <a:xfrm>
            <a:off x="755576" y="4581128"/>
            <a:ext cx="2880320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0х - 8у </a:t>
            </a:r>
            <a:r>
              <a:rPr lang="ru-RU" sz="2400" dirty="0" smtClean="0"/>
              <a:t>= </a:t>
            </a:r>
            <a:r>
              <a:rPr lang="ru-RU" sz="2400" dirty="0" smtClean="0"/>
              <a:t>-32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-8у = -32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*(-3</a:t>
            </a:r>
            <a:r>
              <a:rPr lang="ru-RU" sz="2400" b="1" dirty="0" smtClean="0">
                <a:solidFill>
                  <a:srgbClr val="7030A0"/>
                </a:solidFill>
              </a:rPr>
              <a:t>)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у </a:t>
            </a:r>
            <a:r>
              <a:rPr lang="ru-RU" sz="2400" dirty="0" smtClean="0"/>
              <a:t>= </a:t>
            </a:r>
            <a:r>
              <a:rPr lang="ru-RU" sz="2400" dirty="0" smtClean="0"/>
              <a:t>4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endParaRPr lang="ru-RU" sz="2400" dirty="0" smtClean="0"/>
          </a:p>
        </p:txBody>
      </p:sp>
      <p:sp>
        <p:nvSpPr>
          <p:cNvPr id="35" name="Содержимое 2"/>
          <p:cNvSpPr txBox="1">
            <a:spLocks/>
          </p:cNvSpPr>
          <p:nvPr/>
        </p:nvSpPr>
        <p:spPr>
          <a:xfrm>
            <a:off x="5148064" y="1196752"/>
            <a:ext cx="3744416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ru-RU" sz="2400" dirty="0" err="1" smtClean="0">
                <a:solidFill>
                  <a:srgbClr val="0070C0"/>
                </a:solidFill>
              </a:rPr>
              <a:t>х</a:t>
            </a:r>
            <a:r>
              <a:rPr lang="ru-RU" sz="2400" dirty="0" smtClean="0">
                <a:solidFill>
                  <a:srgbClr val="0070C0"/>
                </a:solidFill>
              </a:rPr>
              <a:t> + 3у = </a:t>
            </a:r>
            <a:r>
              <a:rPr lang="ru-RU" sz="2400" dirty="0" smtClean="0">
                <a:solidFill>
                  <a:srgbClr val="0070C0"/>
                </a:solidFill>
              </a:rPr>
              <a:t>20</a:t>
            </a:r>
          </a:p>
          <a:p>
            <a:pPr lvl="0">
              <a:spcBef>
                <a:spcPct val="20000"/>
              </a:spcBef>
            </a:pPr>
            <a:r>
              <a:rPr lang="ru-RU" sz="2400" dirty="0" err="1" smtClean="0">
                <a:solidFill>
                  <a:srgbClr val="0070C0"/>
                </a:solidFill>
              </a:rPr>
              <a:t>х</a:t>
            </a:r>
            <a:r>
              <a:rPr lang="ru-RU" sz="2400" dirty="0" smtClean="0">
                <a:solidFill>
                  <a:srgbClr val="0070C0"/>
                </a:solidFill>
              </a:rPr>
              <a:t> + </a:t>
            </a:r>
            <a:r>
              <a:rPr lang="ru-RU" sz="2400" dirty="0" smtClean="0">
                <a:solidFill>
                  <a:srgbClr val="0070C0"/>
                </a:solidFill>
              </a:rPr>
              <a:t>3*4 </a:t>
            </a:r>
            <a:r>
              <a:rPr lang="ru-RU" sz="2400" dirty="0" smtClean="0">
                <a:solidFill>
                  <a:srgbClr val="0070C0"/>
                </a:solidFill>
              </a:rPr>
              <a:t>= </a:t>
            </a:r>
            <a:r>
              <a:rPr lang="ru-RU" sz="2400" dirty="0" smtClean="0">
                <a:solidFill>
                  <a:srgbClr val="0070C0"/>
                </a:solidFill>
              </a:rPr>
              <a:t>20</a:t>
            </a:r>
          </a:p>
          <a:p>
            <a:pPr lvl="0">
              <a:spcBef>
                <a:spcPct val="20000"/>
              </a:spcBef>
            </a:pPr>
            <a:r>
              <a:rPr lang="ru-RU" sz="2400" dirty="0" err="1" smtClean="0">
                <a:solidFill>
                  <a:srgbClr val="0070C0"/>
                </a:solidFill>
              </a:rPr>
              <a:t>х</a:t>
            </a:r>
            <a:r>
              <a:rPr lang="ru-RU" sz="2400" dirty="0" smtClean="0">
                <a:solidFill>
                  <a:srgbClr val="0070C0"/>
                </a:solidFill>
              </a:rPr>
              <a:t> = 20 – 12 = 8ч.</a:t>
            </a:r>
            <a:endParaRPr lang="ru-RU" sz="2400" dirty="0" smtClean="0">
              <a:solidFill>
                <a:srgbClr val="0070C0"/>
              </a:solidFill>
            </a:endParaRPr>
          </a:p>
          <a:p>
            <a:pPr lvl="0">
              <a:spcBef>
                <a:spcPct val="20000"/>
              </a:spcBef>
            </a:pPr>
            <a:r>
              <a:rPr lang="ru-RU" sz="2400" dirty="0" smtClean="0">
                <a:solidFill>
                  <a:srgbClr val="0070C0"/>
                </a:solidFill>
              </a:rPr>
              <a:t>Если вторая труба заполняет весь бассейн за у = 4 часов, то первая труба заполнит бассейн </a:t>
            </a:r>
            <a:r>
              <a:rPr lang="ru-RU" sz="2400" dirty="0" smtClean="0">
                <a:solidFill>
                  <a:srgbClr val="0070C0"/>
                </a:solidFill>
              </a:rPr>
              <a:t>куске </a:t>
            </a:r>
            <a:r>
              <a:rPr lang="ru-RU" sz="2400" dirty="0" smtClean="0">
                <a:solidFill>
                  <a:srgbClr val="0070C0"/>
                </a:solidFill>
              </a:rPr>
              <a:t>за </a:t>
            </a:r>
            <a:r>
              <a:rPr lang="ru-RU" sz="2400" dirty="0" err="1" smtClean="0">
                <a:solidFill>
                  <a:srgbClr val="0070C0"/>
                </a:solidFill>
              </a:rPr>
              <a:t>х</a:t>
            </a:r>
            <a:r>
              <a:rPr lang="ru-RU" sz="2400" dirty="0" smtClean="0">
                <a:solidFill>
                  <a:srgbClr val="0070C0"/>
                </a:solidFill>
              </a:rPr>
              <a:t> = </a:t>
            </a:r>
            <a:r>
              <a:rPr lang="ru-RU" sz="2400" dirty="0" smtClean="0">
                <a:solidFill>
                  <a:srgbClr val="0070C0"/>
                </a:solidFill>
              </a:rPr>
              <a:t>8 часов.</a:t>
            </a:r>
            <a:endParaRPr lang="ru-RU" sz="2400" dirty="0" smtClean="0">
              <a:solidFill>
                <a:srgbClr val="0070C0"/>
              </a:solidFill>
            </a:endParaRPr>
          </a:p>
          <a:p>
            <a:pPr lvl="0">
              <a:spcBef>
                <a:spcPct val="20000"/>
              </a:spcBef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827584" y="1124745"/>
            <a:ext cx="442392" cy="604664"/>
          </a:xfrm>
        </p:spPr>
        <p:txBody>
          <a:bodyPr/>
          <a:lstStyle/>
          <a:p>
            <a:pPr>
              <a:buNone/>
            </a:pPr>
            <a:r>
              <a:rPr lang="ru-RU" sz="2400" dirty="0" err="1" smtClean="0"/>
              <a:t>х</a:t>
            </a:r>
            <a:endParaRPr lang="ru-RU" sz="24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547664" y="1124744"/>
            <a:ext cx="64807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339752" y="1340768"/>
            <a:ext cx="1224136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837928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630016" y="144137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37928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630016" y="1556792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2"/>
          <p:cNvSpPr txBox="1">
            <a:spLocks/>
          </p:cNvSpPr>
          <p:nvPr/>
        </p:nvSpPr>
        <p:spPr>
          <a:xfrm>
            <a:off x="1269976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2062064" y="1412776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765920" y="1772816"/>
            <a:ext cx="565720" cy="720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1640360" y="1772816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2360440" y="1988840"/>
            <a:ext cx="915416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*4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848272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1640360" y="2089448"/>
            <a:ext cx="44239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48272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40360" y="220486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 txBox="1">
            <a:spLocks/>
          </p:cNvSpPr>
          <p:nvPr/>
        </p:nvSpPr>
        <p:spPr>
          <a:xfrm>
            <a:off x="1280320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</p:txBody>
      </p:sp>
      <p:sp>
        <p:nvSpPr>
          <p:cNvPr id="26" name="Содержимое 2"/>
          <p:cNvSpPr txBox="1">
            <a:spLocks/>
          </p:cNvSpPr>
          <p:nvPr/>
        </p:nvSpPr>
        <p:spPr>
          <a:xfrm>
            <a:off x="2072408" y="206084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p:sp>
        <p:nvSpPr>
          <p:cNvPr id="27" name="Левая фигурная скобка 26"/>
          <p:cNvSpPr/>
          <p:nvPr/>
        </p:nvSpPr>
        <p:spPr>
          <a:xfrm>
            <a:off x="539552" y="1268760"/>
            <a:ext cx="216024" cy="122413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755576" y="2636912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</a:t>
            </a:r>
            <a:r>
              <a:rPr lang="ru-RU" sz="2400" dirty="0" smtClean="0"/>
              <a:t>3у </a:t>
            </a:r>
            <a:r>
              <a:rPr lang="ru-RU" sz="2400" dirty="0" smtClean="0"/>
              <a:t>= </a:t>
            </a:r>
            <a:r>
              <a:rPr lang="ru-RU" sz="2400" dirty="0" smtClean="0"/>
              <a:t>20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*(-3)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Левая фигурная скобка 28"/>
          <p:cNvSpPr/>
          <p:nvPr/>
        </p:nvSpPr>
        <p:spPr>
          <a:xfrm>
            <a:off x="611560" y="26369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одержимое 2"/>
          <p:cNvSpPr txBox="1">
            <a:spLocks/>
          </p:cNvSpPr>
          <p:nvPr/>
        </p:nvSpPr>
        <p:spPr>
          <a:xfrm>
            <a:off x="755576" y="3645024"/>
            <a:ext cx="2448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-3х -9у </a:t>
            </a:r>
            <a:r>
              <a:rPr lang="ru-RU" sz="2400" dirty="0" smtClean="0"/>
              <a:t>= </a:t>
            </a:r>
            <a:r>
              <a:rPr lang="ru-RU" sz="2400" dirty="0" smtClean="0"/>
              <a:t>-60 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3х</a:t>
            </a:r>
            <a:r>
              <a:rPr lang="ru-RU" sz="2400" dirty="0" smtClean="0"/>
              <a:t> +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28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11560" y="3645024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2483768" y="3861048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(1) + (2)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Содержимое 2"/>
          <p:cNvSpPr txBox="1">
            <a:spLocks/>
          </p:cNvSpPr>
          <p:nvPr/>
        </p:nvSpPr>
        <p:spPr>
          <a:xfrm>
            <a:off x="755576" y="4581128"/>
            <a:ext cx="2880320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0х - 8у </a:t>
            </a:r>
            <a:r>
              <a:rPr lang="ru-RU" sz="2400" dirty="0" smtClean="0"/>
              <a:t>= </a:t>
            </a:r>
            <a:r>
              <a:rPr lang="ru-RU" sz="2400" dirty="0" smtClean="0"/>
              <a:t>-32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-8у = -32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*(-3</a:t>
            </a:r>
            <a:r>
              <a:rPr lang="ru-RU" sz="2400" b="1" dirty="0" smtClean="0">
                <a:solidFill>
                  <a:srgbClr val="7030A0"/>
                </a:solidFill>
              </a:rPr>
              <a:t>)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у </a:t>
            </a:r>
            <a:r>
              <a:rPr lang="ru-RU" sz="2400" dirty="0" smtClean="0"/>
              <a:t>= </a:t>
            </a:r>
            <a:r>
              <a:rPr lang="ru-RU" sz="2400" dirty="0" smtClean="0"/>
              <a:t>4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endParaRPr lang="ru-RU" sz="2400" dirty="0" smtClean="0"/>
          </a:p>
        </p:txBody>
      </p:sp>
      <p:sp>
        <p:nvSpPr>
          <p:cNvPr id="35" name="Содержимое 2"/>
          <p:cNvSpPr txBox="1">
            <a:spLocks/>
          </p:cNvSpPr>
          <p:nvPr/>
        </p:nvSpPr>
        <p:spPr>
          <a:xfrm>
            <a:off x="5148064" y="1196752"/>
            <a:ext cx="3744416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ru-RU" sz="2400" dirty="0" err="1" smtClean="0">
                <a:solidFill>
                  <a:srgbClr val="0070C0"/>
                </a:solidFill>
              </a:rPr>
              <a:t>х</a:t>
            </a:r>
            <a:r>
              <a:rPr lang="ru-RU" sz="2400" dirty="0" smtClean="0">
                <a:solidFill>
                  <a:srgbClr val="0070C0"/>
                </a:solidFill>
              </a:rPr>
              <a:t> + 3у = </a:t>
            </a:r>
            <a:r>
              <a:rPr lang="ru-RU" sz="2400" dirty="0" smtClean="0">
                <a:solidFill>
                  <a:srgbClr val="0070C0"/>
                </a:solidFill>
              </a:rPr>
              <a:t>20</a:t>
            </a:r>
          </a:p>
          <a:p>
            <a:pPr lvl="0">
              <a:spcBef>
                <a:spcPct val="20000"/>
              </a:spcBef>
            </a:pPr>
            <a:r>
              <a:rPr lang="ru-RU" sz="2400" dirty="0" err="1" smtClean="0">
                <a:solidFill>
                  <a:srgbClr val="0070C0"/>
                </a:solidFill>
              </a:rPr>
              <a:t>х</a:t>
            </a:r>
            <a:r>
              <a:rPr lang="ru-RU" sz="2400" dirty="0" smtClean="0">
                <a:solidFill>
                  <a:srgbClr val="0070C0"/>
                </a:solidFill>
              </a:rPr>
              <a:t> + </a:t>
            </a:r>
            <a:r>
              <a:rPr lang="ru-RU" sz="2400" dirty="0" smtClean="0">
                <a:solidFill>
                  <a:srgbClr val="0070C0"/>
                </a:solidFill>
              </a:rPr>
              <a:t>3*4 </a:t>
            </a:r>
            <a:r>
              <a:rPr lang="ru-RU" sz="2400" dirty="0" smtClean="0">
                <a:solidFill>
                  <a:srgbClr val="0070C0"/>
                </a:solidFill>
              </a:rPr>
              <a:t>= </a:t>
            </a:r>
            <a:r>
              <a:rPr lang="ru-RU" sz="2400" dirty="0" smtClean="0">
                <a:solidFill>
                  <a:srgbClr val="0070C0"/>
                </a:solidFill>
              </a:rPr>
              <a:t>20</a:t>
            </a:r>
          </a:p>
          <a:p>
            <a:pPr lvl="0">
              <a:spcBef>
                <a:spcPct val="20000"/>
              </a:spcBef>
            </a:pPr>
            <a:r>
              <a:rPr lang="ru-RU" sz="2400" dirty="0" err="1" smtClean="0">
                <a:solidFill>
                  <a:srgbClr val="0070C0"/>
                </a:solidFill>
              </a:rPr>
              <a:t>х</a:t>
            </a:r>
            <a:r>
              <a:rPr lang="ru-RU" sz="2400" dirty="0" smtClean="0">
                <a:solidFill>
                  <a:srgbClr val="0070C0"/>
                </a:solidFill>
              </a:rPr>
              <a:t> = 20 – 12 = 6ч.</a:t>
            </a:r>
            <a:endParaRPr lang="ru-RU" sz="2400" dirty="0" smtClean="0">
              <a:solidFill>
                <a:srgbClr val="0070C0"/>
              </a:solidFill>
            </a:endParaRPr>
          </a:p>
          <a:p>
            <a:pPr lvl="0">
              <a:spcBef>
                <a:spcPct val="20000"/>
              </a:spcBef>
            </a:pPr>
            <a:r>
              <a:rPr lang="ru-RU" sz="2400" dirty="0" smtClean="0">
                <a:solidFill>
                  <a:srgbClr val="0070C0"/>
                </a:solidFill>
              </a:rPr>
              <a:t>Если вторая труба заполняет весь бассейн за у = 4 часов, то первая труба заполнит бассейн </a:t>
            </a:r>
            <a:r>
              <a:rPr lang="ru-RU" sz="2400" dirty="0" smtClean="0">
                <a:solidFill>
                  <a:srgbClr val="0070C0"/>
                </a:solidFill>
              </a:rPr>
              <a:t>куске </a:t>
            </a:r>
            <a:r>
              <a:rPr lang="ru-RU" sz="2400" dirty="0" smtClean="0">
                <a:solidFill>
                  <a:srgbClr val="0070C0"/>
                </a:solidFill>
              </a:rPr>
              <a:t>за </a:t>
            </a:r>
            <a:r>
              <a:rPr lang="ru-RU" sz="2400" dirty="0" err="1" smtClean="0">
                <a:solidFill>
                  <a:srgbClr val="0070C0"/>
                </a:solidFill>
              </a:rPr>
              <a:t>х</a:t>
            </a:r>
            <a:r>
              <a:rPr lang="ru-RU" sz="2400" dirty="0" smtClean="0">
                <a:solidFill>
                  <a:srgbClr val="0070C0"/>
                </a:solidFill>
              </a:rPr>
              <a:t> = </a:t>
            </a:r>
            <a:r>
              <a:rPr lang="ru-RU" sz="2400" dirty="0" smtClean="0">
                <a:solidFill>
                  <a:srgbClr val="0070C0"/>
                </a:solidFill>
              </a:rPr>
              <a:t>8 часов.</a:t>
            </a:r>
            <a:endParaRPr lang="ru-RU" sz="2400" dirty="0" smtClean="0">
              <a:solidFill>
                <a:srgbClr val="0070C0"/>
              </a:solidFill>
            </a:endParaRPr>
          </a:p>
          <a:p>
            <a:pPr lvl="0">
              <a:spcBef>
                <a:spcPct val="20000"/>
              </a:spcBef>
            </a:pPr>
            <a:endParaRPr lang="ru-RU" sz="2400" dirty="0" smtClean="0"/>
          </a:p>
          <a:p>
            <a:pPr lvl="0">
              <a:spcBef>
                <a:spcPct val="20000"/>
              </a:spcBef>
            </a:pPr>
            <a:r>
              <a:rPr lang="ru-RU" sz="2400" dirty="0" smtClean="0"/>
              <a:t>Ответ: </a:t>
            </a:r>
            <a:r>
              <a:rPr lang="ru-RU" sz="2400" dirty="0" smtClean="0"/>
              <a:t>4 часа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Повторяем </a:t>
            </a:r>
            <a:br>
              <a:rPr lang="ru-RU" dirty="0" smtClean="0"/>
            </a:br>
            <a:r>
              <a:rPr lang="ru-RU" dirty="0" smtClean="0"/>
              <a:t>Вырази переменную:</a:t>
            </a:r>
            <a:endParaRPr lang="ru-RU" dirty="0"/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 lvl="0" fontAlgn="base">
              <a:buNone/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2х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+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3у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6,6                           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2у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 +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х=0</a:t>
            </a:r>
          </a:p>
          <a:p>
            <a:pPr lvl="0" fontAlgn="base">
              <a:buNone/>
              <a:defRPr/>
            </a:pP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0" fontAlgn="base">
              <a:buNone/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4x 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= 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28                               2x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 = 14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7y</a:t>
            </a:r>
          </a:p>
          <a:p>
            <a:pPr fontAlgn="base"/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fontAlgn="base">
              <a:buNone/>
            </a:pP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fontAlgn="base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- 4x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+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20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+2y =0                      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2y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+ 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24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= 3x</a:t>
            </a:r>
          </a:p>
          <a:p>
            <a:pPr fontAlgn="base"/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fontAlgn="base"/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fontAlgn="base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64 + 8x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= -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4y                          45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= 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5y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- 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2x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Повторяем </a:t>
            </a:r>
            <a:br>
              <a:rPr lang="ru-RU" dirty="0" smtClean="0"/>
            </a:br>
            <a:r>
              <a:rPr lang="ru-RU" dirty="0" smtClean="0"/>
              <a:t>Реши систему уравнений:</a:t>
            </a:r>
            <a:endParaRPr lang="ru-RU" dirty="0"/>
          </a:p>
        </p:txBody>
      </p:sp>
      <p:sp>
        <p:nvSpPr>
          <p:cNvPr id="5" name="Левая фигурная скобка 4"/>
          <p:cNvSpPr/>
          <p:nvPr/>
        </p:nvSpPr>
        <p:spPr>
          <a:xfrm>
            <a:off x="611560" y="1340768"/>
            <a:ext cx="216024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55576" y="1268760"/>
            <a:ext cx="648072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/>
              <a:t>2х </a:t>
            </a:r>
            <a:r>
              <a:rPr lang="ru-RU" sz="2400" dirty="0" smtClean="0"/>
              <a:t>+ у = </a:t>
            </a:r>
            <a:r>
              <a:rPr lang="ru-RU" sz="2400" dirty="0" smtClean="0"/>
              <a:t>8</a:t>
            </a:r>
            <a:endParaRPr lang="ru-RU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- 2у =24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cloud.prezentacii.org/18/06/48002/images/screen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/>
              <a:t>Общие принципы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7293"/>
            <a:ext cx="8229600" cy="4525963"/>
          </a:xfrm>
        </p:spPr>
        <p:txBody>
          <a:bodyPr/>
          <a:lstStyle/>
          <a:p>
            <a:r>
              <a:rPr lang="ru-RU" dirty="0" smtClean="0"/>
              <a:t>Решение задач с помощью введения 2 переменных существенно легче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/>
              <a:t>Общие принципы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7293"/>
            <a:ext cx="8229600" cy="4525963"/>
          </a:xfrm>
        </p:spPr>
        <p:txBody>
          <a:bodyPr/>
          <a:lstStyle/>
          <a:p>
            <a:r>
              <a:rPr lang="ru-RU" dirty="0" smtClean="0"/>
              <a:t>Решение задач с помощью введения 2 переменных существенно легче</a:t>
            </a:r>
          </a:p>
          <a:p>
            <a:r>
              <a:rPr lang="ru-RU" dirty="0" smtClean="0"/>
              <a:t>О чем спрашивают – то и берем за переменную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/>
              <a:t>Общие принципы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7293"/>
            <a:ext cx="8229600" cy="4525963"/>
          </a:xfrm>
        </p:spPr>
        <p:txBody>
          <a:bodyPr/>
          <a:lstStyle/>
          <a:p>
            <a:r>
              <a:rPr lang="ru-RU" dirty="0" smtClean="0"/>
              <a:t>Решение задач с помощью введения 2 переменных существенно легче</a:t>
            </a:r>
          </a:p>
          <a:p>
            <a:r>
              <a:rPr lang="ru-RU" dirty="0" smtClean="0"/>
              <a:t>О чем спрашивают – то и берем за переменную</a:t>
            </a:r>
          </a:p>
          <a:p>
            <a:r>
              <a:rPr lang="ru-RU" dirty="0" smtClean="0"/>
              <a:t>Количество информации в задаче может быть избыточно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1755</Words>
  <Application>Microsoft Office PowerPoint</Application>
  <PresentationFormat>Экран (4:3)</PresentationFormat>
  <Paragraphs>608</Paragraphs>
  <Slides>35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Математическое моделирование текстовых задач 7 класс</vt:lpstr>
      <vt:lpstr>Слайд 2</vt:lpstr>
      <vt:lpstr>Слайд 3</vt:lpstr>
      <vt:lpstr>Повторяем  Вырази переменную:</vt:lpstr>
      <vt:lpstr>Повторяем  Реши систему уравнений:</vt:lpstr>
      <vt:lpstr>Слайд 6</vt:lpstr>
      <vt:lpstr>Общие принципы</vt:lpstr>
      <vt:lpstr>Общие принципы</vt:lpstr>
      <vt:lpstr>Общие принципы</vt:lpstr>
      <vt:lpstr>Задача о совместной работе №761(б)</vt:lpstr>
      <vt:lpstr>Задача о совместной работе №761(б)</vt:lpstr>
      <vt:lpstr>Задача о совместной работе №761(б)</vt:lpstr>
      <vt:lpstr>Задача о совместной работе №761(б)</vt:lpstr>
      <vt:lpstr>Задача о совместной работе №761(б)</vt:lpstr>
      <vt:lpstr>Задача о совместной работе №761(б)</vt:lpstr>
      <vt:lpstr>Задача о совместной работе №761(б)</vt:lpstr>
      <vt:lpstr>Задача о совместной работе №761(б)</vt:lpstr>
      <vt:lpstr>Задача о совместной работе №761(б)</vt:lpstr>
      <vt:lpstr>Задача о совместной работе №761(б)</vt:lpstr>
      <vt:lpstr>Задача о совместной работе №761(б)</vt:lpstr>
      <vt:lpstr>Задача о совместной работе №761(б)</vt:lpstr>
      <vt:lpstr>Задача о совместной работе №761(б)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Математическое моделирование текстовых задач 8 класс</dc:title>
  <dc:creator>Юлия</dc:creator>
  <cp:lastModifiedBy>Юлия</cp:lastModifiedBy>
  <cp:revision>53</cp:revision>
  <dcterms:created xsi:type="dcterms:W3CDTF">2020-04-23T17:53:48Z</dcterms:created>
  <dcterms:modified xsi:type="dcterms:W3CDTF">2020-05-18T20:05:56Z</dcterms:modified>
</cp:coreProperties>
</file>