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319" r:id="rId4"/>
    <p:sldId id="318" r:id="rId5"/>
    <p:sldId id="316" r:id="rId6"/>
    <p:sldId id="338" r:id="rId7"/>
    <p:sldId id="292" r:id="rId8"/>
    <p:sldId id="278" r:id="rId9"/>
    <p:sldId id="280" r:id="rId10"/>
    <p:sldId id="259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24" r:id="rId24"/>
    <p:sldId id="351" r:id="rId25"/>
    <p:sldId id="352" r:id="rId26"/>
    <p:sldId id="354" r:id="rId27"/>
    <p:sldId id="353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77" autoAdjust="0"/>
  </p:normalViewPr>
  <p:slideViewPr>
    <p:cSldViewPr>
      <p:cViewPr varScale="1">
        <p:scale>
          <a:sx n="113" d="100"/>
          <a:sy n="11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9C0D-A8DE-4176-B754-875D899C3CB3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1AECC-EF61-4BE8-A460-96282B6514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1AECC-EF61-4BE8-A460-96282B651497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1AECC-EF61-4BE8-A460-96282B651497}" type="slidenum">
              <a:rPr lang="ru-RU" smtClean="0"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E67B-7A3E-4FBA-A7A0-A45420A6B5A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2852936"/>
            <a:ext cx="9144000" cy="3816424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9330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Математическое моделирование текстовых задач 7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640080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365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365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53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------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7079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86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7079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86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 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7079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478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7487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480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81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5489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86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 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7079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478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7487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480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81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5489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6440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722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64442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86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 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7079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478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7487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480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81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5489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6440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722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64442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34786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06794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748753" y="5867980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14806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814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548953" y="5867980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67544" y="53752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Вспомогательный материал.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Метод подстановки при решении систем: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В любом из уравнений, где это наиболее удобно, выразить одну переменную через другую, например, у через </a:t>
            </a:r>
            <a:r>
              <a:rPr lang="ru-RU" sz="2800" dirty="0" err="1" smtClean="0">
                <a:latin typeface="+mj-lt"/>
              </a:rPr>
              <a:t>х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Подставить вместо у выражение во второе уравнение</a:t>
            </a:r>
          </a:p>
          <a:p>
            <a:r>
              <a:rPr lang="ru-RU" sz="2800" dirty="0" smtClean="0">
                <a:latin typeface="+mj-lt"/>
              </a:rPr>
              <a:t>Найти решение полученного уравнения относительно </a:t>
            </a:r>
            <a:r>
              <a:rPr lang="ru-RU" sz="2800" dirty="0" err="1" smtClean="0">
                <a:latin typeface="+mj-lt"/>
              </a:rPr>
              <a:t>х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Выполнить подстановку в любое уравнение и найти у</a:t>
            </a:r>
          </a:p>
          <a:p>
            <a:r>
              <a:rPr lang="ru-RU" sz="2800" dirty="0" smtClean="0">
                <a:latin typeface="+mj-lt"/>
              </a:rPr>
              <a:t>Выписать ответ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86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 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7079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478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7487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480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81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5489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6440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722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64442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34786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06794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748753" y="5867980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14806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814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548953" y="5867980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572000" y="5867980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644008" y="5867980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72200" y="5867980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6444208" y="5867980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86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 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7079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478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7487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480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81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5489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6440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722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64442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34786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06794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748753" y="5867980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14806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814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548953" y="5867980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572000" y="5867980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644008" y="5867980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72200" y="5867980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6444208" y="5867980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.sakh.com/i/b/market/2018/06/23/a6b6aad1f9eb8088c83d73e5dd20a6f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237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0" y="188640"/>
            <a:ext cx="9144000" cy="6552728"/>
          </a:xfrm>
          <a:prstGeom prst="roundRect">
            <a:avLst>
              <a:gd name="adj" fmla="val 13191"/>
            </a:avLst>
          </a:prstGeom>
          <a:gradFill flip="none" rotWithShape="1">
            <a:gsLst>
              <a:gs pos="0">
                <a:schemeClr val="bg1">
                  <a:alpha val="33000"/>
                </a:schemeClr>
              </a:gs>
              <a:gs pos="50000">
                <a:schemeClr val="bg1">
                  <a:alpha val="95000"/>
                </a:schemeClr>
              </a:gs>
              <a:gs pos="100000">
                <a:schemeClr val="bg1">
                  <a:alpha val="9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о совместной работе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761(б)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86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 труба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вместе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 (на всю работу)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 (вся)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 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(время инд. работы)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       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     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          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7079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8104" y="414908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478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7487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4806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8144" y="537321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548953" y="5157192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6440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72200" y="5157192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6444208" y="5157192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34786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06794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748753" y="5867980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14806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8144" y="608400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548953" y="5867980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572000" y="5867980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644008" y="5867980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72200" y="5867980"/>
            <a:ext cx="432048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6444208" y="5867980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755576" y="3645024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-3х -9у </a:t>
            </a:r>
            <a:r>
              <a:rPr lang="ru-RU" sz="2400" dirty="0" smtClean="0"/>
              <a:t>= </a:t>
            </a:r>
            <a:r>
              <a:rPr lang="ru-RU" sz="2400" dirty="0" smtClean="0"/>
              <a:t>-60 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11560" y="3645024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755576" y="3645024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-3х -9у </a:t>
            </a:r>
            <a:r>
              <a:rPr lang="ru-RU" sz="2400" dirty="0" smtClean="0"/>
              <a:t>= </a:t>
            </a:r>
            <a:r>
              <a:rPr lang="ru-RU" sz="2400" dirty="0" smtClean="0"/>
              <a:t>-60 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11560" y="3645024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483768" y="386104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755576" y="3645024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-3х -9у </a:t>
            </a:r>
            <a:r>
              <a:rPr lang="ru-RU" sz="2400" dirty="0" smtClean="0"/>
              <a:t>= </a:t>
            </a:r>
            <a:r>
              <a:rPr lang="ru-RU" sz="2400" dirty="0" smtClean="0"/>
              <a:t>-60 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11560" y="3645024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483768" y="386104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755576" y="4581128"/>
            <a:ext cx="288032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0х - 8у </a:t>
            </a:r>
            <a:r>
              <a:rPr lang="ru-RU" sz="2400" dirty="0" smtClean="0"/>
              <a:t>= </a:t>
            </a:r>
            <a:r>
              <a:rPr lang="ru-RU" sz="2400" dirty="0" smtClean="0"/>
              <a:t>-32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67544" y="53752"/>
            <a:ext cx="8568952" cy="135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4400" dirty="0" smtClean="0"/>
              <a:t>Вспомогательный материал.</a:t>
            </a:r>
          </a:p>
          <a:p>
            <a:pPr>
              <a:spcBef>
                <a:spcPct val="0"/>
              </a:spcBef>
            </a:pPr>
            <a:r>
              <a:rPr lang="ru-RU" sz="2800" b="1" i="1" dirty="0" smtClean="0">
                <a:latin typeface="+mj-lt"/>
                <a:ea typeface="+mj-ea"/>
                <a:cs typeface="+mj-cs"/>
              </a:rPr>
              <a:t>Метод сложения (</a:t>
            </a:r>
            <a:r>
              <a:rPr lang="ru-RU" sz="2800" b="1" i="1" dirty="0" smtClean="0">
                <a:latin typeface="+mj-lt"/>
                <a:ea typeface="+mj-ea"/>
                <a:cs typeface="+mj-cs"/>
              </a:rPr>
              <a:t>уравнивания коэффициентов)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95536" y="1307901"/>
            <a:ext cx="8229600" cy="514543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Умножением на числа, отличные от нуля, уравнять коэффициенты при любых неизвестных, например при </a:t>
            </a:r>
            <a:r>
              <a:rPr lang="ru-RU" sz="2800" dirty="0" err="1" smtClean="0">
                <a:latin typeface="+mj-lt"/>
              </a:rPr>
              <a:t>х</a:t>
            </a:r>
            <a:r>
              <a:rPr lang="ru-RU" sz="2800" dirty="0" smtClean="0">
                <a:latin typeface="+mj-lt"/>
              </a:rPr>
              <a:t>, в обоих уравнениях;</a:t>
            </a:r>
          </a:p>
          <a:p>
            <a:r>
              <a:rPr lang="ru-RU" sz="2800" dirty="0" smtClean="0">
                <a:latin typeface="+mj-lt"/>
              </a:rPr>
              <a:t>Вычесть одно уравнение из другого (сложить если коэффициенты противоположные по знаку) ;</a:t>
            </a:r>
          </a:p>
          <a:p>
            <a:r>
              <a:rPr lang="ru-RU" sz="2800" dirty="0" smtClean="0">
                <a:latin typeface="+mj-lt"/>
              </a:rPr>
              <a:t>Решить полученное уравнение с одним неизвестным у</a:t>
            </a:r>
          </a:p>
          <a:p>
            <a:r>
              <a:rPr lang="ru-RU" sz="2800" dirty="0" smtClean="0">
                <a:latin typeface="+mj-lt"/>
              </a:rPr>
              <a:t>Выполнить подстановку  найденного значения у в любое уравнение системы, найти </a:t>
            </a:r>
            <a:r>
              <a:rPr lang="ru-RU" sz="2800" dirty="0" err="1" smtClean="0">
                <a:latin typeface="+mj-lt"/>
              </a:rPr>
              <a:t>х</a:t>
            </a:r>
            <a:r>
              <a:rPr lang="ru-RU" sz="2800" dirty="0" smtClean="0">
                <a:latin typeface="+mj-lt"/>
              </a:rPr>
              <a:t>;</a:t>
            </a:r>
          </a:p>
          <a:p>
            <a:r>
              <a:rPr lang="ru-RU" sz="2800" dirty="0" smtClean="0">
                <a:latin typeface="+mj-lt"/>
              </a:rPr>
              <a:t>Выписать ответ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755576" y="3645024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-3х -9у </a:t>
            </a:r>
            <a:r>
              <a:rPr lang="ru-RU" sz="2400" dirty="0" smtClean="0"/>
              <a:t>= </a:t>
            </a:r>
            <a:r>
              <a:rPr lang="ru-RU" sz="2400" dirty="0" smtClean="0"/>
              <a:t>-60 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11560" y="3645024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483768" y="386104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755576" y="4581128"/>
            <a:ext cx="288032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0х - 8у </a:t>
            </a:r>
            <a:r>
              <a:rPr lang="ru-RU" sz="2400" dirty="0" smtClean="0"/>
              <a:t>= </a:t>
            </a:r>
            <a:r>
              <a:rPr lang="ru-RU" sz="2400" dirty="0" smtClean="0"/>
              <a:t>-32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-8у = -</a:t>
            </a:r>
            <a:r>
              <a:rPr lang="ru-RU" sz="2400" dirty="0" smtClean="0"/>
              <a:t>32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755576" y="3645024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-3х -9у </a:t>
            </a:r>
            <a:r>
              <a:rPr lang="ru-RU" sz="2400" dirty="0" smtClean="0"/>
              <a:t>= </a:t>
            </a:r>
            <a:r>
              <a:rPr lang="ru-RU" sz="2400" dirty="0" smtClean="0"/>
              <a:t>-60 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11560" y="3645024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483768" y="386104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755576" y="4581128"/>
            <a:ext cx="288032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0х - 8у </a:t>
            </a:r>
            <a:r>
              <a:rPr lang="ru-RU" sz="2400" dirty="0" smtClean="0"/>
              <a:t>= </a:t>
            </a:r>
            <a:r>
              <a:rPr lang="ru-RU" sz="2400" dirty="0" smtClean="0"/>
              <a:t>-32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-8у = -32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*(-3</a:t>
            </a:r>
            <a:r>
              <a:rPr lang="ru-RU" sz="2400" b="1" dirty="0" smtClean="0">
                <a:solidFill>
                  <a:srgbClr val="7030A0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755576" y="3645024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-3х -9у </a:t>
            </a:r>
            <a:r>
              <a:rPr lang="ru-RU" sz="2400" dirty="0" smtClean="0"/>
              <a:t>= </a:t>
            </a:r>
            <a:r>
              <a:rPr lang="ru-RU" sz="2400" dirty="0" smtClean="0"/>
              <a:t>-60 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11560" y="3645024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483768" y="386104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755576" y="4581128"/>
            <a:ext cx="288032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0х - 8у </a:t>
            </a:r>
            <a:r>
              <a:rPr lang="ru-RU" sz="2400" dirty="0" smtClean="0"/>
              <a:t>= </a:t>
            </a:r>
            <a:r>
              <a:rPr lang="ru-RU" sz="2400" dirty="0" smtClean="0"/>
              <a:t>-32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-8у = -32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*(-3</a:t>
            </a:r>
            <a:r>
              <a:rPr lang="ru-RU" sz="2400" b="1" dirty="0" smtClean="0">
                <a:solidFill>
                  <a:srgbClr val="7030A0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у </a:t>
            </a:r>
            <a:r>
              <a:rPr lang="ru-RU" sz="2400" dirty="0" smtClean="0"/>
              <a:t>= </a:t>
            </a:r>
            <a:r>
              <a:rPr lang="ru-RU" sz="2400" dirty="0" smtClean="0"/>
              <a:t>4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755576" y="3645024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-3х -9у </a:t>
            </a:r>
            <a:r>
              <a:rPr lang="ru-RU" sz="2400" dirty="0" smtClean="0"/>
              <a:t>= </a:t>
            </a:r>
            <a:r>
              <a:rPr lang="ru-RU" sz="2400" dirty="0" smtClean="0"/>
              <a:t>-60 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11560" y="3645024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483768" y="386104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755576" y="4581128"/>
            <a:ext cx="288032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0х - 8у </a:t>
            </a:r>
            <a:r>
              <a:rPr lang="ru-RU" sz="2400" dirty="0" smtClean="0"/>
              <a:t>= </a:t>
            </a:r>
            <a:r>
              <a:rPr lang="ru-RU" sz="2400" dirty="0" smtClean="0"/>
              <a:t>-32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-8у = -32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*(-3</a:t>
            </a:r>
            <a:r>
              <a:rPr lang="ru-RU" sz="2400" b="1" dirty="0" smtClean="0">
                <a:solidFill>
                  <a:srgbClr val="7030A0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у </a:t>
            </a:r>
            <a:r>
              <a:rPr lang="ru-RU" sz="2400" dirty="0" smtClean="0"/>
              <a:t>= </a:t>
            </a:r>
            <a:r>
              <a:rPr lang="ru-RU" sz="2400" dirty="0" smtClean="0"/>
              <a:t>4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>
            <a:off x="5148064" y="1196752"/>
            <a:ext cx="37444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+ 3у = </a:t>
            </a:r>
            <a:r>
              <a:rPr lang="ru-RU" sz="2400" dirty="0" smtClean="0">
                <a:solidFill>
                  <a:srgbClr val="0070C0"/>
                </a:solidFill>
              </a:rPr>
              <a:t>20</a:t>
            </a:r>
          </a:p>
          <a:p>
            <a:pPr lvl="0">
              <a:spcBef>
                <a:spcPct val="20000"/>
              </a:spcBef>
            </a:pP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+ </a:t>
            </a:r>
            <a:r>
              <a:rPr lang="ru-RU" sz="2400" dirty="0" smtClean="0">
                <a:solidFill>
                  <a:srgbClr val="0070C0"/>
                </a:solidFill>
              </a:rPr>
              <a:t>3*4 </a:t>
            </a:r>
            <a:r>
              <a:rPr lang="ru-RU" sz="2400" dirty="0" smtClean="0">
                <a:solidFill>
                  <a:srgbClr val="0070C0"/>
                </a:solidFill>
              </a:rPr>
              <a:t>= </a:t>
            </a:r>
            <a:r>
              <a:rPr lang="ru-RU" sz="2400" dirty="0" smtClean="0">
                <a:solidFill>
                  <a:srgbClr val="0070C0"/>
                </a:solidFill>
              </a:rPr>
              <a:t>20</a:t>
            </a:r>
          </a:p>
          <a:p>
            <a:pPr lvl="0">
              <a:spcBef>
                <a:spcPct val="20000"/>
              </a:spcBef>
            </a:pP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= 20 – 12 = 8ч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lvl="0">
              <a:spcBef>
                <a:spcPct val="20000"/>
              </a:spcBef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755576" y="3645024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-3х -9у </a:t>
            </a:r>
            <a:r>
              <a:rPr lang="ru-RU" sz="2400" dirty="0" smtClean="0"/>
              <a:t>= </a:t>
            </a:r>
            <a:r>
              <a:rPr lang="ru-RU" sz="2400" dirty="0" smtClean="0"/>
              <a:t>-60 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11560" y="3645024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483768" y="386104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755576" y="4581128"/>
            <a:ext cx="288032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0х - 8у </a:t>
            </a:r>
            <a:r>
              <a:rPr lang="ru-RU" sz="2400" dirty="0" smtClean="0"/>
              <a:t>= </a:t>
            </a:r>
            <a:r>
              <a:rPr lang="ru-RU" sz="2400" dirty="0" smtClean="0"/>
              <a:t>-32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-8у = -32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*(-3</a:t>
            </a:r>
            <a:r>
              <a:rPr lang="ru-RU" sz="2400" b="1" dirty="0" smtClean="0">
                <a:solidFill>
                  <a:srgbClr val="7030A0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у </a:t>
            </a:r>
            <a:r>
              <a:rPr lang="ru-RU" sz="2400" dirty="0" smtClean="0"/>
              <a:t>= </a:t>
            </a:r>
            <a:r>
              <a:rPr lang="ru-RU" sz="2400" dirty="0" smtClean="0"/>
              <a:t>4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>
            <a:off x="5148064" y="1196752"/>
            <a:ext cx="37444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+ 3у = </a:t>
            </a:r>
            <a:r>
              <a:rPr lang="ru-RU" sz="2400" dirty="0" smtClean="0">
                <a:solidFill>
                  <a:srgbClr val="0070C0"/>
                </a:solidFill>
              </a:rPr>
              <a:t>20</a:t>
            </a:r>
          </a:p>
          <a:p>
            <a:pPr lvl="0">
              <a:spcBef>
                <a:spcPct val="20000"/>
              </a:spcBef>
            </a:pP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+ </a:t>
            </a:r>
            <a:r>
              <a:rPr lang="ru-RU" sz="2400" dirty="0" smtClean="0">
                <a:solidFill>
                  <a:srgbClr val="0070C0"/>
                </a:solidFill>
              </a:rPr>
              <a:t>3*4 </a:t>
            </a:r>
            <a:r>
              <a:rPr lang="ru-RU" sz="2400" dirty="0" smtClean="0">
                <a:solidFill>
                  <a:srgbClr val="0070C0"/>
                </a:solidFill>
              </a:rPr>
              <a:t>= </a:t>
            </a:r>
            <a:r>
              <a:rPr lang="ru-RU" sz="2400" dirty="0" smtClean="0">
                <a:solidFill>
                  <a:srgbClr val="0070C0"/>
                </a:solidFill>
              </a:rPr>
              <a:t>20</a:t>
            </a:r>
          </a:p>
          <a:p>
            <a:pPr lvl="0">
              <a:spcBef>
                <a:spcPct val="20000"/>
              </a:spcBef>
            </a:pP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= 20 – 12 = 8ч.</a:t>
            </a:r>
            <a:endParaRPr lang="ru-RU" sz="2400" dirty="0" smtClean="0">
              <a:solidFill>
                <a:srgbClr val="0070C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ru-RU" sz="2400" dirty="0" smtClean="0">
                <a:solidFill>
                  <a:srgbClr val="0070C0"/>
                </a:solidFill>
              </a:rPr>
              <a:t>Если вторая труба заполняет весь бассейн за у = 4 часов, то первая труба заполнит бассейн </a:t>
            </a:r>
            <a:r>
              <a:rPr lang="ru-RU" sz="2400" dirty="0" smtClean="0">
                <a:solidFill>
                  <a:srgbClr val="0070C0"/>
                </a:solidFill>
              </a:rPr>
              <a:t>куске </a:t>
            </a:r>
            <a:r>
              <a:rPr lang="ru-RU" sz="2400" dirty="0" smtClean="0">
                <a:solidFill>
                  <a:srgbClr val="0070C0"/>
                </a:solidFill>
              </a:rPr>
              <a:t>за </a:t>
            </a: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= </a:t>
            </a:r>
            <a:r>
              <a:rPr lang="ru-RU" sz="2400" dirty="0" smtClean="0">
                <a:solidFill>
                  <a:srgbClr val="0070C0"/>
                </a:solidFill>
              </a:rPr>
              <a:t>8 часов.</a:t>
            </a:r>
            <a:endParaRPr lang="ru-RU" sz="2400" dirty="0" smtClean="0">
              <a:solidFill>
                <a:srgbClr val="0070C0"/>
              </a:solidFill>
            </a:endParaRPr>
          </a:p>
          <a:p>
            <a:pPr lvl="0">
              <a:spcBef>
                <a:spcPct val="20000"/>
              </a:spcBef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Составим и решим систему уравнений: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1124745"/>
            <a:ext cx="442392" cy="604664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47664" y="1124744"/>
            <a:ext cx="6480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39752" y="1340768"/>
            <a:ext cx="122413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37928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30016" y="144137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7928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30016" y="15567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1269976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062064" y="1412776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65920" y="1772816"/>
            <a:ext cx="56572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40360" y="1772816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360440" y="1988840"/>
            <a:ext cx="915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lang="en-US" sz="2400" b="1" dirty="0" smtClean="0">
                <a:solidFill>
                  <a:srgbClr val="7030A0"/>
                </a:solidFill>
              </a:rPr>
              <a:t> |</a:t>
            </a:r>
            <a:r>
              <a:rPr lang="ru-RU" sz="2400" b="1" dirty="0" smtClean="0">
                <a:solidFill>
                  <a:srgbClr val="7030A0"/>
                </a:solidFill>
              </a:rPr>
              <a:t> *4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848272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1640360" y="2089448"/>
            <a:ext cx="44239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8272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0360" y="220486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1280320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072408" y="2060848"/>
            <a:ext cx="3600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539552" y="1268760"/>
            <a:ext cx="216024" cy="122413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755576" y="2636912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/>
              <a:t>х</a:t>
            </a:r>
            <a:r>
              <a:rPr lang="ru-RU" sz="2400" dirty="0" smtClean="0"/>
              <a:t> + </a:t>
            </a:r>
            <a:r>
              <a:rPr lang="ru-RU" sz="2400" dirty="0" smtClean="0"/>
              <a:t>3у </a:t>
            </a:r>
            <a:r>
              <a:rPr lang="ru-RU" sz="2400" dirty="0" smtClean="0"/>
              <a:t>= </a:t>
            </a:r>
            <a:r>
              <a:rPr lang="ru-RU" sz="2400" dirty="0" smtClean="0"/>
              <a:t>20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*(-3)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611560" y="2636912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755576" y="3645024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-3х -9у </a:t>
            </a:r>
            <a:r>
              <a:rPr lang="ru-RU" sz="2400" dirty="0" smtClean="0"/>
              <a:t>= </a:t>
            </a:r>
            <a:r>
              <a:rPr lang="ru-RU" sz="2400" dirty="0" smtClean="0"/>
              <a:t>-60 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3х</a:t>
            </a:r>
            <a:r>
              <a:rPr lang="ru-RU" sz="2400" dirty="0" smtClean="0"/>
              <a:t> +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28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611560" y="3645024"/>
            <a:ext cx="144016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483768" y="386104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(1) + (2)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755576" y="4581128"/>
            <a:ext cx="288032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0х - 8у </a:t>
            </a:r>
            <a:r>
              <a:rPr lang="ru-RU" sz="2400" dirty="0" smtClean="0"/>
              <a:t>= </a:t>
            </a:r>
            <a:r>
              <a:rPr lang="ru-RU" sz="2400" dirty="0" smtClean="0"/>
              <a:t>-32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-8у = -32 </a:t>
            </a:r>
            <a:r>
              <a:rPr lang="en-US" sz="2400" b="1" dirty="0" smtClean="0">
                <a:solidFill>
                  <a:srgbClr val="7030A0"/>
                </a:solidFill>
              </a:rPr>
              <a:t>|</a:t>
            </a:r>
            <a:r>
              <a:rPr lang="ru-RU" sz="2400" b="1" dirty="0" smtClean="0">
                <a:solidFill>
                  <a:srgbClr val="7030A0"/>
                </a:solidFill>
              </a:rPr>
              <a:t> *(-3</a:t>
            </a:r>
            <a:r>
              <a:rPr lang="ru-RU" sz="2400" b="1" dirty="0" smtClean="0">
                <a:solidFill>
                  <a:srgbClr val="7030A0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/>
              <a:t>у </a:t>
            </a:r>
            <a:r>
              <a:rPr lang="ru-RU" sz="2400" dirty="0" smtClean="0"/>
              <a:t>= </a:t>
            </a:r>
            <a:r>
              <a:rPr lang="ru-RU" sz="2400" dirty="0" smtClean="0"/>
              <a:t>4</a:t>
            </a:r>
            <a:endParaRPr lang="ru-RU" sz="2400" dirty="0" smtClean="0"/>
          </a:p>
          <a:p>
            <a:pPr marL="342900" lvl="0" indent="-342900">
              <a:spcBef>
                <a:spcPct val="20000"/>
              </a:spcBef>
            </a:pPr>
            <a:endParaRPr lang="ru-RU" sz="2400" dirty="0" smtClean="0"/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>
            <a:off x="5148064" y="1196752"/>
            <a:ext cx="37444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+ 3у = </a:t>
            </a:r>
            <a:r>
              <a:rPr lang="ru-RU" sz="2400" dirty="0" smtClean="0">
                <a:solidFill>
                  <a:srgbClr val="0070C0"/>
                </a:solidFill>
              </a:rPr>
              <a:t>20</a:t>
            </a:r>
          </a:p>
          <a:p>
            <a:pPr lvl="0">
              <a:spcBef>
                <a:spcPct val="20000"/>
              </a:spcBef>
            </a:pP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+ </a:t>
            </a:r>
            <a:r>
              <a:rPr lang="ru-RU" sz="2400" dirty="0" smtClean="0">
                <a:solidFill>
                  <a:srgbClr val="0070C0"/>
                </a:solidFill>
              </a:rPr>
              <a:t>3*4 </a:t>
            </a:r>
            <a:r>
              <a:rPr lang="ru-RU" sz="2400" dirty="0" smtClean="0">
                <a:solidFill>
                  <a:srgbClr val="0070C0"/>
                </a:solidFill>
              </a:rPr>
              <a:t>= </a:t>
            </a:r>
            <a:r>
              <a:rPr lang="ru-RU" sz="2400" dirty="0" smtClean="0">
                <a:solidFill>
                  <a:srgbClr val="0070C0"/>
                </a:solidFill>
              </a:rPr>
              <a:t>20</a:t>
            </a:r>
          </a:p>
          <a:p>
            <a:pPr lvl="0">
              <a:spcBef>
                <a:spcPct val="20000"/>
              </a:spcBef>
            </a:pP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= 20 – 12 = 6ч.</a:t>
            </a:r>
            <a:endParaRPr lang="ru-RU" sz="2400" dirty="0" smtClean="0">
              <a:solidFill>
                <a:srgbClr val="0070C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ru-RU" sz="2400" dirty="0" smtClean="0">
                <a:solidFill>
                  <a:srgbClr val="0070C0"/>
                </a:solidFill>
              </a:rPr>
              <a:t>Если вторая труба заполняет весь бассейн за у = 4 часов, то первая труба заполнит бассейн </a:t>
            </a:r>
            <a:r>
              <a:rPr lang="ru-RU" sz="2400" dirty="0" smtClean="0">
                <a:solidFill>
                  <a:srgbClr val="0070C0"/>
                </a:solidFill>
              </a:rPr>
              <a:t>куске </a:t>
            </a:r>
            <a:r>
              <a:rPr lang="ru-RU" sz="2400" dirty="0" smtClean="0">
                <a:solidFill>
                  <a:srgbClr val="0070C0"/>
                </a:solidFill>
              </a:rPr>
              <a:t>за </a:t>
            </a:r>
            <a:r>
              <a:rPr lang="ru-RU" sz="2400" dirty="0" err="1" smtClean="0">
                <a:solidFill>
                  <a:srgbClr val="0070C0"/>
                </a:solidFill>
              </a:rPr>
              <a:t>х</a:t>
            </a:r>
            <a:r>
              <a:rPr lang="ru-RU" sz="2400" dirty="0" smtClean="0">
                <a:solidFill>
                  <a:srgbClr val="0070C0"/>
                </a:solidFill>
              </a:rPr>
              <a:t> = </a:t>
            </a:r>
            <a:r>
              <a:rPr lang="ru-RU" sz="2400" dirty="0" smtClean="0">
                <a:solidFill>
                  <a:srgbClr val="0070C0"/>
                </a:solidFill>
              </a:rPr>
              <a:t>8 часов.</a:t>
            </a:r>
            <a:endParaRPr lang="ru-RU" sz="2400" dirty="0" smtClean="0">
              <a:solidFill>
                <a:srgbClr val="0070C0"/>
              </a:solidFill>
            </a:endParaRPr>
          </a:p>
          <a:p>
            <a:pPr lvl="0">
              <a:spcBef>
                <a:spcPct val="20000"/>
              </a:spcBef>
            </a:pPr>
            <a:endParaRPr lang="ru-RU" sz="2400" dirty="0" smtClean="0"/>
          </a:p>
          <a:p>
            <a:pPr lvl="0">
              <a:spcBef>
                <a:spcPct val="20000"/>
              </a:spcBef>
            </a:pPr>
            <a:r>
              <a:rPr lang="ru-RU" sz="2400" dirty="0" smtClean="0"/>
              <a:t>Ответ: </a:t>
            </a:r>
            <a:r>
              <a:rPr lang="ru-RU" sz="2400" dirty="0" smtClean="0"/>
              <a:t>4 часа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Повторяем </a:t>
            </a:r>
            <a:br>
              <a:rPr lang="ru-RU" dirty="0" smtClean="0"/>
            </a:br>
            <a:r>
              <a:rPr lang="ru-RU" dirty="0" smtClean="0"/>
              <a:t>Вырази переменную: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lvl="0" fontAlgn="base"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+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6,6                       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 +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х=0</a:t>
            </a:r>
          </a:p>
          <a:p>
            <a:pPr lvl="0" fontAlgn="base">
              <a:buNone/>
              <a:defRPr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fontAlgn="base"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4x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=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28                               2x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 = 14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7y</a:t>
            </a:r>
          </a:p>
          <a:p>
            <a:pPr fontAlgn="base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- 4x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+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+2y =0                  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2y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+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24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= 3x</a:t>
            </a:r>
          </a:p>
          <a:p>
            <a:pPr fontAlgn="base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base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64 + 8x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= -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4y                          45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=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5y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-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2x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Повторяем </a:t>
            </a:r>
            <a:br>
              <a:rPr lang="ru-RU" dirty="0" smtClean="0"/>
            </a:br>
            <a:r>
              <a:rPr lang="ru-RU" dirty="0" smtClean="0"/>
              <a:t>Реши систему уравнений:</a:t>
            </a: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611560" y="1340768"/>
            <a:ext cx="216024" cy="864096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55576" y="1268760"/>
            <a:ext cx="648072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2х </a:t>
            </a:r>
            <a:r>
              <a:rPr lang="ru-RU" sz="2400" dirty="0" smtClean="0"/>
              <a:t>+ у = </a:t>
            </a:r>
            <a:r>
              <a:rPr lang="ru-RU" sz="2400" dirty="0" smtClean="0"/>
              <a:t>8</a:t>
            </a:r>
            <a:endParaRPr lang="ru-RU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- 2у =24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loud.prezentacii.org/18/06/48002/images/scree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  <a:p>
            <a:r>
              <a:rPr lang="ru-RU" dirty="0" smtClean="0"/>
              <a:t>О чем спрашивают – то и берем за переменную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  <a:p>
            <a:r>
              <a:rPr lang="ru-RU" dirty="0" smtClean="0"/>
              <a:t>О чем спрашивают – то и берем за переменную</a:t>
            </a:r>
          </a:p>
          <a:p>
            <a:r>
              <a:rPr lang="ru-RU" dirty="0" smtClean="0"/>
              <a:t>Количество информации в задаче может быть избыточно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1755</Words>
  <Application>Microsoft Office PowerPoint</Application>
  <PresentationFormat>Экран (4:3)</PresentationFormat>
  <Paragraphs>608</Paragraphs>
  <Slides>35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Математическое моделирование текстовых задач 7 класс</vt:lpstr>
      <vt:lpstr>Слайд 2</vt:lpstr>
      <vt:lpstr>Слайд 3</vt:lpstr>
      <vt:lpstr>Повторяем  Вырази переменную:</vt:lpstr>
      <vt:lpstr>Повторяем  Реши систему уравнений:</vt:lpstr>
      <vt:lpstr>Слайд 6</vt:lpstr>
      <vt:lpstr>Общие принципы</vt:lpstr>
      <vt:lpstr>Общие принципы</vt:lpstr>
      <vt:lpstr>Общие принципы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Задача о совместной работе №761(б)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  <vt:lpstr>Составим и решим систему уравнений: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Математическое моделирование текстовых задач 8 класс</dc:title>
  <dc:creator>Юлия</dc:creator>
  <cp:lastModifiedBy>Юлия</cp:lastModifiedBy>
  <cp:revision>53</cp:revision>
  <dcterms:created xsi:type="dcterms:W3CDTF">2020-04-23T17:53:48Z</dcterms:created>
  <dcterms:modified xsi:type="dcterms:W3CDTF">2020-05-18T20:05:56Z</dcterms:modified>
</cp:coreProperties>
</file>