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319" r:id="rId4"/>
    <p:sldId id="318" r:id="rId5"/>
    <p:sldId id="316" r:id="rId6"/>
    <p:sldId id="317" r:id="rId7"/>
    <p:sldId id="315" r:id="rId8"/>
    <p:sldId id="292" r:id="rId9"/>
    <p:sldId id="278" r:id="rId10"/>
    <p:sldId id="280" r:id="rId11"/>
    <p:sldId id="259" r:id="rId12"/>
    <p:sldId id="320" r:id="rId13"/>
    <p:sldId id="321" r:id="rId14"/>
    <p:sldId id="322" r:id="rId15"/>
    <p:sldId id="323" r:id="rId16"/>
    <p:sldId id="324" r:id="rId17"/>
    <p:sldId id="263" r:id="rId18"/>
    <p:sldId id="325" r:id="rId19"/>
    <p:sldId id="326" r:id="rId20"/>
    <p:sldId id="327" r:id="rId21"/>
    <p:sldId id="328" r:id="rId22"/>
    <p:sldId id="329" r:id="rId23"/>
    <p:sldId id="330" r:id="rId24"/>
    <p:sldId id="331" r:id="rId25"/>
    <p:sldId id="332" r:id="rId26"/>
    <p:sldId id="334" r:id="rId27"/>
    <p:sldId id="333" r:id="rId28"/>
    <p:sldId id="335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E67B-7A3E-4FBA-A7A0-A45420A6B5A6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77BA-2B0A-491C-9D6E-5304430090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E67B-7A3E-4FBA-A7A0-A45420A6B5A6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77BA-2B0A-491C-9D6E-5304430090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E67B-7A3E-4FBA-A7A0-A45420A6B5A6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77BA-2B0A-491C-9D6E-5304430090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E67B-7A3E-4FBA-A7A0-A45420A6B5A6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77BA-2B0A-491C-9D6E-5304430090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E67B-7A3E-4FBA-A7A0-A45420A6B5A6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77BA-2B0A-491C-9D6E-5304430090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E67B-7A3E-4FBA-A7A0-A45420A6B5A6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77BA-2B0A-491C-9D6E-5304430090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E67B-7A3E-4FBA-A7A0-A45420A6B5A6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77BA-2B0A-491C-9D6E-5304430090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E67B-7A3E-4FBA-A7A0-A45420A6B5A6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77BA-2B0A-491C-9D6E-5304430090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E67B-7A3E-4FBA-A7A0-A45420A6B5A6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77BA-2B0A-491C-9D6E-5304430090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E67B-7A3E-4FBA-A7A0-A45420A6B5A6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77BA-2B0A-491C-9D6E-5304430090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E67B-7A3E-4FBA-A7A0-A45420A6B5A6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77BA-2B0A-491C-9D6E-5304430090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0E67B-7A3E-4FBA-A7A0-A45420A6B5A6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777BA-2B0A-491C-9D6E-53044300906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2" name="Picture 4" descr="https://yandex.ru/images/_crpd/VP1iY5606/f7bf3fsim/hgN0TYqR1PGVnVO1reGrEk6I-jOpMynZB4_eiHKBv1NhOlJ_RNt9AJQr1LkBeLjg1SI7IHZebT74SOEqT4bw-4cGeGSzqdX5lcQH5R2NlmIa_Jt23G8w3Dr-m5gOmM8HEAJSS7X3DQGtXoUNDVSk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75456"/>
            <a:ext cx="9144000" cy="6858000"/>
          </a:xfrm>
          <a:prstGeom prst="rect">
            <a:avLst/>
          </a:prstGeom>
          <a:noFill/>
        </p:spPr>
      </p:pic>
      <p:sp>
        <p:nvSpPr>
          <p:cNvPr id="6" name="Скругленный прямоугольник 5"/>
          <p:cNvSpPr/>
          <p:nvPr/>
        </p:nvSpPr>
        <p:spPr>
          <a:xfrm>
            <a:off x="0" y="2852936"/>
            <a:ext cx="9144000" cy="3816424"/>
          </a:xfrm>
          <a:prstGeom prst="roundRect">
            <a:avLst>
              <a:gd name="adj" fmla="val 13191"/>
            </a:avLst>
          </a:prstGeom>
          <a:gradFill flip="none" rotWithShape="1">
            <a:gsLst>
              <a:gs pos="0">
                <a:schemeClr val="bg1">
                  <a:alpha val="33000"/>
                </a:schemeClr>
              </a:gs>
              <a:gs pos="50000">
                <a:schemeClr val="bg1">
                  <a:alpha val="95000"/>
                </a:schemeClr>
              </a:gs>
              <a:gs pos="100000">
                <a:schemeClr val="bg1">
                  <a:alpha val="90000"/>
                </a:schemeClr>
              </a:gs>
            </a:gsLst>
            <a:lin ang="5400000" scaled="0"/>
            <a:tileRect/>
          </a:gra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9330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Математическое моделирование текстовых задач </a:t>
            </a:r>
            <a:r>
              <a:rPr lang="ru-RU" dirty="0" smtClean="0"/>
              <a:t>7 </a:t>
            </a:r>
            <a:r>
              <a:rPr lang="ru-RU" dirty="0" smtClean="0"/>
              <a:t>класс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5373216"/>
            <a:ext cx="6400800" cy="1296144"/>
          </a:xfrm>
        </p:spPr>
        <p:txBody>
          <a:bodyPr>
            <a:normAutofit/>
          </a:bodyPr>
          <a:lstStyle/>
          <a:p>
            <a:r>
              <a:rPr lang="ru-RU" dirty="0" smtClean="0"/>
              <a:t>Задача о стоимости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ru-RU" dirty="0" smtClean="0"/>
              <a:t>Общие принципы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07293"/>
            <a:ext cx="8229600" cy="4525963"/>
          </a:xfrm>
        </p:spPr>
        <p:txBody>
          <a:bodyPr/>
          <a:lstStyle/>
          <a:p>
            <a:r>
              <a:rPr lang="ru-RU" dirty="0" smtClean="0"/>
              <a:t>Решение задач с помощью введения 2 переменных существенно легче</a:t>
            </a:r>
          </a:p>
          <a:p>
            <a:r>
              <a:rPr lang="ru-RU" dirty="0" smtClean="0"/>
              <a:t>О чем спрашивают – то и берем за переменную</a:t>
            </a:r>
          </a:p>
          <a:p>
            <a:r>
              <a:rPr lang="ru-RU" dirty="0" smtClean="0"/>
              <a:t>Количество информации в задаче может быть избыточно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https://yandex.ru/images/_crpd/VP1iY5606/f7bf3fsim/hgN0TYqR1PGVnVO1reGrEk6I-jOpMynZB4_eiHKBv1NhOlJ_RNt9AJQr1LkBeLjg1SI7IHZebT74SOEqT4bw-4cGeGSzqdX5lcQH5R2NlmIa_Jt23G8w3Dr-m5gOmM8HEAJSS7X3DQGtXoUNDVSkn"/>
          <p:cNvPicPr>
            <a:picLocks noChangeAspect="1" noChangeArrowheads="1"/>
          </p:cNvPicPr>
          <p:nvPr/>
        </p:nvPicPr>
        <p:blipFill>
          <a:blip r:embed="rId2" cstate="print"/>
          <a:srcRect t="14049"/>
          <a:stretch>
            <a:fillRect/>
          </a:stretch>
        </p:blipFill>
        <p:spPr bwMode="auto">
          <a:xfrm>
            <a:off x="0" y="0"/>
            <a:ext cx="9144000" cy="5894512"/>
          </a:xfrm>
          <a:prstGeom prst="rect">
            <a:avLst/>
          </a:prstGeom>
          <a:noFill/>
        </p:spPr>
      </p:pic>
      <p:sp>
        <p:nvSpPr>
          <p:cNvPr id="8" name="Скругленный прямоугольник 7"/>
          <p:cNvSpPr/>
          <p:nvPr/>
        </p:nvSpPr>
        <p:spPr>
          <a:xfrm>
            <a:off x="0" y="188640"/>
            <a:ext cx="9144000" cy="6552728"/>
          </a:xfrm>
          <a:prstGeom prst="roundRect">
            <a:avLst>
              <a:gd name="adj" fmla="val 13191"/>
            </a:avLst>
          </a:prstGeom>
          <a:gradFill flip="none" rotWithShape="1">
            <a:gsLst>
              <a:gs pos="0">
                <a:schemeClr val="bg1">
                  <a:alpha val="33000"/>
                </a:schemeClr>
              </a:gs>
              <a:gs pos="50000">
                <a:schemeClr val="bg1">
                  <a:alpha val="95000"/>
                </a:schemeClr>
              </a:gs>
              <a:gs pos="100000">
                <a:schemeClr val="bg1">
                  <a:alpha val="90000"/>
                </a:schemeClr>
              </a:gs>
            </a:gsLst>
            <a:lin ang="5400000" scaled="0"/>
            <a:tileRect/>
          </a:gra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/>
          <a:lstStyle/>
          <a:p>
            <a:r>
              <a:rPr lang="ru-RU" sz="2800" dirty="0" smtClean="0"/>
              <a:t>Строим таблицу, читаем задачу, заполняем таблицу сразу: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8864" y="-27384"/>
            <a:ext cx="8229600" cy="1584176"/>
          </a:xfrm>
        </p:spPr>
        <p:txBody>
          <a:bodyPr/>
          <a:lstStyle/>
          <a:p>
            <a:r>
              <a:rPr lang="ru-RU" dirty="0" smtClean="0"/>
              <a:t>Задача </a:t>
            </a:r>
            <a:r>
              <a:rPr lang="ru-RU" dirty="0" smtClean="0"/>
              <a:t>об отрезах ткани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№748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39552" y="2535615"/>
          <a:ext cx="8064896" cy="31971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1800200"/>
                <a:gridCol w="1800200"/>
                <a:gridCol w="2016224"/>
              </a:tblGrid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 кусок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2 кусок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Всего 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Цена за метр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Количество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метров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 метров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у метров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-----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Стоимость 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Событие 1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https://yandex.ru/images/_crpd/VP1iY5606/f7bf3fsim/hgN0TYqR1PGVnVO1reGrEk6I-jOpMynZB4_eiHKBv1NhOlJ_RNt9AJQr1LkBeLjg1SI7IHZebT74SOEqT4bw-4cGeGSzqdX5lcQH5R2NlmIa_Jt23G8w3Dr-m5gOmM8HEAJSS7X3DQGtXoUNDVSkn"/>
          <p:cNvPicPr>
            <a:picLocks noChangeAspect="1" noChangeArrowheads="1"/>
          </p:cNvPicPr>
          <p:nvPr/>
        </p:nvPicPr>
        <p:blipFill>
          <a:blip r:embed="rId2" cstate="print"/>
          <a:srcRect t="14049"/>
          <a:stretch>
            <a:fillRect/>
          </a:stretch>
        </p:blipFill>
        <p:spPr bwMode="auto">
          <a:xfrm>
            <a:off x="0" y="0"/>
            <a:ext cx="9144000" cy="5894512"/>
          </a:xfrm>
          <a:prstGeom prst="rect">
            <a:avLst/>
          </a:prstGeom>
          <a:noFill/>
        </p:spPr>
      </p:pic>
      <p:sp>
        <p:nvSpPr>
          <p:cNvPr id="8" name="Скругленный прямоугольник 7"/>
          <p:cNvSpPr/>
          <p:nvPr/>
        </p:nvSpPr>
        <p:spPr>
          <a:xfrm>
            <a:off x="0" y="188640"/>
            <a:ext cx="9144000" cy="6552728"/>
          </a:xfrm>
          <a:prstGeom prst="roundRect">
            <a:avLst>
              <a:gd name="adj" fmla="val 13191"/>
            </a:avLst>
          </a:prstGeom>
          <a:gradFill flip="none" rotWithShape="1">
            <a:gsLst>
              <a:gs pos="0">
                <a:schemeClr val="bg1">
                  <a:alpha val="33000"/>
                </a:schemeClr>
              </a:gs>
              <a:gs pos="50000">
                <a:schemeClr val="bg1">
                  <a:alpha val="95000"/>
                </a:schemeClr>
              </a:gs>
              <a:gs pos="100000">
                <a:schemeClr val="bg1">
                  <a:alpha val="90000"/>
                </a:schemeClr>
              </a:gs>
            </a:gsLst>
            <a:lin ang="5400000" scaled="0"/>
            <a:tileRect/>
          </a:gra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/>
          <a:lstStyle/>
          <a:p>
            <a:r>
              <a:rPr lang="ru-RU" sz="2800" dirty="0" smtClean="0"/>
              <a:t>Строим таблицу, читаем задачу, заполняем таблицу сразу: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8864" y="-27384"/>
            <a:ext cx="8229600" cy="1584176"/>
          </a:xfrm>
        </p:spPr>
        <p:txBody>
          <a:bodyPr/>
          <a:lstStyle/>
          <a:p>
            <a:r>
              <a:rPr lang="ru-RU" dirty="0" smtClean="0"/>
              <a:t>Задача </a:t>
            </a:r>
            <a:r>
              <a:rPr lang="ru-RU" dirty="0" smtClean="0"/>
              <a:t>об отрезах ткани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№748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39552" y="2535615"/>
          <a:ext cx="8064896" cy="31971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1800200"/>
                <a:gridCol w="1800200"/>
                <a:gridCol w="2016224"/>
              </a:tblGrid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 кусок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2 кусок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Всего 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Цена за метр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140 руб.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140 руб.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-----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Количество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метров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 метров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у метров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-----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Стоимость 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Событие 1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https://yandex.ru/images/_crpd/VP1iY5606/f7bf3fsim/hgN0TYqR1PGVnVO1reGrEk6I-jOpMynZB4_eiHKBv1NhOlJ_RNt9AJQr1LkBeLjg1SI7IHZebT74SOEqT4bw-4cGeGSzqdX5lcQH5R2NlmIa_Jt23G8w3Dr-m5gOmM8HEAJSS7X3DQGtXoUNDVSkn"/>
          <p:cNvPicPr>
            <a:picLocks noChangeAspect="1" noChangeArrowheads="1"/>
          </p:cNvPicPr>
          <p:nvPr/>
        </p:nvPicPr>
        <p:blipFill>
          <a:blip r:embed="rId2" cstate="print"/>
          <a:srcRect t="14049"/>
          <a:stretch>
            <a:fillRect/>
          </a:stretch>
        </p:blipFill>
        <p:spPr bwMode="auto">
          <a:xfrm>
            <a:off x="0" y="0"/>
            <a:ext cx="9144000" cy="5894512"/>
          </a:xfrm>
          <a:prstGeom prst="rect">
            <a:avLst/>
          </a:prstGeom>
          <a:noFill/>
        </p:spPr>
      </p:pic>
      <p:sp>
        <p:nvSpPr>
          <p:cNvPr id="8" name="Скругленный прямоугольник 7"/>
          <p:cNvSpPr/>
          <p:nvPr/>
        </p:nvSpPr>
        <p:spPr>
          <a:xfrm>
            <a:off x="0" y="188640"/>
            <a:ext cx="9144000" cy="6552728"/>
          </a:xfrm>
          <a:prstGeom prst="roundRect">
            <a:avLst>
              <a:gd name="adj" fmla="val 13191"/>
            </a:avLst>
          </a:prstGeom>
          <a:gradFill flip="none" rotWithShape="1">
            <a:gsLst>
              <a:gs pos="0">
                <a:schemeClr val="bg1">
                  <a:alpha val="33000"/>
                </a:schemeClr>
              </a:gs>
              <a:gs pos="50000">
                <a:schemeClr val="bg1">
                  <a:alpha val="95000"/>
                </a:schemeClr>
              </a:gs>
              <a:gs pos="100000">
                <a:schemeClr val="bg1">
                  <a:alpha val="90000"/>
                </a:schemeClr>
              </a:gs>
            </a:gsLst>
            <a:lin ang="5400000" scaled="0"/>
            <a:tileRect/>
          </a:gra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/>
          <a:lstStyle/>
          <a:p>
            <a:r>
              <a:rPr lang="ru-RU" sz="2800" dirty="0" smtClean="0"/>
              <a:t>Строим таблицу, читаем задачу, заполняем таблицу сразу: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8864" y="-27384"/>
            <a:ext cx="8229600" cy="1584176"/>
          </a:xfrm>
        </p:spPr>
        <p:txBody>
          <a:bodyPr/>
          <a:lstStyle/>
          <a:p>
            <a:r>
              <a:rPr lang="ru-RU" dirty="0" smtClean="0"/>
              <a:t>Задача </a:t>
            </a:r>
            <a:r>
              <a:rPr lang="ru-RU" dirty="0" smtClean="0"/>
              <a:t>об отрезах ткани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№748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39552" y="2535615"/>
          <a:ext cx="8064896" cy="31971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1800200"/>
                <a:gridCol w="1800200"/>
                <a:gridCol w="2016224"/>
              </a:tblGrid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 кусок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2 кусок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Всего 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Цена за метр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140 руб.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140 руб.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-----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Количество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метров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 метров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у метров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-----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Стоимость 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140х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140х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Событие 1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https://yandex.ru/images/_crpd/VP1iY5606/f7bf3fsim/hgN0TYqR1PGVnVO1reGrEk6I-jOpMynZB4_eiHKBv1NhOlJ_RNt9AJQr1LkBeLjg1SI7IHZebT74SOEqT4bw-4cGeGSzqdX5lcQH5R2NlmIa_Jt23G8w3Dr-m5gOmM8HEAJSS7X3DQGtXoUNDVSkn"/>
          <p:cNvPicPr>
            <a:picLocks noChangeAspect="1" noChangeArrowheads="1"/>
          </p:cNvPicPr>
          <p:nvPr/>
        </p:nvPicPr>
        <p:blipFill>
          <a:blip r:embed="rId2" cstate="print"/>
          <a:srcRect t="14049"/>
          <a:stretch>
            <a:fillRect/>
          </a:stretch>
        </p:blipFill>
        <p:spPr bwMode="auto">
          <a:xfrm>
            <a:off x="0" y="0"/>
            <a:ext cx="9144000" cy="5894512"/>
          </a:xfrm>
          <a:prstGeom prst="rect">
            <a:avLst/>
          </a:prstGeom>
          <a:noFill/>
        </p:spPr>
      </p:pic>
      <p:sp>
        <p:nvSpPr>
          <p:cNvPr id="8" name="Скругленный прямоугольник 7"/>
          <p:cNvSpPr/>
          <p:nvPr/>
        </p:nvSpPr>
        <p:spPr>
          <a:xfrm>
            <a:off x="0" y="188640"/>
            <a:ext cx="9144000" cy="6552728"/>
          </a:xfrm>
          <a:prstGeom prst="roundRect">
            <a:avLst>
              <a:gd name="adj" fmla="val 13191"/>
            </a:avLst>
          </a:prstGeom>
          <a:gradFill flip="none" rotWithShape="1">
            <a:gsLst>
              <a:gs pos="0">
                <a:schemeClr val="bg1">
                  <a:alpha val="33000"/>
                </a:schemeClr>
              </a:gs>
              <a:gs pos="50000">
                <a:schemeClr val="bg1">
                  <a:alpha val="95000"/>
                </a:schemeClr>
              </a:gs>
              <a:gs pos="100000">
                <a:schemeClr val="bg1">
                  <a:alpha val="90000"/>
                </a:schemeClr>
              </a:gs>
            </a:gsLst>
            <a:lin ang="5400000" scaled="0"/>
            <a:tileRect/>
          </a:gra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/>
          <a:lstStyle/>
          <a:p>
            <a:r>
              <a:rPr lang="ru-RU" sz="2800" dirty="0" smtClean="0"/>
              <a:t>Строим таблицу, читаем задачу, заполняем таблицу сразу: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8864" y="-27384"/>
            <a:ext cx="8229600" cy="1584176"/>
          </a:xfrm>
        </p:spPr>
        <p:txBody>
          <a:bodyPr/>
          <a:lstStyle/>
          <a:p>
            <a:r>
              <a:rPr lang="ru-RU" dirty="0" smtClean="0"/>
              <a:t>Задача </a:t>
            </a:r>
            <a:r>
              <a:rPr lang="ru-RU" dirty="0" smtClean="0"/>
              <a:t>об отрезах ткани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№748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39552" y="2535615"/>
          <a:ext cx="8064896" cy="31971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1800200"/>
                <a:gridCol w="1800200"/>
                <a:gridCol w="2016224"/>
              </a:tblGrid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 кусок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2 кусок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Всего 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Цена за метр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140 руб.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140 руб.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-----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Количество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метров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 метров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у метров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-----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Стоимость 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140х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140х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9100 руб.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Событие 1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Скругленный прямоугольник 8"/>
          <p:cNvSpPr/>
          <p:nvPr/>
        </p:nvSpPr>
        <p:spPr>
          <a:xfrm>
            <a:off x="4572000" y="4221088"/>
            <a:ext cx="432048" cy="360040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Содержимое 2"/>
          <p:cNvSpPr txBox="1">
            <a:spLocks/>
          </p:cNvSpPr>
          <p:nvPr/>
        </p:nvSpPr>
        <p:spPr>
          <a:xfrm>
            <a:off x="4644008" y="4221088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372200" y="4221088"/>
            <a:ext cx="432048" cy="360040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Содержимое 2"/>
          <p:cNvSpPr txBox="1">
            <a:spLocks/>
          </p:cNvSpPr>
          <p:nvPr/>
        </p:nvSpPr>
        <p:spPr>
          <a:xfrm>
            <a:off x="6444208" y="4221088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https://yandex.ru/images/_crpd/VP1iY5606/f7bf3fsim/hgN0TYqR1PGVnVO1reGrEk6I-jOpMynZB4_eiHKBv1NhOlJ_RNt9AJQr1LkBeLjg1SI7IHZebT74SOEqT4bw-4cGeGSzqdX5lcQH5R2NlmIa_Jt23G8w3Dr-m5gOmM8HEAJSS7X3DQGtXoUNDVSkn"/>
          <p:cNvPicPr>
            <a:picLocks noChangeAspect="1" noChangeArrowheads="1"/>
          </p:cNvPicPr>
          <p:nvPr/>
        </p:nvPicPr>
        <p:blipFill>
          <a:blip r:embed="rId2" cstate="print"/>
          <a:srcRect t="14049"/>
          <a:stretch>
            <a:fillRect/>
          </a:stretch>
        </p:blipFill>
        <p:spPr bwMode="auto">
          <a:xfrm>
            <a:off x="0" y="0"/>
            <a:ext cx="9144000" cy="5894512"/>
          </a:xfrm>
          <a:prstGeom prst="rect">
            <a:avLst/>
          </a:prstGeom>
          <a:noFill/>
        </p:spPr>
      </p:pic>
      <p:sp>
        <p:nvSpPr>
          <p:cNvPr id="8" name="Скругленный прямоугольник 7"/>
          <p:cNvSpPr/>
          <p:nvPr/>
        </p:nvSpPr>
        <p:spPr>
          <a:xfrm>
            <a:off x="0" y="188640"/>
            <a:ext cx="9144000" cy="6552728"/>
          </a:xfrm>
          <a:prstGeom prst="roundRect">
            <a:avLst>
              <a:gd name="adj" fmla="val 13191"/>
            </a:avLst>
          </a:prstGeom>
          <a:gradFill flip="none" rotWithShape="1">
            <a:gsLst>
              <a:gs pos="0">
                <a:schemeClr val="bg1">
                  <a:alpha val="33000"/>
                </a:schemeClr>
              </a:gs>
              <a:gs pos="50000">
                <a:schemeClr val="bg1">
                  <a:alpha val="95000"/>
                </a:schemeClr>
              </a:gs>
              <a:gs pos="100000">
                <a:schemeClr val="bg1">
                  <a:alpha val="90000"/>
                </a:schemeClr>
              </a:gs>
            </a:gsLst>
            <a:lin ang="5400000" scaled="0"/>
            <a:tileRect/>
          </a:gra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/>
          <a:lstStyle/>
          <a:p>
            <a:r>
              <a:rPr lang="ru-RU" sz="2800" dirty="0" smtClean="0"/>
              <a:t>Строим таблицу, читаем задачу, заполняем таблицу сразу: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8864" y="-27384"/>
            <a:ext cx="8229600" cy="1584176"/>
          </a:xfrm>
        </p:spPr>
        <p:txBody>
          <a:bodyPr/>
          <a:lstStyle/>
          <a:p>
            <a:r>
              <a:rPr lang="ru-RU" dirty="0" smtClean="0"/>
              <a:t>Задача </a:t>
            </a:r>
            <a:r>
              <a:rPr lang="ru-RU" dirty="0" smtClean="0"/>
              <a:t>об отрезах ткани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№748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39552" y="2535615"/>
          <a:ext cx="8064896" cy="3365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1800200"/>
                <a:gridCol w="1800200"/>
                <a:gridCol w="2016224"/>
              </a:tblGrid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 кусок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2 кусок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Всего 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Цена за метр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140 руб.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140 руб.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-----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Количество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метров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 метров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у метров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-----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Стоимость 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140х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140х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9100 руб.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Событие 1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 - у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у – 0,5х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(1)-(2) = 10 метров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Скругленный прямоугольник 8"/>
          <p:cNvSpPr/>
          <p:nvPr/>
        </p:nvSpPr>
        <p:spPr>
          <a:xfrm>
            <a:off x="4572000" y="4221088"/>
            <a:ext cx="432048" cy="360040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Содержимое 2"/>
          <p:cNvSpPr txBox="1">
            <a:spLocks/>
          </p:cNvSpPr>
          <p:nvPr/>
        </p:nvSpPr>
        <p:spPr>
          <a:xfrm>
            <a:off x="4644008" y="4221088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372200" y="4221088"/>
            <a:ext cx="432048" cy="360040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Содержимое 2"/>
          <p:cNvSpPr txBox="1">
            <a:spLocks/>
          </p:cNvSpPr>
          <p:nvPr/>
        </p:nvSpPr>
        <p:spPr>
          <a:xfrm>
            <a:off x="6444208" y="4221088"/>
            <a:ext cx="3600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Составим и решим систему уравнений:</a:t>
            </a:r>
            <a:endParaRPr lang="ru-RU" dirty="0"/>
          </a:p>
        </p:txBody>
      </p:sp>
      <p:sp>
        <p:nvSpPr>
          <p:cNvPr id="28" name="Левая фигурная скобка 27"/>
          <p:cNvSpPr/>
          <p:nvPr/>
        </p:nvSpPr>
        <p:spPr>
          <a:xfrm>
            <a:off x="683568" y="1340768"/>
            <a:ext cx="144016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одержимое 2"/>
          <p:cNvSpPr txBox="1">
            <a:spLocks/>
          </p:cNvSpPr>
          <p:nvPr/>
        </p:nvSpPr>
        <p:spPr>
          <a:xfrm>
            <a:off x="755576" y="1268760"/>
            <a:ext cx="3024336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400" dirty="0" smtClean="0"/>
              <a:t>140х + 140у = 9100</a:t>
            </a:r>
          </a:p>
          <a:p>
            <a:pPr marL="342900" lvl="0" indent="-342900">
              <a:spcBef>
                <a:spcPct val="20000"/>
              </a:spcBef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lang="ru-RU" sz="2400" dirty="0" smtClean="0"/>
              <a:t> –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у) – (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</a:t>
            </a:r>
            <a:r>
              <a:rPr lang="ru-RU" sz="2400" dirty="0" smtClean="0"/>
              <a:t> –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0,5х) = 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Составим и решим систему уравнений:</a:t>
            </a:r>
            <a:endParaRPr lang="ru-RU" dirty="0"/>
          </a:p>
        </p:txBody>
      </p:sp>
      <p:sp>
        <p:nvSpPr>
          <p:cNvPr id="28" name="Левая фигурная скобка 27"/>
          <p:cNvSpPr/>
          <p:nvPr/>
        </p:nvSpPr>
        <p:spPr>
          <a:xfrm>
            <a:off x="683568" y="1340768"/>
            <a:ext cx="144016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одержимое 2"/>
          <p:cNvSpPr txBox="1">
            <a:spLocks/>
          </p:cNvSpPr>
          <p:nvPr/>
        </p:nvSpPr>
        <p:spPr>
          <a:xfrm>
            <a:off x="755576" y="1268760"/>
            <a:ext cx="36004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140х + 140у = 9100</a:t>
            </a:r>
            <a:r>
              <a:rPr lang="en-US" sz="2400" b="1" dirty="0" smtClean="0">
                <a:solidFill>
                  <a:srgbClr val="7030A0"/>
                </a:solidFill>
              </a:rPr>
              <a:t> |</a:t>
            </a:r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</a:rPr>
              <a:t>:140</a:t>
            </a:r>
            <a:endParaRPr lang="ru-RU" sz="2400" dirty="0" smtClean="0"/>
          </a:p>
          <a:p>
            <a:pPr marL="342900" lvl="0" indent="-342900">
              <a:spcBef>
                <a:spcPct val="20000"/>
              </a:spcBef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lang="ru-RU" sz="2400" dirty="0" smtClean="0"/>
              <a:t> –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у) – (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</a:t>
            </a:r>
            <a:r>
              <a:rPr lang="ru-RU" sz="2400" dirty="0" smtClean="0"/>
              <a:t> –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0,5х) = 10</a:t>
            </a:r>
          </a:p>
        </p:txBody>
      </p:sp>
      <p:sp>
        <p:nvSpPr>
          <p:cNvPr id="31" name="Левая фигурная скобка 30"/>
          <p:cNvSpPr/>
          <p:nvPr/>
        </p:nvSpPr>
        <p:spPr>
          <a:xfrm>
            <a:off x="683568" y="2348880"/>
            <a:ext cx="144016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одержимое 2"/>
          <p:cNvSpPr txBox="1">
            <a:spLocks/>
          </p:cNvSpPr>
          <p:nvPr/>
        </p:nvSpPr>
        <p:spPr>
          <a:xfrm>
            <a:off x="755576" y="2276872"/>
            <a:ext cx="36004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err="1" smtClean="0"/>
              <a:t>х</a:t>
            </a:r>
            <a:r>
              <a:rPr lang="ru-RU" sz="2400" dirty="0" smtClean="0"/>
              <a:t> + у = 65</a:t>
            </a:r>
          </a:p>
          <a:p>
            <a:pPr marL="342900" lvl="0" indent="-342900">
              <a:spcBef>
                <a:spcPct val="20000"/>
              </a:spcBef>
            </a:pP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lang="ru-RU" sz="2400" dirty="0" smtClean="0"/>
              <a:t> –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–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+ 0,5х = 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Составим и решим систему уравнений:</a:t>
            </a:r>
            <a:endParaRPr lang="ru-RU" dirty="0"/>
          </a:p>
        </p:txBody>
      </p:sp>
      <p:sp>
        <p:nvSpPr>
          <p:cNvPr id="28" name="Левая фигурная скобка 27"/>
          <p:cNvSpPr/>
          <p:nvPr/>
        </p:nvSpPr>
        <p:spPr>
          <a:xfrm>
            <a:off x="683568" y="1340768"/>
            <a:ext cx="144016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одержимое 2"/>
          <p:cNvSpPr txBox="1">
            <a:spLocks/>
          </p:cNvSpPr>
          <p:nvPr/>
        </p:nvSpPr>
        <p:spPr>
          <a:xfrm>
            <a:off x="755576" y="1268760"/>
            <a:ext cx="36004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140х + 140у = 9100</a:t>
            </a:r>
            <a:r>
              <a:rPr lang="en-US" sz="2400" b="1" dirty="0" smtClean="0">
                <a:solidFill>
                  <a:srgbClr val="7030A0"/>
                </a:solidFill>
              </a:rPr>
              <a:t> |</a:t>
            </a:r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</a:rPr>
              <a:t>:140</a:t>
            </a:r>
            <a:endParaRPr lang="ru-RU" sz="2400" dirty="0" smtClean="0"/>
          </a:p>
          <a:p>
            <a:pPr marL="342900" lvl="0" indent="-342900">
              <a:spcBef>
                <a:spcPct val="20000"/>
              </a:spcBef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lang="ru-RU" sz="2400" dirty="0" smtClean="0"/>
              <a:t> –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у) – (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</a:t>
            </a:r>
            <a:r>
              <a:rPr lang="ru-RU" sz="2400" dirty="0" smtClean="0"/>
              <a:t> –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0,5х) = 10</a:t>
            </a:r>
          </a:p>
        </p:txBody>
      </p:sp>
      <p:sp>
        <p:nvSpPr>
          <p:cNvPr id="31" name="Левая фигурная скобка 30"/>
          <p:cNvSpPr/>
          <p:nvPr/>
        </p:nvSpPr>
        <p:spPr>
          <a:xfrm>
            <a:off x="683568" y="2348880"/>
            <a:ext cx="144016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одержимое 2"/>
          <p:cNvSpPr txBox="1">
            <a:spLocks/>
          </p:cNvSpPr>
          <p:nvPr/>
        </p:nvSpPr>
        <p:spPr>
          <a:xfrm>
            <a:off x="755576" y="2276872"/>
            <a:ext cx="36004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err="1" smtClean="0"/>
              <a:t>х</a:t>
            </a:r>
            <a:r>
              <a:rPr lang="ru-RU" sz="2400" dirty="0" smtClean="0"/>
              <a:t> + у = 65</a:t>
            </a:r>
          </a:p>
          <a:p>
            <a:pPr marL="342900" lvl="0" indent="-342900">
              <a:spcBef>
                <a:spcPct val="20000"/>
              </a:spcBef>
            </a:pP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lang="ru-RU" sz="2400" dirty="0" smtClean="0"/>
              <a:t> –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–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+ 0,5х = 10</a:t>
            </a:r>
          </a:p>
        </p:txBody>
      </p:sp>
      <p:sp>
        <p:nvSpPr>
          <p:cNvPr id="7" name="Левая фигурная скобка 6"/>
          <p:cNvSpPr/>
          <p:nvPr/>
        </p:nvSpPr>
        <p:spPr>
          <a:xfrm>
            <a:off x="683568" y="3429000"/>
            <a:ext cx="144016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755576" y="3356992"/>
            <a:ext cx="36004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err="1" smtClean="0"/>
              <a:t>х</a:t>
            </a:r>
            <a:r>
              <a:rPr lang="ru-RU" sz="2400" dirty="0" smtClean="0"/>
              <a:t> + у = 65</a:t>
            </a:r>
          </a:p>
          <a:p>
            <a:pPr marL="342900" lvl="0" indent="-342900">
              <a:spcBef>
                <a:spcPct val="20000"/>
              </a:spcBef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1,5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lang="ru-RU" sz="2400" dirty="0" smtClean="0"/>
              <a:t> </a:t>
            </a:r>
            <a:r>
              <a:rPr lang="ru-RU" sz="2400" dirty="0" smtClean="0"/>
              <a:t>– </a:t>
            </a:r>
            <a:r>
              <a:rPr lang="ru-RU" sz="2400" dirty="0" smtClean="0"/>
              <a:t>2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= 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Составим и решим систему уравнений:</a:t>
            </a:r>
            <a:endParaRPr lang="ru-RU" dirty="0"/>
          </a:p>
        </p:txBody>
      </p:sp>
      <p:sp>
        <p:nvSpPr>
          <p:cNvPr id="28" name="Левая фигурная скобка 27"/>
          <p:cNvSpPr/>
          <p:nvPr/>
        </p:nvSpPr>
        <p:spPr>
          <a:xfrm>
            <a:off x="683568" y="1340768"/>
            <a:ext cx="144016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одержимое 2"/>
          <p:cNvSpPr txBox="1">
            <a:spLocks/>
          </p:cNvSpPr>
          <p:nvPr/>
        </p:nvSpPr>
        <p:spPr>
          <a:xfrm>
            <a:off x="755576" y="1268760"/>
            <a:ext cx="36004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140х + 140у = 9100</a:t>
            </a:r>
            <a:r>
              <a:rPr lang="en-US" sz="2400" b="1" dirty="0" smtClean="0">
                <a:solidFill>
                  <a:srgbClr val="7030A0"/>
                </a:solidFill>
              </a:rPr>
              <a:t> |</a:t>
            </a:r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</a:rPr>
              <a:t>:140</a:t>
            </a:r>
            <a:endParaRPr lang="ru-RU" sz="2400" dirty="0" smtClean="0"/>
          </a:p>
          <a:p>
            <a:pPr marL="342900" lvl="0" indent="-342900">
              <a:spcBef>
                <a:spcPct val="20000"/>
              </a:spcBef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lang="ru-RU" sz="2400" dirty="0" smtClean="0"/>
              <a:t> –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у) – (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</a:t>
            </a:r>
            <a:r>
              <a:rPr lang="ru-RU" sz="2400" dirty="0" smtClean="0"/>
              <a:t> –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0,5х) = 10</a:t>
            </a:r>
          </a:p>
        </p:txBody>
      </p:sp>
      <p:sp>
        <p:nvSpPr>
          <p:cNvPr id="31" name="Левая фигурная скобка 30"/>
          <p:cNvSpPr/>
          <p:nvPr/>
        </p:nvSpPr>
        <p:spPr>
          <a:xfrm>
            <a:off x="683568" y="2348880"/>
            <a:ext cx="144016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одержимое 2"/>
          <p:cNvSpPr txBox="1">
            <a:spLocks/>
          </p:cNvSpPr>
          <p:nvPr/>
        </p:nvSpPr>
        <p:spPr>
          <a:xfrm>
            <a:off x="755576" y="2276872"/>
            <a:ext cx="36004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err="1" smtClean="0"/>
              <a:t>х</a:t>
            </a:r>
            <a:r>
              <a:rPr lang="ru-RU" sz="2400" dirty="0" smtClean="0"/>
              <a:t> + у = 65</a:t>
            </a:r>
          </a:p>
          <a:p>
            <a:pPr marL="342900" lvl="0" indent="-342900">
              <a:spcBef>
                <a:spcPct val="20000"/>
              </a:spcBef>
            </a:pP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lang="ru-RU" sz="2400" dirty="0" smtClean="0"/>
              <a:t> –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–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+ 0,5х = 10</a:t>
            </a:r>
          </a:p>
        </p:txBody>
      </p:sp>
      <p:sp>
        <p:nvSpPr>
          <p:cNvPr id="7" name="Левая фигурная скобка 6"/>
          <p:cNvSpPr/>
          <p:nvPr/>
        </p:nvSpPr>
        <p:spPr>
          <a:xfrm>
            <a:off x="683568" y="3429000"/>
            <a:ext cx="144016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755576" y="3356992"/>
            <a:ext cx="36004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err="1" smtClean="0"/>
              <a:t>х</a:t>
            </a:r>
            <a:r>
              <a:rPr lang="ru-RU" sz="2400" dirty="0" smtClean="0"/>
              <a:t> + у = 65</a:t>
            </a:r>
            <a:r>
              <a:rPr lang="en-US" sz="2400" b="1" dirty="0" smtClean="0">
                <a:solidFill>
                  <a:srgbClr val="7030A0"/>
                </a:solidFill>
              </a:rPr>
              <a:t> |</a:t>
            </a:r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</a:rPr>
              <a:t>*2</a:t>
            </a:r>
            <a:endParaRPr lang="ru-RU" sz="2400" dirty="0" smtClean="0"/>
          </a:p>
          <a:p>
            <a:pPr marL="342900" lvl="0" indent="-342900">
              <a:spcBef>
                <a:spcPct val="20000"/>
              </a:spcBef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1,5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lang="ru-RU" sz="2400" dirty="0" smtClean="0"/>
              <a:t> </a:t>
            </a:r>
            <a:r>
              <a:rPr lang="ru-RU" sz="2400" dirty="0" smtClean="0"/>
              <a:t>– </a:t>
            </a:r>
            <a:r>
              <a:rPr lang="ru-RU" sz="2400" dirty="0" smtClean="0"/>
              <a:t>2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= 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467544" y="-243408"/>
            <a:ext cx="856895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Вспоминаем метод подстановки: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Содержимое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5145435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+mj-lt"/>
              </a:rPr>
              <a:t>В любом из уравнений, где это наиболее удобно, выразить одну переменную через другую, например, у через </a:t>
            </a:r>
            <a:r>
              <a:rPr lang="ru-RU" sz="2800" dirty="0" err="1" smtClean="0">
                <a:latin typeface="+mj-lt"/>
              </a:rPr>
              <a:t>х</a:t>
            </a:r>
            <a:endParaRPr lang="ru-RU" sz="2800" dirty="0" smtClean="0">
              <a:latin typeface="+mj-lt"/>
            </a:endParaRPr>
          </a:p>
          <a:p>
            <a:r>
              <a:rPr lang="ru-RU" sz="2800" dirty="0" smtClean="0">
                <a:latin typeface="+mj-lt"/>
              </a:rPr>
              <a:t>Подставить вместо у выражение во второе уравнение</a:t>
            </a:r>
          </a:p>
          <a:p>
            <a:r>
              <a:rPr lang="ru-RU" sz="2800" dirty="0" smtClean="0">
                <a:latin typeface="+mj-lt"/>
              </a:rPr>
              <a:t>Найти решение полученного уравнения относительно </a:t>
            </a:r>
            <a:r>
              <a:rPr lang="ru-RU" sz="2800" dirty="0" err="1" smtClean="0">
                <a:latin typeface="+mj-lt"/>
              </a:rPr>
              <a:t>х</a:t>
            </a:r>
            <a:endParaRPr lang="ru-RU" sz="2800" dirty="0" smtClean="0">
              <a:latin typeface="+mj-lt"/>
            </a:endParaRPr>
          </a:p>
          <a:p>
            <a:r>
              <a:rPr lang="ru-RU" sz="2800" dirty="0" smtClean="0">
                <a:latin typeface="+mj-lt"/>
              </a:rPr>
              <a:t>Выполнить подстановку в любое уравнение и найти у</a:t>
            </a:r>
          </a:p>
          <a:p>
            <a:r>
              <a:rPr lang="ru-RU" sz="2800" dirty="0" smtClean="0">
                <a:latin typeface="+mj-lt"/>
              </a:rPr>
              <a:t>Выписать </a:t>
            </a:r>
            <a:r>
              <a:rPr lang="ru-RU" sz="2800" dirty="0" smtClean="0">
                <a:latin typeface="+mj-lt"/>
              </a:rPr>
              <a:t>ответ</a:t>
            </a:r>
            <a:endParaRPr lang="ru-RU"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Составим и решим систему уравнений:</a:t>
            </a:r>
            <a:endParaRPr lang="ru-RU" dirty="0"/>
          </a:p>
        </p:txBody>
      </p:sp>
      <p:sp>
        <p:nvSpPr>
          <p:cNvPr id="28" name="Левая фигурная скобка 27"/>
          <p:cNvSpPr/>
          <p:nvPr/>
        </p:nvSpPr>
        <p:spPr>
          <a:xfrm>
            <a:off x="683568" y="1340768"/>
            <a:ext cx="144016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одержимое 2"/>
          <p:cNvSpPr txBox="1">
            <a:spLocks/>
          </p:cNvSpPr>
          <p:nvPr/>
        </p:nvSpPr>
        <p:spPr>
          <a:xfrm>
            <a:off x="755576" y="1268760"/>
            <a:ext cx="36004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140х + 140у = 9100</a:t>
            </a:r>
            <a:r>
              <a:rPr lang="en-US" sz="2400" b="1" dirty="0" smtClean="0">
                <a:solidFill>
                  <a:srgbClr val="7030A0"/>
                </a:solidFill>
              </a:rPr>
              <a:t> |</a:t>
            </a:r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</a:rPr>
              <a:t>:140</a:t>
            </a:r>
            <a:endParaRPr lang="ru-RU" sz="2400" dirty="0" smtClean="0"/>
          </a:p>
          <a:p>
            <a:pPr marL="342900" lvl="0" indent="-342900">
              <a:spcBef>
                <a:spcPct val="20000"/>
              </a:spcBef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lang="ru-RU" sz="2400" dirty="0" smtClean="0"/>
              <a:t> –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у) – (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</a:t>
            </a:r>
            <a:r>
              <a:rPr lang="ru-RU" sz="2400" dirty="0" smtClean="0"/>
              <a:t> –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0,5х) = 10</a:t>
            </a:r>
          </a:p>
        </p:txBody>
      </p:sp>
      <p:sp>
        <p:nvSpPr>
          <p:cNvPr id="31" name="Левая фигурная скобка 30"/>
          <p:cNvSpPr/>
          <p:nvPr/>
        </p:nvSpPr>
        <p:spPr>
          <a:xfrm>
            <a:off x="683568" y="2348880"/>
            <a:ext cx="144016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одержимое 2"/>
          <p:cNvSpPr txBox="1">
            <a:spLocks/>
          </p:cNvSpPr>
          <p:nvPr/>
        </p:nvSpPr>
        <p:spPr>
          <a:xfrm>
            <a:off x="755576" y="2276872"/>
            <a:ext cx="36004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err="1" smtClean="0"/>
              <a:t>х</a:t>
            </a:r>
            <a:r>
              <a:rPr lang="ru-RU" sz="2400" dirty="0" smtClean="0"/>
              <a:t> + у = 65</a:t>
            </a:r>
          </a:p>
          <a:p>
            <a:pPr marL="342900" lvl="0" indent="-342900">
              <a:spcBef>
                <a:spcPct val="20000"/>
              </a:spcBef>
            </a:pP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lang="ru-RU" sz="2400" dirty="0" smtClean="0"/>
              <a:t> –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–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+ 0,5х = 10</a:t>
            </a:r>
          </a:p>
        </p:txBody>
      </p:sp>
      <p:sp>
        <p:nvSpPr>
          <p:cNvPr id="7" name="Левая фигурная скобка 6"/>
          <p:cNvSpPr/>
          <p:nvPr/>
        </p:nvSpPr>
        <p:spPr>
          <a:xfrm>
            <a:off x="683568" y="3429000"/>
            <a:ext cx="144016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755576" y="3356992"/>
            <a:ext cx="36004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err="1" smtClean="0"/>
              <a:t>х</a:t>
            </a:r>
            <a:r>
              <a:rPr lang="ru-RU" sz="2400" dirty="0" smtClean="0"/>
              <a:t> + у = 65</a:t>
            </a:r>
            <a:r>
              <a:rPr lang="en-US" sz="2400" b="1" dirty="0" smtClean="0">
                <a:solidFill>
                  <a:srgbClr val="7030A0"/>
                </a:solidFill>
              </a:rPr>
              <a:t> |</a:t>
            </a:r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</a:rPr>
              <a:t>*2</a:t>
            </a:r>
            <a:endParaRPr lang="ru-RU" sz="2400" dirty="0" smtClean="0"/>
          </a:p>
          <a:p>
            <a:pPr marL="342900" lvl="0" indent="-342900">
              <a:spcBef>
                <a:spcPct val="20000"/>
              </a:spcBef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1,5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lang="ru-RU" sz="2400" dirty="0" smtClean="0"/>
              <a:t> </a:t>
            </a:r>
            <a:r>
              <a:rPr lang="ru-RU" sz="2400" dirty="0" smtClean="0"/>
              <a:t>– </a:t>
            </a:r>
            <a:r>
              <a:rPr lang="ru-RU" sz="2400" dirty="0" smtClean="0"/>
              <a:t>2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= 10</a:t>
            </a:r>
          </a:p>
        </p:txBody>
      </p:sp>
      <p:sp>
        <p:nvSpPr>
          <p:cNvPr id="9" name="Левая фигурная скобка 8"/>
          <p:cNvSpPr/>
          <p:nvPr/>
        </p:nvSpPr>
        <p:spPr>
          <a:xfrm>
            <a:off x="683568" y="4437112"/>
            <a:ext cx="144016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755576" y="4365104"/>
            <a:ext cx="36004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2х + 2у = 130</a:t>
            </a:r>
          </a:p>
          <a:p>
            <a:pPr marL="342900" lvl="0" indent="-342900">
              <a:spcBef>
                <a:spcPct val="20000"/>
              </a:spcBef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1,5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lang="ru-RU" sz="2400" dirty="0" smtClean="0"/>
              <a:t> – 2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= 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Составим и решим систему уравнений:</a:t>
            </a:r>
            <a:endParaRPr lang="ru-RU" dirty="0"/>
          </a:p>
        </p:txBody>
      </p:sp>
      <p:sp>
        <p:nvSpPr>
          <p:cNvPr id="28" name="Левая фигурная скобка 27"/>
          <p:cNvSpPr/>
          <p:nvPr/>
        </p:nvSpPr>
        <p:spPr>
          <a:xfrm>
            <a:off x="683568" y="1340768"/>
            <a:ext cx="144016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одержимое 2"/>
          <p:cNvSpPr txBox="1">
            <a:spLocks/>
          </p:cNvSpPr>
          <p:nvPr/>
        </p:nvSpPr>
        <p:spPr>
          <a:xfrm>
            <a:off x="755576" y="1268760"/>
            <a:ext cx="36004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140х + 140у = 9100</a:t>
            </a:r>
            <a:r>
              <a:rPr lang="en-US" sz="2400" b="1" dirty="0" smtClean="0">
                <a:solidFill>
                  <a:srgbClr val="7030A0"/>
                </a:solidFill>
              </a:rPr>
              <a:t> |</a:t>
            </a:r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</a:rPr>
              <a:t>:140</a:t>
            </a:r>
            <a:endParaRPr lang="ru-RU" sz="2400" dirty="0" smtClean="0"/>
          </a:p>
          <a:p>
            <a:pPr marL="342900" lvl="0" indent="-342900">
              <a:spcBef>
                <a:spcPct val="20000"/>
              </a:spcBef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lang="ru-RU" sz="2400" dirty="0" smtClean="0"/>
              <a:t> –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у) – (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</a:t>
            </a:r>
            <a:r>
              <a:rPr lang="ru-RU" sz="2400" dirty="0" smtClean="0"/>
              <a:t> –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0,5х) = 10</a:t>
            </a:r>
          </a:p>
        </p:txBody>
      </p:sp>
      <p:sp>
        <p:nvSpPr>
          <p:cNvPr id="31" name="Левая фигурная скобка 30"/>
          <p:cNvSpPr/>
          <p:nvPr/>
        </p:nvSpPr>
        <p:spPr>
          <a:xfrm>
            <a:off x="683568" y="2348880"/>
            <a:ext cx="144016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одержимое 2"/>
          <p:cNvSpPr txBox="1">
            <a:spLocks/>
          </p:cNvSpPr>
          <p:nvPr/>
        </p:nvSpPr>
        <p:spPr>
          <a:xfrm>
            <a:off x="755576" y="2276872"/>
            <a:ext cx="36004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err="1" smtClean="0"/>
              <a:t>х</a:t>
            </a:r>
            <a:r>
              <a:rPr lang="ru-RU" sz="2400" dirty="0" smtClean="0"/>
              <a:t> + у = 65</a:t>
            </a:r>
          </a:p>
          <a:p>
            <a:pPr marL="342900" lvl="0" indent="-342900">
              <a:spcBef>
                <a:spcPct val="20000"/>
              </a:spcBef>
            </a:pP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lang="ru-RU" sz="2400" dirty="0" smtClean="0"/>
              <a:t> –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–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+ 0,5х = 10</a:t>
            </a:r>
          </a:p>
        </p:txBody>
      </p:sp>
      <p:sp>
        <p:nvSpPr>
          <p:cNvPr id="7" name="Левая фигурная скобка 6"/>
          <p:cNvSpPr/>
          <p:nvPr/>
        </p:nvSpPr>
        <p:spPr>
          <a:xfrm>
            <a:off x="683568" y="3429000"/>
            <a:ext cx="144016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755576" y="3356992"/>
            <a:ext cx="36004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err="1" smtClean="0"/>
              <a:t>х</a:t>
            </a:r>
            <a:r>
              <a:rPr lang="ru-RU" sz="2400" dirty="0" smtClean="0"/>
              <a:t> + у = 65</a:t>
            </a:r>
            <a:r>
              <a:rPr lang="en-US" sz="2400" b="1" dirty="0" smtClean="0">
                <a:solidFill>
                  <a:srgbClr val="7030A0"/>
                </a:solidFill>
              </a:rPr>
              <a:t> |</a:t>
            </a:r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</a:rPr>
              <a:t>*2</a:t>
            </a:r>
            <a:endParaRPr lang="ru-RU" sz="2400" dirty="0" smtClean="0"/>
          </a:p>
          <a:p>
            <a:pPr marL="342900" lvl="0" indent="-342900">
              <a:spcBef>
                <a:spcPct val="20000"/>
              </a:spcBef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1,5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lang="ru-RU" sz="2400" dirty="0" smtClean="0"/>
              <a:t> </a:t>
            </a:r>
            <a:r>
              <a:rPr lang="ru-RU" sz="2400" dirty="0" smtClean="0"/>
              <a:t>– </a:t>
            </a:r>
            <a:r>
              <a:rPr lang="ru-RU" sz="2400" dirty="0" smtClean="0"/>
              <a:t>2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= 10</a:t>
            </a:r>
          </a:p>
        </p:txBody>
      </p:sp>
      <p:sp>
        <p:nvSpPr>
          <p:cNvPr id="9" name="Левая фигурная скобка 8"/>
          <p:cNvSpPr/>
          <p:nvPr/>
        </p:nvSpPr>
        <p:spPr>
          <a:xfrm>
            <a:off x="683568" y="4437112"/>
            <a:ext cx="144016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755576" y="4365104"/>
            <a:ext cx="36004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2х + 2у = 130</a:t>
            </a:r>
          </a:p>
          <a:p>
            <a:pPr marL="342900" lvl="0" indent="-342900">
              <a:spcBef>
                <a:spcPct val="20000"/>
              </a:spcBef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1,5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lang="ru-RU" sz="2400" dirty="0" smtClean="0"/>
              <a:t> – 2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= 10</a:t>
            </a:r>
          </a:p>
        </p:txBody>
      </p:sp>
      <p:sp>
        <p:nvSpPr>
          <p:cNvPr id="13" name="Содержимое 2"/>
          <p:cNvSpPr txBox="1">
            <a:spLocks/>
          </p:cNvSpPr>
          <p:nvPr/>
        </p:nvSpPr>
        <p:spPr>
          <a:xfrm>
            <a:off x="2627784" y="4509120"/>
            <a:ext cx="115212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(1) + (2)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683568" y="5445224"/>
            <a:ext cx="3744416" cy="85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3,5 </a:t>
            </a:r>
            <a:r>
              <a:rPr lang="ru-RU" sz="2400" dirty="0" err="1" smtClean="0"/>
              <a:t>х</a:t>
            </a:r>
            <a:r>
              <a:rPr lang="ru-RU" sz="2400" dirty="0" smtClean="0"/>
              <a:t> = 140</a:t>
            </a:r>
            <a:endParaRPr lang="ru-RU" sz="2400" b="1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Составим и решим систему уравнений:</a:t>
            </a:r>
            <a:endParaRPr lang="ru-RU" dirty="0"/>
          </a:p>
        </p:txBody>
      </p:sp>
      <p:sp>
        <p:nvSpPr>
          <p:cNvPr id="28" name="Левая фигурная скобка 27"/>
          <p:cNvSpPr/>
          <p:nvPr/>
        </p:nvSpPr>
        <p:spPr>
          <a:xfrm>
            <a:off x="683568" y="1340768"/>
            <a:ext cx="144016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одержимое 2"/>
          <p:cNvSpPr txBox="1">
            <a:spLocks/>
          </p:cNvSpPr>
          <p:nvPr/>
        </p:nvSpPr>
        <p:spPr>
          <a:xfrm>
            <a:off x="755576" y="1268760"/>
            <a:ext cx="36004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140х + 140у = 9100</a:t>
            </a:r>
            <a:r>
              <a:rPr lang="en-US" sz="2400" b="1" dirty="0" smtClean="0">
                <a:solidFill>
                  <a:srgbClr val="7030A0"/>
                </a:solidFill>
              </a:rPr>
              <a:t> |</a:t>
            </a:r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</a:rPr>
              <a:t>:140</a:t>
            </a:r>
            <a:endParaRPr lang="ru-RU" sz="2400" dirty="0" smtClean="0"/>
          </a:p>
          <a:p>
            <a:pPr marL="342900" lvl="0" indent="-342900">
              <a:spcBef>
                <a:spcPct val="20000"/>
              </a:spcBef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lang="ru-RU" sz="2400" dirty="0" smtClean="0"/>
              <a:t> –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у) – (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</a:t>
            </a:r>
            <a:r>
              <a:rPr lang="ru-RU" sz="2400" dirty="0" smtClean="0"/>
              <a:t> –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0,5х) = 10</a:t>
            </a:r>
          </a:p>
        </p:txBody>
      </p:sp>
      <p:sp>
        <p:nvSpPr>
          <p:cNvPr id="31" name="Левая фигурная скобка 30"/>
          <p:cNvSpPr/>
          <p:nvPr/>
        </p:nvSpPr>
        <p:spPr>
          <a:xfrm>
            <a:off x="683568" y="2348880"/>
            <a:ext cx="144016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одержимое 2"/>
          <p:cNvSpPr txBox="1">
            <a:spLocks/>
          </p:cNvSpPr>
          <p:nvPr/>
        </p:nvSpPr>
        <p:spPr>
          <a:xfrm>
            <a:off x="755576" y="2276872"/>
            <a:ext cx="36004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err="1" smtClean="0"/>
              <a:t>х</a:t>
            </a:r>
            <a:r>
              <a:rPr lang="ru-RU" sz="2400" dirty="0" smtClean="0"/>
              <a:t> + у = 65</a:t>
            </a:r>
          </a:p>
          <a:p>
            <a:pPr marL="342900" lvl="0" indent="-342900">
              <a:spcBef>
                <a:spcPct val="20000"/>
              </a:spcBef>
            </a:pP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lang="ru-RU" sz="2400" dirty="0" smtClean="0"/>
              <a:t> –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–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+ 0,5х = 10</a:t>
            </a:r>
          </a:p>
        </p:txBody>
      </p:sp>
      <p:sp>
        <p:nvSpPr>
          <p:cNvPr id="7" name="Левая фигурная скобка 6"/>
          <p:cNvSpPr/>
          <p:nvPr/>
        </p:nvSpPr>
        <p:spPr>
          <a:xfrm>
            <a:off x="683568" y="3429000"/>
            <a:ext cx="144016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755576" y="3356992"/>
            <a:ext cx="36004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err="1" smtClean="0"/>
              <a:t>х</a:t>
            </a:r>
            <a:r>
              <a:rPr lang="ru-RU" sz="2400" dirty="0" smtClean="0"/>
              <a:t> + у = 65</a:t>
            </a:r>
            <a:r>
              <a:rPr lang="en-US" sz="2400" b="1" dirty="0" smtClean="0">
                <a:solidFill>
                  <a:srgbClr val="7030A0"/>
                </a:solidFill>
              </a:rPr>
              <a:t> |</a:t>
            </a:r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</a:rPr>
              <a:t>*2</a:t>
            </a:r>
            <a:endParaRPr lang="ru-RU" sz="2400" dirty="0" smtClean="0"/>
          </a:p>
          <a:p>
            <a:pPr marL="342900" lvl="0" indent="-342900">
              <a:spcBef>
                <a:spcPct val="20000"/>
              </a:spcBef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1,5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lang="ru-RU" sz="2400" dirty="0" smtClean="0"/>
              <a:t> </a:t>
            </a:r>
            <a:r>
              <a:rPr lang="ru-RU" sz="2400" dirty="0" smtClean="0"/>
              <a:t>– </a:t>
            </a:r>
            <a:r>
              <a:rPr lang="ru-RU" sz="2400" dirty="0" smtClean="0"/>
              <a:t>2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= 10</a:t>
            </a:r>
          </a:p>
        </p:txBody>
      </p:sp>
      <p:sp>
        <p:nvSpPr>
          <p:cNvPr id="9" name="Левая фигурная скобка 8"/>
          <p:cNvSpPr/>
          <p:nvPr/>
        </p:nvSpPr>
        <p:spPr>
          <a:xfrm>
            <a:off x="683568" y="4437112"/>
            <a:ext cx="144016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755576" y="4365104"/>
            <a:ext cx="36004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2х + 2у = 130</a:t>
            </a:r>
          </a:p>
          <a:p>
            <a:pPr marL="342900" lvl="0" indent="-342900">
              <a:spcBef>
                <a:spcPct val="20000"/>
              </a:spcBef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1,5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lang="ru-RU" sz="2400" dirty="0" smtClean="0"/>
              <a:t> – 2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= 10</a:t>
            </a:r>
          </a:p>
        </p:txBody>
      </p:sp>
      <p:sp>
        <p:nvSpPr>
          <p:cNvPr id="13" name="Содержимое 2"/>
          <p:cNvSpPr txBox="1">
            <a:spLocks/>
          </p:cNvSpPr>
          <p:nvPr/>
        </p:nvSpPr>
        <p:spPr>
          <a:xfrm>
            <a:off x="2627784" y="4509120"/>
            <a:ext cx="115212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(1) + (2)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683568" y="5445224"/>
            <a:ext cx="3744416" cy="85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3,5 </a:t>
            </a:r>
            <a:r>
              <a:rPr lang="ru-RU" sz="2400" dirty="0" err="1" smtClean="0"/>
              <a:t>х</a:t>
            </a:r>
            <a:r>
              <a:rPr lang="ru-RU" sz="2400" dirty="0" smtClean="0"/>
              <a:t> = 140 </a:t>
            </a:r>
            <a:r>
              <a:rPr lang="en-US" sz="2400" b="1" dirty="0" smtClean="0">
                <a:solidFill>
                  <a:srgbClr val="7030A0"/>
                </a:solidFill>
              </a:rPr>
              <a:t>|</a:t>
            </a:r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</a:rPr>
              <a:t>:3,5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Составим и решим систему уравнений:</a:t>
            </a:r>
            <a:endParaRPr lang="ru-RU" dirty="0"/>
          </a:p>
        </p:txBody>
      </p:sp>
      <p:sp>
        <p:nvSpPr>
          <p:cNvPr id="28" name="Левая фигурная скобка 27"/>
          <p:cNvSpPr/>
          <p:nvPr/>
        </p:nvSpPr>
        <p:spPr>
          <a:xfrm>
            <a:off x="683568" y="1340768"/>
            <a:ext cx="144016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одержимое 2"/>
          <p:cNvSpPr txBox="1">
            <a:spLocks/>
          </p:cNvSpPr>
          <p:nvPr/>
        </p:nvSpPr>
        <p:spPr>
          <a:xfrm>
            <a:off x="755576" y="1268760"/>
            <a:ext cx="36004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140х + 140у = 9100</a:t>
            </a:r>
            <a:r>
              <a:rPr lang="en-US" sz="2400" b="1" dirty="0" smtClean="0">
                <a:solidFill>
                  <a:srgbClr val="7030A0"/>
                </a:solidFill>
              </a:rPr>
              <a:t> |</a:t>
            </a:r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</a:rPr>
              <a:t>:140</a:t>
            </a:r>
            <a:endParaRPr lang="ru-RU" sz="2400" dirty="0" smtClean="0"/>
          </a:p>
          <a:p>
            <a:pPr marL="342900" lvl="0" indent="-342900">
              <a:spcBef>
                <a:spcPct val="20000"/>
              </a:spcBef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lang="ru-RU" sz="2400" dirty="0" smtClean="0"/>
              <a:t> –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у) – (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</a:t>
            </a:r>
            <a:r>
              <a:rPr lang="ru-RU" sz="2400" dirty="0" smtClean="0"/>
              <a:t> –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0,5х) = 10</a:t>
            </a:r>
          </a:p>
        </p:txBody>
      </p:sp>
      <p:sp>
        <p:nvSpPr>
          <p:cNvPr id="31" name="Левая фигурная скобка 30"/>
          <p:cNvSpPr/>
          <p:nvPr/>
        </p:nvSpPr>
        <p:spPr>
          <a:xfrm>
            <a:off x="683568" y="2348880"/>
            <a:ext cx="144016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одержимое 2"/>
          <p:cNvSpPr txBox="1">
            <a:spLocks/>
          </p:cNvSpPr>
          <p:nvPr/>
        </p:nvSpPr>
        <p:spPr>
          <a:xfrm>
            <a:off x="755576" y="2276872"/>
            <a:ext cx="36004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err="1" smtClean="0"/>
              <a:t>х</a:t>
            </a:r>
            <a:r>
              <a:rPr lang="ru-RU" sz="2400" dirty="0" smtClean="0"/>
              <a:t> + у = 65</a:t>
            </a:r>
          </a:p>
          <a:p>
            <a:pPr marL="342900" lvl="0" indent="-342900">
              <a:spcBef>
                <a:spcPct val="20000"/>
              </a:spcBef>
            </a:pP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lang="ru-RU" sz="2400" dirty="0" smtClean="0"/>
              <a:t> –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–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+ 0,5х = 10</a:t>
            </a:r>
          </a:p>
        </p:txBody>
      </p:sp>
      <p:sp>
        <p:nvSpPr>
          <p:cNvPr id="7" name="Левая фигурная скобка 6"/>
          <p:cNvSpPr/>
          <p:nvPr/>
        </p:nvSpPr>
        <p:spPr>
          <a:xfrm>
            <a:off x="683568" y="3429000"/>
            <a:ext cx="144016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755576" y="3356992"/>
            <a:ext cx="36004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err="1" smtClean="0"/>
              <a:t>х</a:t>
            </a:r>
            <a:r>
              <a:rPr lang="ru-RU" sz="2400" dirty="0" smtClean="0"/>
              <a:t> + у = 65</a:t>
            </a:r>
            <a:r>
              <a:rPr lang="en-US" sz="2400" b="1" dirty="0" smtClean="0">
                <a:solidFill>
                  <a:srgbClr val="7030A0"/>
                </a:solidFill>
              </a:rPr>
              <a:t> |</a:t>
            </a:r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</a:rPr>
              <a:t>*2</a:t>
            </a:r>
            <a:endParaRPr lang="ru-RU" sz="2400" dirty="0" smtClean="0"/>
          </a:p>
          <a:p>
            <a:pPr marL="342900" lvl="0" indent="-342900">
              <a:spcBef>
                <a:spcPct val="20000"/>
              </a:spcBef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1,5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lang="ru-RU" sz="2400" dirty="0" smtClean="0"/>
              <a:t> </a:t>
            </a:r>
            <a:r>
              <a:rPr lang="ru-RU" sz="2400" dirty="0" smtClean="0"/>
              <a:t>– </a:t>
            </a:r>
            <a:r>
              <a:rPr lang="ru-RU" sz="2400" dirty="0" smtClean="0"/>
              <a:t>2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= 10</a:t>
            </a:r>
          </a:p>
        </p:txBody>
      </p:sp>
      <p:sp>
        <p:nvSpPr>
          <p:cNvPr id="9" name="Левая фигурная скобка 8"/>
          <p:cNvSpPr/>
          <p:nvPr/>
        </p:nvSpPr>
        <p:spPr>
          <a:xfrm>
            <a:off x="683568" y="4437112"/>
            <a:ext cx="144016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755576" y="4365104"/>
            <a:ext cx="36004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2х + 2у = 130</a:t>
            </a:r>
          </a:p>
          <a:p>
            <a:pPr marL="342900" lvl="0" indent="-342900">
              <a:spcBef>
                <a:spcPct val="20000"/>
              </a:spcBef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1,5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lang="ru-RU" sz="2400" dirty="0" smtClean="0"/>
              <a:t> – 2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= 10</a:t>
            </a:r>
          </a:p>
        </p:txBody>
      </p:sp>
      <p:sp>
        <p:nvSpPr>
          <p:cNvPr id="13" name="Содержимое 2"/>
          <p:cNvSpPr txBox="1">
            <a:spLocks/>
          </p:cNvSpPr>
          <p:nvPr/>
        </p:nvSpPr>
        <p:spPr>
          <a:xfrm>
            <a:off x="2627784" y="4509120"/>
            <a:ext cx="115212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(1) + (2)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Содержимое 2"/>
          <p:cNvSpPr txBox="1">
            <a:spLocks/>
          </p:cNvSpPr>
          <p:nvPr/>
        </p:nvSpPr>
        <p:spPr>
          <a:xfrm>
            <a:off x="5148064" y="1196752"/>
            <a:ext cx="3744416" cy="532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endParaRPr lang="ru-RU" sz="2400" dirty="0" smtClean="0"/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683568" y="5445224"/>
            <a:ext cx="3744416" cy="85571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3,5 </a:t>
            </a:r>
            <a:r>
              <a:rPr lang="ru-RU" sz="2400" dirty="0" err="1" smtClean="0"/>
              <a:t>х</a:t>
            </a:r>
            <a:r>
              <a:rPr lang="ru-RU" sz="2400" dirty="0" smtClean="0"/>
              <a:t> = 140 </a:t>
            </a:r>
            <a:r>
              <a:rPr lang="en-US" sz="2400" b="1" dirty="0" smtClean="0">
                <a:solidFill>
                  <a:srgbClr val="7030A0"/>
                </a:solidFill>
              </a:rPr>
              <a:t>|</a:t>
            </a:r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</a:rPr>
              <a:t>:3,5</a:t>
            </a:r>
          </a:p>
          <a:p>
            <a:pPr marL="342900" lvl="0" indent="-342900">
              <a:spcBef>
                <a:spcPct val="20000"/>
              </a:spcBef>
            </a:pPr>
            <a:r>
              <a:rPr lang="ru-RU" sz="2400" b="1" dirty="0" err="1" smtClean="0">
                <a:solidFill>
                  <a:srgbClr val="7030A0"/>
                </a:solidFill>
              </a:rPr>
              <a:t>х</a:t>
            </a:r>
            <a:r>
              <a:rPr lang="ru-RU" sz="2400" b="1" dirty="0" smtClean="0">
                <a:solidFill>
                  <a:srgbClr val="7030A0"/>
                </a:solidFill>
              </a:rPr>
              <a:t> = 40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Составим и решим систему уравнений:</a:t>
            </a:r>
            <a:endParaRPr lang="ru-RU" dirty="0"/>
          </a:p>
        </p:txBody>
      </p:sp>
      <p:sp>
        <p:nvSpPr>
          <p:cNvPr id="28" name="Левая фигурная скобка 27"/>
          <p:cNvSpPr/>
          <p:nvPr/>
        </p:nvSpPr>
        <p:spPr>
          <a:xfrm>
            <a:off x="683568" y="1340768"/>
            <a:ext cx="144016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одержимое 2"/>
          <p:cNvSpPr txBox="1">
            <a:spLocks/>
          </p:cNvSpPr>
          <p:nvPr/>
        </p:nvSpPr>
        <p:spPr>
          <a:xfrm>
            <a:off x="755576" y="1268760"/>
            <a:ext cx="36004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140х + 140у = 9100</a:t>
            </a:r>
            <a:r>
              <a:rPr lang="en-US" sz="2400" b="1" dirty="0" smtClean="0">
                <a:solidFill>
                  <a:srgbClr val="7030A0"/>
                </a:solidFill>
              </a:rPr>
              <a:t> |</a:t>
            </a:r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</a:rPr>
              <a:t>:140</a:t>
            </a:r>
            <a:endParaRPr lang="ru-RU" sz="2400" dirty="0" smtClean="0"/>
          </a:p>
          <a:p>
            <a:pPr marL="342900" lvl="0" indent="-342900">
              <a:spcBef>
                <a:spcPct val="20000"/>
              </a:spcBef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lang="ru-RU" sz="2400" dirty="0" smtClean="0"/>
              <a:t> –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у) – (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</a:t>
            </a:r>
            <a:r>
              <a:rPr lang="ru-RU" sz="2400" dirty="0" smtClean="0"/>
              <a:t> –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0,5х) = 10</a:t>
            </a:r>
          </a:p>
        </p:txBody>
      </p:sp>
      <p:sp>
        <p:nvSpPr>
          <p:cNvPr id="31" name="Левая фигурная скобка 30"/>
          <p:cNvSpPr/>
          <p:nvPr/>
        </p:nvSpPr>
        <p:spPr>
          <a:xfrm>
            <a:off x="683568" y="2348880"/>
            <a:ext cx="144016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одержимое 2"/>
          <p:cNvSpPr txBox="1">
            <a:spLocks/>
          </p:cNvSpPr>
          <p:nvPr/>
        </p:nvSpPr>
        <p:spPr>
          <a:xfrm>
            <a:off x="755576" y="2276872"/>
            <a:ext cx="36004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err="1" smtClean="0"/>
              <a:t>х</a:t>
            </a:r>
            <a:r>
              <a:rPr lang="ru-RU" sz="2400" dirty="0" smtClean="0"/>
              <a:t> + у = 65</a:t>
            </a:r>
          </a:p>
          <a:p>
            <a:pPr marL="342900" lvl="0" indent="-342900">
              <a:spcBef>
                <a:spcPct val="20000"/>
              </a:spcBef>
            </a:pP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lang="ru-RU" sz="2400" dirty="0" smtClean="0"/>
              <a:t> –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–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+ 0,5х = 10</a:t>
            </a:r>
          </a:p>
        </p:txBody>
      </p:sp>
      <p:sp>
        <p:nvSpPr>
          <p:cNvPr id="7" name="Левая фигурная скобка 6"/>
          <p:cNvSpPr/>
          <p:nvPr/>
        </p:nvSpPr>
        <p:spPr>
          <a:xfrm>
            <a:off x="683568" y="3429000"/>
            <a:ext cx="144016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755576" y="3356992"/>
            <a:ext cx="36004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err="1" smtClean="0"/>
              <a:t>х</a:t>
            </a:r>
            <a:r>
              <a:rPr lang="ru-RU" sz="2400" dirty="0" smtClean="0"/>
              <a:t> + у = 65</a:t>
            </a:r>
            <a:r>
              <a:rPr lang="en-US" sz="2400" b="1" dirty="0" smtClean="0">
                <a:solidFill>
                  <a:srgbClr val="7030A0"/>
                </a:solidFill>
              </a:rPr>
              <a:t> |</a:t>
            </a:r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</a:rPr>
              <a:t>*2</a:t>
            </a:r>
            <a:endParaRPr lang="ru-RU" sz="2400" dirty="0" smtClean="0"/>
          </a:p>
          <a:p>
            <a:pPr marL="342900" lvl="0" indent="-342900">
              <a:spcBef>
                <a:spcPct val="20000"/>
              </a:spcBef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1,5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lang="ru-RU" sz="2400" dirty="0" smtClean="0"/>
              <a:t> </a:t>
            </a:r>
            <a:r>
              <a:rPr lang="ru-RU" sz="2400" dirty="0" smtClean="0"/>
              <a:t>– </a:t>
            </a:r>
            <a:r>
              <a:rPr lang="ru-RU" sz="2400" dirty="0" smtClean="0"/>
              <a:t>2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= 10</a:t>
            </a:r>
          </a:p>
        </p:txBody>
      </p:sp>
      <p:sp>
        <p:nvSpPr>
          <p:cNvPr id="9" name="Левая фигурная скобка 8"/>
          <p:cNvSpPr/>
          <p:nvPr/>
        </p:nvSpPr>
        <p:spPr>
          <a:xfrm>
            <a:off x="683568" y="4437112"/>
            <a:ext cx="144016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755576" y="4365104"/>
            <a:ext cx="36004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2х + 2у = 130</a:t>
            </a:r>
          </a:p>
          <a:p>
            <a:pPr marL="342900" lvl="0" indent="-342900">
              <a:spcBef>
                <a:spcPct val="20000"/>
              </a:spcBef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1,5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lang="ru-RU" sz="2400" dirty="0" smtClean="0"/>
              <a:t> – 2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= 10</a:t>
            </a:r>
          </a:p>
        </p:txBody>
      </p:sp>
      <p:sp>
        <p:nvSpPr>
          <p:cNvPr id="13" name="Содержимое 2"/>
          <p:cNvSpPr txBox="1">
            <a:spLocks/>
          </p:cNvSpPr>
          <p:nvPr/>
        </p:nvSpPr>
        <p:spPr>
          <a:xfrm>
            <a:off x="2627784" y="4509120"/>
            <a:ext cx="115212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(1) + (2)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Содержимое 2"/>
          <p:cNvSpPr txBox="1">
            <a:spLocks/>
          </p:cNvSpPr>
          <p:nvPr/>
        </p:nvSpPr>
        <p:spPr>
          <a:xfrm>
            <a:off x="5148064" y="1196752"/>
            <a:ext cx="3744416" cy="532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err="1" smtClean="0"/>
              <a:t>х</a:t>
            </a:r>
            <a:r>
              <a:rPr lang="ru-RU" sz="2400" dirty="0" smtClean="0"/>
              <a:t> </a:t>
            </a:r>
            <a:r>
              <a:rPr lang="ru-RU" sz="2400" dirty="0" smtClean="0"/>
              <a:t>+ у = </a:t>
            </a:r>
            <a:r>
              <a:rPr lang="ru-RU" sz="2400" dirty="0" smtClean="0"/>
              <a:t>65</a:t>
            </a: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683568" y="5445224"/>
            <a:ext cx="3744416" cy="85571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3,5 </a:t>
            </a:r>
            <a:r>
              <a:rPr lang="ru-RU" sz="2400" dirty="0" err="1" smtClean="0"/>
              <a:t>х</a:t>
            </a:r>
            <a:r>
              <a:rPr lang="ru-RU" sz="2400" dirty="0" smtClean="0"/>
              <a:t> = 140 </a:t>
            </a:r>
            <a:r>
              <a:rPr lang="en-US" sz="2400" b="1" dirty="0" smtClean="0">
                <a:solidFill>
                  <a:srgbClr val="7030A0"/>
                </a:solidFill>
              </a:rPr>
              <a:t>|</a:t>
            </a:r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</a:rPr>
              <a:t>:3,5</a:t>
            </a:r>
          </a:p>
          <a:p>
            <a:pPr marL="342900" lvl="0" indent="-342900">
              <a:spcBef>
                <a:spcPct val="20000"/>
              </a:spcBef>
            </a:pPr>
            <a:r>
              <a:rPr lang="ru-RU" sz="2400" b="1" dirty="0" err="1" smtClean="0">
                <a:solidFill>
                  <a:srgbClr val="7030A0"/>
                </a:solidFill>
              </a:rPr>
              <a:t>х</a:t>
            </a:r>
            <a:r>
              <a:rPr lang="ru-RU" sz="2400" b="1" dirty="0" smtClean="0">
                <a:solidFill>
                  <a:srgbClr val="7030A0"/>
                </a:solidFill>
              </a:rPr>
              <a:t> = 40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Составим и решим систему уравнений:</a:t>
            </a:r>
            <a:endParaRPr lang="ru-RU" dirty="0"/>
          </a:p>
        </p:txBody>
      </p:sp>
      <p:sp>
        <p:nvSpPr>
          <p:cNvPr id="28" name="Левая фигурная скобка 27"/>
          <p:cNvSpPr/>
          <p:nvPr/>
        </p:nvSpPr>
        <p:spPr>
          <a:xfrm>
            <a:off x="683568" y="1340768"/>
            <a:ext cx="144016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одержимое 2"/>
          <p:cNvSpPr txBox="1">
            <a:spLocks/>
          </p:cNvSpPr>
          <p:nvPr/>
        </p:nvSpPr>
        <p:spPr>
          <a:xfrm>
            <a:off x="755576" y="1268760"/>
            <a:ext cx="36004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140х + 140у = 9100</a:t>
            </a:r>
            <a:r>
              <a:rPr lang="en-US" sz="2400" b="1" dirty="0" smtClean="0">
                <a:solidFill>
                  <a:srgbClr val="7030A0"/>
                </a:solidFill>
              </a:rPr>
              <a:t> |</a:t>
            </a:r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</a:rPr>
              <a:t>:140</a:t>
            </a:r>
            <a:endParaRPr lang="ru-RU" sz="2400" dirty="0" smtClean="0"/>
          </a:p>
          <a:p>
            <a:pPr marL="342900" lvl="0" indent="-342900">
              <a:spcBef>
                <a:spcPct val="20000"/>
              </a:spcBef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lang="ru-RU" sz="2400" dirty="0" smtClean="0"/>
              <a:t> –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у) – (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</a:t>
            </a:r>
            <a:r>
              <a:rPr lang="ru-RU" sz="2400" dirty="0" smtClean="0"/>
              <a:t> –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0,5х) = 10</a:t>
            </a:r>
          </a:p>
        </p:txBody>
      </p:sp>
      <p:sp>
        <p:nvSpPr>
          <p:cNvPr id="31" name="Левая фигурная скобка 30"/>
          <p:cNvSpPr/>
          <p:nvPr/>
        </p:nvSpPr>
        <p:spPr>
          <a:xfrm>
            <a:off x="683568" y="2348880"/>
            <a:ext cx="144016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одержимое 2"/>
          <p:cNvSpPr txBox="1">
            <a:spLocks/>
          </p:cNvSpPr>
          <p:nvPr/>
        </p:nvSpPr>
        <p:spPr>
          <a:xfrm>
            <a:off x="755576" y="2276872"/>
            <a:ext cx="36004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err="1" smtClean="0"/>
              <a:t>х</a:t>
            </a:r>
            <a:r>
              <a:rPr lang="ru-RU" sz="2400" dirty="0" smtClean="0"/>
              <a:t> + у = 65</a:t>
            </a:r>
          </a:p>
          <a:p>
            <a:pPr marL="342900" lvl="0" indent="-342900">
              <a:spcBef>
                <a:spcPct val="20000"/>
              </a:spcBef>
            </a:pP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lang="ru-RU" sz="2400" dirty="0" smtClean="0"/>
              <a:t> –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–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+ 0,5х = 10</a:t>
            </a:r>
          </a:p>
        </p:txBody>
      </p:sp>
      <p:sp>
        <p:nvSpPr>
          <p:cNvPr id="7" name="Левая фигурная скобка 6"/>
          <p:cNvSpPr/>
          <p:nvPr/>
        </p:nvSpPr>
        <p:spPr>
          <a:xfrm>
            <a:off x="683568" y="3429000"/>
            <a:ext cx="144016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755576" y="3356992"/>
            <a:ext cx="36004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err="1" smtClean="0"/>
              <a:t>х</a:t>
            </a:r>
            <a:r>
              <a:rPr lang="ru-RU" sz="2400" dirty="0" smtClean="0"/>
              <a:t> + у = 65</a:t>
            </a:r>
            <a:r>
              <a:rPr lang="en-US" sz="2400" b="1" dirty="0" smtClean="0">
                <a:solidFill>
                  <a:srgbClr val="7030A0"/>
                </a:solidFill>
              </a:rPr>
              <a:t> |</a:t>
            </a:r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</a:rPr>
              <a:t>*2</a:t>
            </a:r>
            <a:endParaRPr lang="ru-RU" sz="2400" dirty="0" smtClean="0"/>
          </a:p>
          <a:p>
            <a:pPr marL="342900" lvl="0" indent="-342900">
              <a:spcBef>
                <a:spcPct val="20000"/>
              </a:spcBef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1,5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lang="ru-RU" sz="2400" dirty="0" smtClean="0"/>
              <a:t> </a:t>
            </a:r>
            <a:r>
              <a:rPr lang="ru-RU" sz="2400" dirty="0" smtClean="0"/>
              <a:t>– </a:t>
            </a:r>
            <a:r>
              <a:rPr lang="ru-RU" sz="2400" dirty="0" smtClean="0"/>
              <a:t>2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= 10</a:t>
            </a:r>
          </a:p>
        </p:txBody>
      </p:sp>
      <p:sp>
        <p:nvSpPr>
          <p:cNvPr id="9" name="Левая фигурная скобка 8"/>
          <p:cNvSpPr/>
          <p:nvPr/>
        </p:nvSpPr>
        <p:spPr>
          <a:xfrm>
            <a:off x="683568" y="4437112"/>
            <a:ext cx="144016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755576" y="4365104"/>
            <a:ext cx="36004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2х + 2у = 130</a:t>
            </a:r>
          </a:p>
          <a:p>
            <a:pPr marL="342900" lvl="0" indent="-342900">
              <a:spcBef>
                <a:spcPct val="20000"/>
              </a:spcBef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1,5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lang="ru-RU" sz="2400" dirty="0" smtClean="0"/>
              <a:t> – 2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= 10</a:t>
            </a:r>
          </a:p>
        </p:txBody>
      </p:sp>
      <p:sp>
        <p:nvSpPr>
          <p:cNvPr id="13" name="Содержимое 2"/>
          <p:cNvSpPr txBox="1">
            <a:spLocks/>
          </p:cNvSpPr>
          <p:nvPr/>
        </p:nvSpPr>
        <p:spPr>
          <a:xfrm>
            <a:off x="2627784" y="4509120"/>
            <a:ext cx="115212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(1) + (2)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Содержимое 2"/>
          <p:cNvSpPr txBox="1">
            <a:spLocks/>
          </p:cNvSpPr>
          <p:nvPr/>
        </p:nvSpPr>
        <p:spPr>
          <a:xfrm>
            <a:off x="5148064" y="1196752"/>
            <a:ext cx="3744416" cy="532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err="1" smtClean="0"/>
              <a:t>х</a:t>
            </a:r>
            <a:r>
              <a:rPr lang="ru-RU" sz="2400" dirty="0" smtClean="0"/>
              <a:t> </a:t>
            </a:r>
            <a:r>
              <a:rPr lang="ru-RU" sz="2400" dirty="0" smtClean="0"/>
              <a:t>+ у = </a:t>
            </a:r>
            <a:r>
              <a:rPr lang="ru-RU" sz="2400" dirty="0" smtClean="0"/>
              <a:t>65</a:t>
            </a:r>
          </a:p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40 + у = 65</a:t>
            </a: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683568" y="5445224"/>
            <a:ext cx="3744416" cy="85571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3,5 </a:t>
            </a:r>
            <a:r>
              <a:rPr lang="ru-RU" sz="2400" dirty="0" err="1" smtClean="0"/>
              <a:t>х</a:t>
            </a:r>
            <a:r>
              <a:rPr lang="ru-RU" sz="2400" dirty="0" smtClean="0"/>
              <a:t> = 140 </a:t>
            </a:r>
            <a:r>
              <a:rPr lang="en-US" sz="2400" b="1" dirty="0" smtClean="0">
                <a:solidFill>
                  <a:srgbClr val="7030A0"/>
                </a:solidFill>
              </a:rPr>
              <a:t>|</a:t>
            </a:r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</a:rPr>
              <a:t>:3,5</a:t>
            </a:r>
          </a:p>
          <a:p>
            <a:pPr marL="342900" lvl="0" indent="-342900">
              <a:spcBef>
                <a:spcPct val="20000"/>
              </a:spcBef>
            </a:pPr>
            <a:r>
              <a:rPr lang="ru-RU" sz="2400" b="1" dirty="0" err="1" smtClean="0">
                <a:solidFill>
                  <a:srgbClr val="7030A0"/>
                </a:solidFill>
              </a:rPr>
              <a:t>х</a:t>
            </a:r>
            <a:r>
              <a:rPr lang="ru-RU" sz="2400" b="1" dirty="0" smtClean="0">
                <a:solidFill>
                  <a:srgbClr val="7030A0"/>
                </a:solidFill>
              </a:rPr>
              <a:t> = 40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Составим и решим систему уравнений:</a:t>
            </a:r>
            <a:endParaRPr lang="ru-RU" dirty="0"/>
          </a:p>
        </p:txBody>
      </p:sp>
      <p:sp>
        <p:nvSpPr>
          <p:cNvPr id="28" name="Левая фигурная скобка 27"/>
          <p:cNvSpPr/>
          <p:nvPr/>
        </p:nvSpPr>
        <p:spPr>
          <a:xfrm>
            <a:off x="683568" y="1340768"/>
            <a:ext cx="144016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одержимое 2"/>
          <p:cNvSpPr txBox="1">
            <a:spLocks/>
          </p:cNvSpPr>
          <p:nvPr/>
        </p:nvSpPr>
        <p:spPr>
          <a:xfrm>
            <a:off x="755576" y="1268760"/>
            <a:ext cx="36004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140х + 140у = 9100</a:t>
            </a:r>
            <a:r>
              <a:rPr lang="en-US" sz="2400" b="1" dirty="0" smtClean="0">
                <a:solidFill>
                  <a:srgbClr val="7030A0"/>
                </a:solidFill>
              </a:rPr>
              <a:t> |</a:t>
            </a:r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</a:rPr>
              <a:t>:140</a:t>
            </a:r>
            <a:endParaRPr lang="ru-RU" sz="2400" dirty="0" smtClean="0"/>
          </a:p>
          <a:p>
            <a:pPr marL="342900" lvl="0" indent="-342900">
              <a:spcBef>
                <a:spcPct val="20000"/>
              </a:spcBef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lang="ru-RU" sz="2400" dirty="0" smtClean="0"/>
              <a:t> –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у) – (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</a:t>
            </a:r>
            <a:r>
              <a:rPr lang="ru-RU" sz="2400" dirty="0" smtClean="0"/>
              <a:t> –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0,5х) = 10</a:t>
            </a:r>
          </a:p>
        </p:txBody>
      </p:sp>
      <p:sp>
        <p:nvSpPr>
          <p:cNvPr id="31" name="Левая фигурная скобка 30"/>
          <p:cNvSpPr/>
          <p:nvPr/>
        </p:nvSpPr>
        <p:spPr>
          <a:xfrm>
            <a:off x="683568" y="2348880"/>
            <a:ext cx="144016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одержимое 2"/>
          <p:cNvSpPr txBox="1">
            <a:spLocks/>
          </p:cNvSpPr>
          <p:nvPr/>
        </p:nvSpPr>
        <p:spPr>
          <a:xfrm>
            <a:off x="755576" y="2276872"/>
            <a:ext cx="36004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err="1" smtClean="0"/>
              <a:t>х</a:t>
            </a:r>
            <a:r>
              <a:rPr lang="ru-RU" sz="2400" dirty="0" smtClean="0"/>
              <a:t> + у = 65</a:t>
            </a:r>
          </a:p>
          <a:p>
            <a:pPr marL="342900" lvl="0" indent="-342900">
              <a:spcBef>
                <a:spcPct val="20000"/>
              </a:spcBef>
            </a:pP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lang="ru-RU" sz="2400" dirty="0" smtClean="0"/>
              <a:t> –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–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+ 0,5х = 10</a:t>
            </a:r>
          </a:p>
        </p:txBody>
      </p:sp>
      <p:sp>
        <p:nvSpPr>
          <p:cNvPr id="7" name="Левая фигурная скобка 6"/>
          <p:cNvSpPr/>
          <p:nvPr/>
        </p:nvSpPr>
        <p:spPr>
          <a:xfrm>
            <a:off x="683568" y="3429000"/>
            <a:ext cx="144016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755576" y="3356992"/>
            <a:ext cx="36004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err="1" smtClean="0"/>
              <a:t>х</a:t>
            </a:r>
            <a:r>
              <a:rPr lang="ru-RU" sz="2400" dirty="0" smtClean="0"/>
              <a:t> + у = 65</a:t>
            </a:r>
            <a:r>
              <a:rPr lang="en-US" sz="2400" b="1" dirty="0" smtClean="0">
                <a:solidFill>
                  <a:srgbClr val="7030A0"/>
                </a:solidFill>
              </a:rPr>
              <a:t> |</a:t>
            </a:r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</a:rPr>
              <a:t>*2</a:t>
            </a:r>
            <a:endParaRPr lang="ru-RU" sz="2400" dirty="0" smtClean="0"/>
          </a:p>
          <a:p>
            <a:pPr marL="342900" lvl="0" indent="-342900">
              <a:spcBef>
                <a:spcPct val="20000"/>
              </a:spcBef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1,5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lang="ru-RU" sz="2400" dirty="0" smtClean="0"/>
              <a:t> </a:t>
            </a:r>
            <a:r>
              <a:rPr lang="ru-RU" sz="2400" dirty="0" smtClean="0"/>
              <a:t>– </a:t>
            </a:r>
            <a:r>
              <a:rPr lang="ru-RU" sz="2400" dirty="0" smtClean="0"/>
              <a:t>2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= 10</a:t>
            </a:r>
          </a:p>
        </p:txBody>
      </p:sp>
      <p:sp>
        <p:nvSpPr>
          <p:cNvPr id="9" name="Левая фигурная скобка 8"/>
          <p:cNvSpPr/>
          <p:nvPr/>
        </p:nvSpPr>
        <p:spPr>
          <a:xfrm>
            <a:off x="683568" y="4437112"/>
            <a:ext cx="144016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755576" y="4365104"/>
            <a:ext cx="36004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2х + 2у = 130</a:t>
            </a:r>
          </a:p>
          <a:p>
            <a:pPr marL="342900" lvl="0" indent="-342900">
              <a:spcBef>
                <a:spcPct val="20000"/>
              </a:spcBef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1,5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lang="ru-RU" sz="2400" dirty="0" smtClean="0"/>
              <a:t> – 2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= 10</a:t>
            </a:r>
          </a:p>
        </p:txBody>
      </p:sp>
      <p:sp>
        <p:nvSpPr>
          <p:cNvPr id="13" name="Содержимое 2"/>
          <p:cNvSpPr txBox="1">
            <a:spLocks/>
          </p:cNvSpPr>
          <p:nvPr/>
        </p:nvSpPr>
        <p:spPr>
          <a:xfrm>
            <a:off x="2627784" y="4509120"/>
            <a:ext cx="115212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(1) + (2)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Содержимое 2"/>
          <p:cNvSpPr txBox="1">
            <a:spLocks/>
          </p:cNvSpPr>
          <p:nvPr/>
        </p:nvSpPr>
        <p:spPr>
          <a:xfrm>
            <a:off x="5148064" y="1196752"/>
            <a:ext cx="3744416" cy="532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err="1" smtClean="0"/>
              <a:t>х</a:t>
            </a:r>
            <a:r>
              <a:rPr lang="ru-RU" sz="2400" dirty="0" smtClean="0"/>
              <a:t> </a:t>
            </a:r>
            <a:r>
              <a:rPr lang="ru-RU" sz="2400" dirty="0" smtClean="0"/>
              <a:t>+ у = </a:t>
            </a:r>
            <a:r>
              <a:rPr lang="ru-RU" sz="2400" dirty="0" smtClean="0"/>
              <a:t>65</a:t>
            </a:r>
          </a:p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40 + у = 65</a:t>
            </a:r>
          </a:p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у = 25</a:t>
            </a:r>
          </a:p>
          <a:p>
            <a:pPr marL="342900" lvl="0" indent="-342900">
              <a:spcBef>
                <a:spcPct val="20000"/>
              </a:spcBef>
            </a:pPr>
            <a:endParaRPr lang="ru-RU" sz="2400" dirty="0" smtClean="0"/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683568" y="5445224"/>
            <a:ext cx="3744416" cy="85571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3,5 </a:t>
            </a:r>
            <a:r>
              <a:rPr lang="ru-RU" sz="2400" dirty="0" err="1" smtClean="0"/>
              <a:t>х</a:t>
            </a:r>
            <a:r>
              <a:rPr lang="ru-RU" sz="2400" dirty="0" smtClean="0"/>
              <a:t> = 140 </a:t>
            </a:r>
            <a:r>
              <a:rPr lang="en-US" sz="2400" b="1" dirty="0" smtClean="0">
                <a:solidFill>
                  <a:srgbClr val="7030A0"/>
                </a:solidFill>
              </a:rPr>
              <a:t>|</a:t>
            </a:r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</a:rPr>
              <a:t>:3,5</a:t>
            </a:r>
          </a:p>
          <a:p>
            <a:pPr marL="342900" lvl="0" indent="-342900">
              <a:spcBef>
                <a:spcPct val="20000"/>
              </a:spcBef>
            </a:pPr>
            <a:r>
              <a:rPr lang="ru-RU" sz="2400" b="1" dirty="0" err="1" smtClean="0">
                <a:solidFill>
                  <a:srgbClr val="7030A0"/>
                </a:solidFill>
              </a:rPr>
              <a:t>х</a:t>
            </a:r>
            <a:r>
              <a:rPr lang="ru-RU" sz="2400" b="1" dirty="0" smtClean="0">
                <a:solidFill>
                  <a:srgbClr val="7030A0"/>
                </a:solidFill>
              </a:rPr>
              <a:t> = 40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Составим и решим систему уравнений:</a:t>
            </a:r>
            <a:endParaRPr lang="ru-RU" dirty="0"/>
          </a:p>
        </p:txBody>
      </p:sp>
      <p:sp>
        <p:nvSpPr>
          <p:cNvPr id="28" name="Левая фигурная скобка 27"/>
          <p:cNvSpPr/>
          <p:nvPr/>
        </p:nvSpPr>
        <p:spPr>
          <a:xfrm>
            <a:off x="683568" y="1340768"/>
            <a:ext cx="144016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одержимое 2"/>
          <p:cNvSpPr txBox="1">
            <a:spLocks/>
          </p:cNvSpPr>
          <p:nvPr/>
        </p:nvSpPr>
        <p:spPr>
          <a:xfrm>
            <a:off x="755576" y="1268760"/>
            <a:ext cx="36004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140х + 140у = 9100</a:t>
            </a:r>
            <a:r>
              <a:rPr lang="en-US" sz="2400" b="1" dirty="0" smtClean="0">
                <a:solidFill>
                  <a:srgbClr val="7030A0"/>
                </a:solidFill>
              </a:rPr>
              <a:t> |</a:t>
            </a:r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</a:rPr>
              <a:t>:140</a:t>
            </a:r>
            <a:endParaRPr lang="ru-RU" sz="2400" dirty="0" smtClean="0"/>
          </a:p>
          <a:p>
            <a:pPr marL="342900" lvl="0" indent="-342900">
              <a:spcBef>
                <a:spcPct val="20000"/>
              </a:spcBef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lang="ru-RU" sz="2400" dirty="0" smtClean="0"/>
              <a:t> –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у) – (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</a:t>
            </a:r>
            <a:r>
              <a:rPr lang="ru-RU" sz="2400" dirty="0" smtClean="0"/>
              <a:t> –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0,5х) = 10</a:t>
            </a:r>
          </a:p>
        </p:txBody>
      </p:sp>
      <p:sp>
        <p:nvSpPr>
          <p:cNvPr id="31" name="Левая фигурная скобка 30"/>
          <p:cNvSpPr/>
          <p:nvPr/>
        </p:nvSpPr>
        <p:spPr>
          <a:xfrm>
            <a:off x="683568" y="2348880"/>
            <a:ext cx="144016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одержимое 2"/>
          <p:cNvSpPr txBox="1">
            <a:spLocks/>
          </p:cNvSpPr>
          <p:nvPr/>
        </p:nvSpPr>
        <p:spPr>
          <a:xfrm>
            <a:off x="755576" y="2276872"/>
            <a:ext cx="36004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err="1" smtClean="0"/>
              <a:t>х</a:t>
            </a:r>
            <a:r>
              <a:rPr lang="ru-RU" sz="2400" dirty="0" smtClean="0"/>
              <a:t> + у = 65</a:t>
            </a:r>
          </a:p>
          <a:p>
            <a:pPr marL="342900" lvl="0" indent="-342900">
              <a:spcBef>
                <a:spcPct val="20000"/>
              </a:spcBef>
            </a:pP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lang="ru-RU" sz="2400" dirty="0" smtClean="0"/>
              <a:t> –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–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+ 0,5х = 10</a:t>
            </a:r>
          </a:p>
        </p:txBody>
      </p:sp>
      <p:sp>
        <p:nvSpPr>
          <p:cNvPr id="7" name="Левая фигурная скобка 6"/>
          <p:cNvSpPr/>
          <p:nvPr/>
        </p:nvSpPr>
        <p:spPr>
          <a:xfrm>
            <a:off x="683568" y="3429000"/>
            <a:ext cx="144016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755576" y="3356992"/>
            <a:ext cx="36004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err="1" smtClean="0"/>
              <a:t>х</a:t>
            </a:r>
            <a:r>
              <a:rPr lang="ru-RU" sz="2400" dirty="0" smtClean="0"/>
              <a:t> + у = 65</a:t>
            </a:r>
            <a:r>
              <a:rPr lang="en-US" sz="2400" b="1" dirty="0" smtClean="0">
                <a:solidFill>
                  <a:srgbClr val="7030A0"/>
                </a:solidFill>
              </a:rPr>
              <a:t> |</a:t>
            </a:r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</a:rPr>
              <a:t>*2</a:t>
            </a:r>
            <a:endParaRPr lang="ru-RU" sz="2400" dirty="0" smtClean="0"/>
          </a:p>
          <a:p>
            <a:pPr marL="342900" lvl="0" indent="-342900">
              <a:spcBef>
                <a:spcPct val="20000"/>
              </a:spcBef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1,5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lang="ru-RU" sz="2400" dirty="0" smtClean="0"/>
              <a:t> </a:t>
            </a:r>
            <a:r>
              <a:rPr lang="ru-RU" sz="2400" dirty="0" smtClean="0"/>
              <a:t>– </a:t>
            </a:r>
            <a:r>
              <a:rPr lang="ru-RU" sz="2400" dirty="0" smtClean="0"/>
              <a:t>2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= 10</a:t>
            </a:r>
          </a:p>
        </p:txBody>
      </p:sp>
      <p:sp>
        <p:nvSpPr>
          <p:cNvPr id="9" name="Левая фигурная скобка 8"/>
          <p:cNvSpPr/>
          <p:nvPr/>
        </p:nvSpPr>
        <p:spPr>
          <a:xfrm>
            <a:off x="683568" y="4437112"/>
            <a:ext cx="144016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755576" y="4365104"/>
            <a:ext cx="36004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2х + 2у = 130</a:t>
            </a:r>
          </a:p>
          <a:p>
            <a:pPr marL="342900" lvl="0" indent="-342900">
              <a:spcBef>
                <a:spcPct val="20000"/>
              </a:spcBef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1,5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lang="ru-RU" sz="2400" dirty="0" smtClean="0"/>
              <a:t> – 2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= 10</a:t>
            </a:r>
          </a:p>
        </p:txBody>
      </p:sp>
      <p:sp>
        <p:nvSpPr>
          <p:cNvPr id="13" name="Содержимое 2"/>
          <p:cNvSpPr txBox="1">
            <a:spLocks/>
          </p:cNvSpPr>
          <p:nvPr/>
        </p:nvSpPr>
        <p:spPr>
          <a:xfrm>
            <a:off x="2627784" y="4509120"/>
            <a:ext cx="115212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(1) + (2)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Содержимое 2"/>
          <p:cNvSpPr txBox="1">
            <a:spLocks/>
          </p:cNvSpPr>
          <p:nvPr/>
        </p:nvSpPr>
        <p:spPr>
          <a:xfrm>
            <a:off x="5148064" y="1196752"/>
            <a:ext cx="3744416" cy="532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err="1" smtClean="0"/>
              <a:t>х</a:t>
            </a:r>
            <a:r>
              <a:rPr lang="ru-RU" sz="2400" dirty="0" smtClean="0"/>
              <a:t> </a:t>
            </a:r>
            <a:r>
              <a:rPr lang="ru-RU" sz="2400" dirty="0" smtClean="0"/>
              <a:t>+ у = </a:t>
            </a:r>
            <a:r>
              <a:rPr lang="ru-RU" sz="2400" dirty="0" smtClean="0"/>
              <a:t>65</a:t>
            </a:r>
          </a:p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40 + у = 65</a:t>
            </a:r>
          </a:p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у = 25</a:t>
            </a:r>
          </a:p>
          <a:p>
            <a:pPr marL="342900" lvl="0" indent="-342900">
              <a:spcBef>
                <a:spcPct val="20000"/>
              </a:spcBef>
            </a:pPr>
            <a:endParaRPr lang="ru-RU" sz="2400" dirty="0" smtClean="0"/>
          </a:p>
          <a:p>
            <a:pPr lvl="0">
              <a:spcBef>
                <a:spcPct val="20000"/>
              </a:spcBef>
            </a:pPr>
            <a:r>
              <a:rPr lang="ru-RU" sz="2400" dirty="0" smtClean="0"/>
              <a:t>Если в первом куске было </a:t>
            </a:r>
            <a:r>
              <a:rPr lang="ru-RU" sz="2400" dirty="0" err="1" smtClean="0"/>
              <a:t>х</a:t>
            </a:r>
            <a:r>
              <a:rPr lang="ru-RU" sz="2400" dirty="0" smtClean="0"/>
              <a:t> = 40 метров ткани, то во втором куске мыло у = 25 метров ткани.</a:t>
            </a:r>
          </a:p>
          <a:p>
            <a:pPr lvl="0">
              <a:spcBef>
                <a:spcPct val="20000"/>
              </a:spcBef>
            </a:pPr>
            <a:endParaRPr lang="ru-RU" sz="2400" dirty="0" smtClean="0"/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683568" y="5445224"/>
            <a:ext cx="3744416" cy="85571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3,5 </a:t>
            </a:r>
            <a:r>
              <a:rPr lang="ru-RU" sz="2400" dirty="0" err="1" smtClean="0"/>
              <a:t>х</a:t>
            </a:r>
            <a:r>
              <a:rPr lang="ru-RU" sz="2400" dirty="0" smtClean="0"/>
              <a:t> = 140 </a:t>
            </a:r>
            <a:r>
              <a:rPr lang="en-US" sz="2400" b="1" dirty="0" smtClean="0">
                <a:solidFill>
                  <a:srgbClr val="7030A0"/>
                </a:solidFill>
              </a:rPr>
              <a:t>|</a:t>
            </a:r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</a:rPr>
              <a:t>:3,5</a:t>
            </a:r>
          </a:p>
          <a:p>
            <a:pPr marL="342900" lvl="0" indent="-342900">
              <a:spcBef>
                <a:spcPct val="20000"/>
              </a:spcBef>
            </a:pPr>
            <a:r>
              <a:rPr lang="ru-RU" sz="2400" b="1" dirty="0" err="1" smtClean="0">
                <a:solidFill>
                  <a:srgbClr val="7030A0"/>
                </a:solidFill>
              </a:rPr>
              <a:t>х</a:t>
            </a:r>
            <a:r>
              <a:rPr lang="ru-RU" sz="2400" b="1" dirty="0" smtClean="0">
                <a:solidFill>
                  <a:srgbClr val="7030A0"/>
                </a:solidFill>
              </a:rPr>
              <a:t> = 40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Составим и решим систему уравнений:</a:t>
            </a:r>
            <a:endParaRPr lang="ru-RU" dirty="0"/>
          </a:p>
        </p:txBody>
      </p:sp>
      <p:sp>
        <p:nvSpPr>
          <p:cNvPr id="28" name="Левая фигурная скобка 27"/>
          <p:cNvSpPr/>
          <p:nvPr/>
        </p:nvSpPr>
        <p:spPr>
          <a:xfrm>
            <a:off x="683568" y="1340768"/>
            <a:ext cx="144016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одержимое 2"/>
          <p:cNvSpPr txBox="1">
            <a:spLocks/>
          </p:cNvSpPr>
          <p:nvPr/>
        </p:nvSpPr>
        <p:spPr>
          <a:xfrm>
            <a:off x="755576" y="1268760"/>
            <a:ext cx="36004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140х + 140у = 9100</a:t>
            </a:r>
            <a:r>
              <a:rPr lang="en-US" sz="2400" b="1" dirty="0" smtClean="0">
                <a:solidFill>
                  <a:srgbClr val="7030A0"/>
                </a:solidFill>
              </a:rPr>
              <a:t> |</a:t>
            </a:r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</a:rPr>
              <a:t>:140</a:t>
            </a:r>
            <a:endParaRPr lang="ru-RU" sz="2400" dirty="0" smtClean="0"/>
          </a:p>
          <a:p>
            <a:pPr marL="342900" lvl="0" indent="-342900">
              <a:spcBef>
                <a:spcPct val="20000"/>
              </a:spcBef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lang="ru-RU" sz="2400" dirty="0" smtClean="0"/>
              <a:t> –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у) – (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</a:t>
            </a:r>
            <a:r>
              <a:rPr lang="ru-RU" sz="2400" dirty="0" smtClean="0"/>
              <a:t> –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0,5х) = 10</a:t>
            </a:r>
          </a:p>
        </p:txBody>
      </p:sp>
      <p:sp>
        <p:nvSpPr>
          <p:cNvPr id="31" name="Левая фигурная скобка 30"/>
          <p:cNvSpPr/>
          <p:nvPr/>
        </p:nvSpPr>
        <p:spPr>
          <a:xfrm>
            <a:off x="683568" y="2348880"/>
            <a:ext cx="144016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одержимое 2"/>
          <p:cNvSpPr txBox="1">
            <a:spLocks/>
          </p:cNvSpPr>
          <p:nvPr/>
        </p:nvSpPr>
        <p:spPr>
          <a:xfrm>
            <a:off x="755576" y="2276872"/>
            <a:ext cx="36004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err="1" smtClean="0"/>
              <a:t>х</a:t>
            </a:r>
            <a:r>
              <a:rPr lang="ru-RU" sz="2400" dirty="0" smtClean="0"/>
              <a:t> + у = 65</a:t>
            </a:r>
          </a:p>
          <a:p>
            <a:pPr marL="342900" lvl="0" indent="-342900">
              <a:spcBef>
                <a:spcPct val="20000"/>
              </a:spcBef>
            </a:pP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lang="ru-RU" sz="2400" dirty="0" smtClean="0"/>
              <a:t> –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–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+ 0,5х = 10</a:t>
            </a:r>
          </a:p>
        </p:txBody>
      </p:sp>
      <p:sp>
        <p:nvSpPr>
          <p:cNvPr id="7" name="Левая фигурная скобка 6"/>
          <p:cNvSpPr/>
          <p:nvPr/>
        </p:nvSpPr>
        <p:spPr>
          <a:xfrm>
            <a:off x="683568" y="3429000"/>
            <a:ext cx="144016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755576" y="3356992"/>
            <a:ext cx="36004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err="1" smtClean="0"/>
              <a:t>х</a:t>
            </a:r>
            <a:r>
              <a:rPr lang="ru-RU" sz="2400" dirty="0" smtClean="0"/>
              <a:t> + у = 65</a:t>
            </a:r>
            <a:r>
              <a:rPr lang="en-US" sz="2400" b="1" dirty="0" smtClean="0">
                <a:solidFill>
                  <a:srgbClr val="7030A0"/>
                </a:solidFill>
              </a:rPr>
              <a:t> |</a:t>
            </a:r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</a:rPr>
              <a:t>*2</a:t>
            </a:r>
            <a:endParaRPr lang="ru-RU" sz="2400" dirty="0" smtClean="0"/>
          </a:p>
          <a:p>
            <a:pPr marL="342900" lvl="0" indent="-342900">
              <a:spcBef>
                <a:spcPct val="20000"/>
              </a:spcBef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1,5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lang="ru-RU" sz="2400" dirty="0" smtClean="0"/>
              <a:t> </a:t>
            </a:r>
            <a:r>
              <a:rPr lang="ru-RU" sz="2400" dirty="0" smtClean="0"/>
              <a:t>– </a:t>
            </a:r>
            <a:r>
              <a:rPr lang="ru-RU" sz="2400" dirty="0" smtClean="0"/>
              <a:t>2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= 10</a:t>
            </a:r>
          </a:p>
        </p:txBody>
      </p:sp>
      <p:sp>
        <p:nvSpPr>
          <p:cNvPr id="9" name="Левая фигурная скобка 8"/>
          <p:cNvSpPr/>
          <p:nvPr/>
        </p:nvSpPr>
        <p:spPr>
          <a:xfrm>
            <a:off x="683568" y="4437112"/>
            <a:ext cx="144016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755576" y="4365104"/>
            <a:ext cx="36004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2х + 2у = 130</a:t>
            </a:r>
          </a:p>
          <a:p>
            <a:pPr marL="342900" lvl="0" indent="-342900">
              <a:spcBef>
                <a:spcPct val="20000"/>
              </a:spcBef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1,5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lang="ru-RU" sz="2400" dirty="0" smtClean="0"/>
              <a:t> – 2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= 10</a:t>
            </a:r>
          </a:p>
        </p:txBody>
      </p:sp>
      <p:sp>
        <p:nvSpPr>
          <p:cNvPr id="13" name="Содержимое 2"/>
          <p:cNvSpPr txBox="1">
            <a:spLocks/>
          </p:cNvSpPr>
          <p:nvPr/>
        </p:nvSpPr>
        <p:spPr>
          <a:xfrm>
            <a:off x="2627784" y="4509120"/>
            <a:ext cx="115212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(1) + (2)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Содержимое 2"/>
          <p:cNvSpPr txBox="1">
            <a:spLocks/>
          </p:cNvSpPr>
          <p:nvPr/>
        </p:nvSpPr>
        <p:spPr>
          <a:xfrm>
            <a:off x="5148064" y="1196752"/>
            <a:ext cx="3744416" cy="532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err="1" smtClean="0"/>
              <a:t>х</a:t>
            </a:r>
            <a:r>
              <a:rPr lang="ru-RU" sz="2400" dirty="0" smtClean="0"/>
              <a:t> </a:t>
            </a:r>
            <a:r>
              <a:rPr lang="ru-RU" sz="2400" dirty="0" smtClean="0"/>
              <a:t>+ у = </a:t>
            </a:r>
            <a:r>
              <a:rPr lang="ru-RU" sz="2400" dirty="0" smtClean="0"/>
              <a:t>65</a:t>
            </a:r>
          </a:p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40 + у = 65</a:t>
            </a:r>
          </a:p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у = 25</a:t>
            </a:r>
          </a:p>
          <a:p>
            <a:pPr marL="342900" lvl="0" indent="-342900">
              <a:spcBef>
                <a:spcPct val="20000"/>
              </a:spcBef>
            </a:pPr>
            <a:endParaRPr lang="ru-RU" sz="2400" dirty="0" smtClean="0"/>
          </a:p>
          <a:p>
            <a:pPr lvl="0">
              <a:spcBef>
                <a:spcPct val="20000"/>
              </a:spcBef>
            </a:pPr>
            <a:r>
              <a:rPr lang="ru-RU" sz="2400" dirty="0" smtClean="0"/>
              <a:t>Если в первом куске было </a:t>
            </a:r>
            <a:r>
              <a:rPr lang="ru-RU" sz="2400" dirty="0" err="1" smtClean="0"/>
              <a:t>х</a:t>
            </a:r>
            <a:r>
              <a:rPr lang="ru-RU" sz="2400" dirty="0" smtClean="0"/>
              <a:t> = 40 метров ткани, то во втором куске мыло у = 25 метров ткани.</a:t>
            </a:r>
          </a:p>
          <a:p>
            <a:pPr lvl="0">
              <a:spcBef>
                <a:spcPct val="20000"/>
              </a:spcBef>
            </a:pPr>
            <a:endParaRPr lang="ru-RU" sz="2400" dirty="0" smtClean="0"/>
          </a:p>
          <a:p>
            <a:pPr lvl="0">
              <a:spcBef>
                <a:spcPct val="20000"/>
              </a:spcBef>
            </a:pPr>
            <a:r>
              <a:rPr lang="ru-RU" sz="2400" dirty="0" smtClean="0"/>
              <a:t>Ответ: 40 и 25 метров</a:t>
            </a:r>
            <a:endParaRPr lang="ru-RU" sz="2400" dirty="0" smtClean="0"/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683568" y="5445224"/>
            <a:ext cx="3744416" cy="85571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dirty="0" smtClean="0"/>
              <a:t>3,5 </a:t>
            </a:r>
            <a:r>
              <a:rPr lang="ru-RU" sz="2400" dirty="0" err="1" smtClean="0"/>
              <a:t>х</a:t>
            </a:r>
            <a:r>
              <a:rPr lang="ru-RU" sz="2400" dirty="0" smtClean="0"/>
              <a:t> = 140 </a:t>
            </a:r>
            <a:r>
              <a:rPr lang="en-US" sz="2400" b="1" dirty="0" smtClean="0">
                <a:solidFill>
                  <a:srgbClr val="7030A0"/>
                </a:solidFill>
              </a:rPr>
              <a:t>|</a:t>
            </a:r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</a:rPr>
              <a:t>:3,5</a:t>
            </a:r>
          </a:p>
          <a:p>
            <a:pPr marL="342900" lvl="0" indent="-342900">
              <a:spcBef>
                <a:spcPct val="20000"/>
              </a:spcBef>
            </a:pPr>
            <a:r>
              <a:rPr lang="ru-RU" sz="2400" b="1" dirty="0" err="1" smtClean="0">
                <a:solidFill>
                  <a:srgbClr val="7030A0"/>
                </a:solidFill>
              </a:rPr>
              <a:t>х</a:t>
            </a:r>
            <a:r>
              <a:rPr lang="ru-RU" sz="2400" b="1" dirty="0" smtClean="0">
                <a:solidFill>
                  <a:srgbClr val="7030A0"/>
                </a:solidFill>
              </a:rPr>
              <a:t> = 40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467544" y="53752"/>
            <a:ext cx="856895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>
              <a:spcBef>
                <a:spcPct val="0"/>
              </a:spcBef>
            </a:pPr>
            <a:r>
              <a:rPr lang="ru-RU" sz="4400" dirty="0" smtClean="0">
                <a:latin typeface="+mj-lt"/>
                <a:ea typeface="+mj-ea"/>
                <a:cs typeface="+mj-cs"/>
              </a:rPr>
              <a:t>Вспоминаем метод сложения </a:t>
            </a:r>
            <a:br>
              <a:rPr lang="ru-RU" sz="4400" dirty="0" smtClean="0">
                <a:latin typeface="+mj-lt"/>
                <a:ea typeface="+mj-ea"/>
                <a:cs typeface="+mj-cs"/>
              </a:rPr>
            </a:br>
            <a:r>
              <a:rPr lang="ru-RU" sz="4400" dirty="0" smtClean="0">
                <a:latin typeface="+mj-lt"/>
                <a:ea typeface="+mj-ea"/>
                <a:cs typeface="+mj-cs"/>
              </a:rPr>
              <a:t>(уравнивания коэффициентов</a:t>
            </a:r>
            <a:r>
              <a:rPr lang="ru-RU" sz="4400" dirty="0" smtClean="0">
                <a:latin typeface="+mj-lt"/>
                <a:ea typeface="+mj-ea"/>
                <a:cs typeface="+mj-cs"/>
              </a:rPr>
              <a:t>)</a:t>
            </a:r>
            <a:endParaRPr lang="ru-RU" sz="44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8" name="Содержимое 2"/>
          <p:cNvSpPr>
            <a:spLocks noGrp="1"/>
          </p:cNvSpPr>
          <p:nvPr>
            <p:ph idx="1"/>
          </p:nvPr>
        </p:nvSpPr>
        <p:spPr>
          <a:xfrm>
            <a:off x="395536" y="1307901"/>
            <a:ext cx="8229600" cy="5145435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+mj-lt"/>
              </a:rPr>
              <a:t>Умножением на числа, отличные от нуля, уравнять коэффициенты при любых неизвестных, например при </a:t>
            </a:r>
            <a:r>
              <a:rPr lang="ru-RU" sz="2800" dirty="0" err="1" smtClean="0">
                <a:latin typeface="+mj-lt"/>
              </a:rPr>
              <a:t>х</a:t>
            </a:r>
            <a:r>
              <a:rPr lang="ru-RU" sz="2800" dirty="0" smtClean="0">
                <a:latin typeface="+mj-lt"/>
              </a:rPr>
              <a:t>, в обоих уравнениях;</a:t>
            </a:r>
          </a:p>
          <a:p>
            <a:r>
              <a:rPr lang="ru-RU" sz="2800" dirty="0" smtClean="0">
                <a:latin typeface="+mj-lt"/>
              </a:rPr>
              <a:t>Вычесть одно уравнение из другого (сложить если коэффициенты противоположные по знаку) ;</a:t>
            </a:r>
          </a:p>
          <a:p>
            <a:r>
              <a:rPr lang="ru-RU" sz="2800" dirty="0" smtClean="0">
                <a:latin typeface="+mj-lt"/>
              </a:rPr>
              <a:t>Решить полученное уравнение с одним неизвестным у</a:t>
            </a:r>
          </a:p>
          <a:p>
            <a:r>
              <a:rPr lang="ru-RU" sz="2800" dirty="0" smtClean="0">
                <a:latin typeface="+mj-lt"/>
              </a:rPr>
              <a:t>Выполнить подстановку  найденного значения у в любое уравнение системы, найти </a:t>
            </a:r>
            <a:r>
              <a:rPr lang="ru-RU" sz="2800" dirty="0" err="1" smtClean="0">
                <a:latin typeface="+mj-lt"/>
              </a:rPr>
              <a:t>х</a:t>
            </a:r>
            <a:r>
              <a:rPr lang="ru-RU" sz="2800" dirty="0" smtClean="0">
                <a:latin typeface="+mj-lt"/>
              </a:rPr>
              <a:t>;</a:t>
            </a:r>
          </a:p>
          <a:p>
            <a:r>
              <a:rPr lang="ru-RU" sz="2800" dirty="0" smtClean="0">
                <a:latin typeface="+mj-lt"/>
              </a:rPr>
              <a:t>Выписать ответ</a:t>
            </a:r>
            <a:endParaRPr lang="ru-RU"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Повторяем </a:t>
            </a:r>
            <a:br>
              <a:rPr lang="ru-RU" dirty="0" smtClean="0"/>
            </a:br>
            <a:r>
              <a:rPr lang="ru-RU" dirty="0" smtClean="0"/>
              <a:t>Вырази переменную:</a:t>
            </a:r>
            <a:endParaRPr lang="ru-RU" dirty="0"/>
          </a:p>
        </p:txBody>
      </p:sp>
      <p:sp>
        <p:nvSpPr>
          <p:cNvPr id="7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/>
          </a:bodyPr>
          <a:lstStyle/>
          <a:p>
            <a:pPr lvl="0" fontAlgn="base">
              <a:buNone/>
              <a:defRPr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3х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+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2у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= 3,6                   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       2у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6 –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х=0</a:t>
            </a:r>
          </a:p>
          <a:p>
            <a:pPr lvl="0" fontAlgn="base">
              <a:buNone/>
              <a:defRPr/>
            </a:pP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lvl="0" fontAlgn="base">
              <a:buNone/>
              <a:defRPr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4x + 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y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 = 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16                               -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x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  = 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14 +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 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7y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fontAlgn="base"/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fontAlgn="base">
              <a:buNone/>
            </a:pP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fontAlgn="base">
              <a:buNone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8x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 - 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16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 +2y =0              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         2y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 + 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18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 = 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3x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fontAlgn="base"/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fontAlgn="base"/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fontAlgn="base">
              <a:buNone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- 40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+ 4x = 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- 5y                        21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 = 7y 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-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 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3x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Повторяем </a:t>
            </a:r>
            <a:br>
              <a:rPr lang="ru-RU" dirty="0" smtClean="0"/>
            </a:br>
            <a:r>
              <a:rPr lang="ru-RU" dirty="0" smtClean="0"/>
              <a:t>Реши систему уравнений:</a:t>
            </a:r>
            <a:endParaRPr lang="ru-RU" dirty="0"/>
          </a:p>
        </p:txBody>
      </p:sp>
      <p:sp>
        <p:nvSpPr>
          <p:cNvPr id="5" name="Левая фигурная скобка 4"/>
          <p:cNvSpPr/>
          <p:nvPr/>
        </p:nvSpPr>
        <p:spPr>
          <a:xfrm>
            <a:off x="611560" y="1340768"/>
            <a:ext cx="216024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755576" y="1268760"/>
            <a:ext cx="6480720" cy="1008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400" dirty="0" err="1" smtClean="0"/>
              <a:t>х</a:t>
            </a:r>
            <a:r>
              <a:rPr lang="ru-RU" sz="2400" dirty="0" smtClean="0"/>
              <a:t> + у = 6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у =14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Повторяем </a:t>
            </a:r>
            <a:br>
              <a:rPr lang="ru-RU" dirty="0" smtClean="0"/>
            </a:br>
            <a:r>
              <a:rPr lang="ru-RU" dirty="0" smtClean="0"/>
              <a:t>Реши систему уравнений:</a:t>
            </a:r>
            <a:endParaRPr lang="ru-RU" dirty="0"/>
          </a:p>
        </p:txBody>
      </p:sp>
      <p:sp>
        <p:nvSpPr>
          <p:cNvPr id="5" name="Левая фигурная скобка 4"/>
          <p:cNvSpPr/>
          <p:nvPr/>
        </p:nvSpPr>
        <p:spPr>
          <a:xfrm>
            <a:off x="611560" y="1340768"/>
            <a:ext cx="216024" cy="864096"/>
          </a:xfrm>
          <a:prstGeom prst="leftBrace">
            <a:avLst>
              <a:gd name="adj1" fmla="val 76806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755576" y="1268760"/>
            <a:ext cx="6480720" cy="1008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400" dirty="0" err="1" smtClean="0"/>
              <a:t>х</a:t>
            </a:r>
            <a:r>
              <a:rPr lang="ru-RU" sz="2400" dirty="0" smtClean="0"/>
              <a:t> + у = 9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- 3у = -3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ru-RU" dirty="0" smtClean="0"/>
              <a:t>Задачи о стоимости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07293"/>
            <a:ext cx="8229600" cy="5462067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Стоимость равна </a:t>
            </a:r>
            <a:r>
              <a:rPr lang="ru-RU" dirty="0" smtClean="0"/>
              <a:t>количество </a:t>
            </a:r>
            <a:r>
              <a:rPr lang="ru-RU" dirty="0" smtClean="0"/>
              <a:t>продукта умноженная на цену единицы продукта</a:t>
            </a:r>
          </a:p>
          <a:p>
            <a:r>
              <a:rPr lang="ru-RU" dirty="0" smtClean="0"/>
              <a:t>Пример из жизни. Вы посещаете магазин:</a:t>
            </a:r>
          </a:p>
          <a:p>
            <a:pPr>
              <a:buFontTx/>
              <a:buChar char="-"/>
            </a:pPr>
            <a:r>
              <a:rPr lang="ru-RU" dirty="0" smtClean="0"/>
              <a:t>если покупаем весовой продукт, чтобы узнать сколько мы заплатим на кассе, нужно цену продукта умножить на вес;</a:t>
            </a:r>
          </a:p>
          <a:p>
            <a:pPr>
              <a:buFontTx/>
              <a:buChar char="-"/>
            </a:pPr>
            <a:r>
              <a:rPr lang="ru-RU" dirty="0" smtClean="0"/>
              <a:t>если покупаем несколько единиц штучного товара, нужно цену товара умножить на количество единиц товара;</a:t>
            </a:r>
          </a:p>
          <a:p>
            <a:pPr>
              <a:buFontTx/>
              <a:buChar char="-"/>
            </a:pPr>
            <a:r>
              <a:rPr lang="ru-RU" dirty="0" smtClean="0"/>
              <a:t>узнать общую сумму к оплате можно суммированием всех полученных стоимостей.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ru-RU" dirty="0" smtClean="0"/>
              <a:t>Общие принципы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07293"/>
            <a:ext cx="8229600" cy="4525963"/>
          </a:xfrm>
        </p:spPr>
        <p:txBody>
          <a:bodyPr/>
          <a:lstStyle/>
          <a:p>
            <a:r>
              <a:rPr lang="ru-RU" dirty="0" smtClean="0"/>
              <a:t>Решение задач с помощью введения 2 переменных существенно легче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ru-RU" dirty="0" smtClean="0"/>
              <a:t>Общие принципы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07293"/>
            <a:ext cx="8229600" cy="4525963"/>
          </a:xfrm>
        </p:spPr>
        <p:txBody>
          <a:bodyPr/>
          <a:lstStyle/>
          <a:p>
            <a:r>
              <a:rPr lang="ru-RU" dirty="0" smtClean="0"/>
              <a:t>Решение задач с помощью введения 2 переменных существенно легче</a:t>
            </a:r>
          </a:p>
          <a:p>
            <a:r>
              <a:rPr lang="ru-RU" dirty="0" smtClean="0"/>
              <a:t>О чем спрашивают – то и берем за переменную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1494</Words>
  <Application>Microsoft Office PowerPoint</Application>
  <PresentationFormat>Экран (4:3)</PresentationFormat>
  <Paragraphs>275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Тема Office</vt:lpstr>
      <vt:lpstr>Математическое моделирование текстовых задач 7 класс</vt:lpstr>
      <vt:lpstr>Слайд 2</vt:lpstr>
      <vt:lpstr>Слайд 3</vt:lpstr>
      <vt:lpstr>Повторяем  Вырази переменную:</vt:lpstr>
      <vt:lpstr>Повторяем  Реши систему уравнений:</vt:lpstr>
      <vt:lpstr>Повторяем  Реши систему уравнений:</vt:lpstr>
      <vt:lpstr>Задачи о стоимости</vt:lpstr>
      <vt:lpstr>Общие принципы</vt:lpstr>
      <vt:lpstr>Общие принципы</vt:lpstr>
      <vt:lpstr>Общие принципы</vt:lpstr>
      <vt:lpstr>Задача об отрезах ткани №748</vt:lpstr>
      <vt:lpstr>Задача об отрезах ткани №748</vt:lpstr>
      <vt:lpstr>Задача об отрезах ткани №748</vt:lpstr>
      <vt:lpstr>Задача об отрезах ткани №748</vt:lpstr>
      <vt:lpstr>Задача об отрезах ткани №748</vt:lpstr>
      <vt:lpstr>Составим и решим систему уравнений:</vt:lpstr>
      <vt:lpstr>Составим и решим систему уравнений:</vt:lpstr>
      <vt:lpstr>Составим и решим систему уравнений:</vt:lpstr>
      <vt:lpstr>Составим и решим систему уравнений:</vt:lpstr>
      <vt:lpstr>Составим и решим систему уравнений:</vt:lpstr>
      <vt:lpstr>Составим и решим систему уравнений:</vt:lpstr>
      <vt:lpstr>Составим и решим систему уравнений:</vt:lpstr>
      <vt:lpstr>Составим и решим систему уравнений:</vt:lpstr>
      <vt:lpstr>Составим и решим систему уравнений:</vt:lpstr>
      <vt:lpstr>Составим и решим систему уравнений:</vt:lpstr>
      <vt:lpstr>Составим и решим систему уравнений:</vt:lpstr>
      <vt:lpstr>Составим и решим систему уравнений:</vt:lpstr>
      <vt:lpstr>Составим и решим систему уравнений: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Математическое моделирование текстовых задач 8 класс</dc:title>
  <dc:creator>Юлия</dc:creator>
  <cp:lastModifiedBy>Юлия</cp:lastModifiedBy>
  <cp:revision>29</cp:revision>
  <dcterms:created xsi:type="dcterms:W3CDTF">2020-04-23T17:53:48Z</dcterms:created>
  <dcterms:modified xsi:type="dcterms:W3CDTF">2020-05-14T11:59:05Z</dcterms:modified>
</cp:coreProperties>
</file>