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19" r:id="rId4"/>
    <p:sldId id="318" r:id="rId5"/>
    <p:sldId id="316" r:id="rId6"/>
    <p:sldId id="317" r:id="rId7"/>
    <p:sldId id="315" r:id="rId8"/>
    <p:sldId id="292" r:id="rId9"/>
    <p:sldId id="278" r:id="rId10"/>
    <p:sldId id="280" r:id="rId11"/>
    <p:sldId id="259" r:id="rId12"/>
    <p:sldId id="294" r:id="rId13"/>
    <p:sldId id="293" r:id="rId14"/>
    <p:sldId id="295" r:id="rId15"/>
    <p:sldId id="263" r:id="rId16"/>
    <p:sldId id="296" r:id="rId17"/>
    <p:sldId id="297" r:id="rId18"/>
    <p:sldId id="299" r:id="rId19"/>
    <p:sldId id="301" r:id="rId20"/>
    <p:sldId id="300" r:id="rId21"/>
    <p:sldId id="302" r:id="rId22"/>
    <p:sldId id="303" r:id="rId23"/>
    <p:sldId id="307" r:id="rId24"/>
    <p:sldId id="308" r:id="rId25"/>
    <p:sldId id="306" r:id="rId26"/>
    <p:sldId id="305" r:id="rId27"/>
    <p:sldId id="304" r:id="rId28"/>
    <p:sldId id="309" r:id="rId29"/>
    <p:sldId id="310" r:id="rId30"/>
    <p:sldId id="311" r:id="rId31"/>
    <p:sldId id="313" r:id="rId32"/>
    <p:sldId id="312" r:id="rId33"/>
    <p:sldId id="314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E67B-7A3E-4FBA-A7A0-A45420A6B5A6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77BA-2B0A-491C-9D6E-530443009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E67B-7A3E-4FBA-A7A0-A45420A6B5A6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77BA-2B0A-491C-9D6E-530443009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E67B-7A3E-4FBA-A7A0-A45420A6B5A6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77BA-2B0A-491C-9D6E-530443009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E67B-7A3E-4FBA-A7A0-A45420A6B5A6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77BA-2B0A-491C-9D6E-530443009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E67B-7A3E-4FBA-A7A0-A45420A6B5A6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77BA-2B0A-491C-9D6E-530443009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E67B-7A3E-4FBA-A7A0-A45420A6B5A6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77BA-2B0A-491C-9D6E-530443009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E67B-7A3E-4FBA-A7A0-A45420A6B5A6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77BA-2B0A-491C-9D6E-530443009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E67B-7A3E-4FBA-A7A0-A45420A6B5A6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77BA-2B0A-491C-9D6E-530443009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E67B-7A3E-4FBA-A7A0-A45420A6B5A6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77BA-2B0A-491C-9D6E-530443009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E67B-7A3E-4FBA-A7A0-A45420A6B5A6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77BA-2B0A-491C-9D6E-530443009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E67B-7A3E-4FBA-A7A0-A45420A6B5A6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77BA-2B0A-491C-9D6E-530443009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0E67B-7A3E-4FBA-A7A0-A45420A6B5A6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777BA-2B0A-491C-9D6E-530443009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img5.goodfon.ru/original/1920x1200/c/cf/vypechka-bulochki-povidlo-sladko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217024" cy="576064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2852936"/>
            <a:ext cx="9144000" cy="3816424"/>
          </a:xfrm>
          <a:prstGeom prst="roundRect">
            <a:avLst>
              <a:gd name="adj" fmla="val 13191"/>
            </a:avLst>
          </a:prstGeom>
          <a:gradFill flip="none" rotWithShape="1">
            <a:gsLst>
              <a:gs pos="0">
                <a:schemeClr val="bg1">
                  <a:alpha val="33000"/>
                </a:schemeClr>
              </a:gs>
              <a:gs pos="50000">
                <a:schemeClr val="bg1">
                  <a:alpha val="95000"/>
                </a:schemeClr>
              </a:gs>
              <a:gs pos="100000">
                <a:schemeClr val="bg1">
                  <a:alpha val="90000"/>
                </a:schemeClr>
              </a:gs>
            </a:gsLst>
            <a:lin ang="5400000" scaled="0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9330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Математическое моделирование текстовых задач </a:t>
            </a:r>
            <a:r>
              <a:rPr lang="ru-RU" dirty="0" smtClean="0"/>
              <a:t>7 </a:t>
            </a:r>
            <a:r>
              <a:rPr lang="ru-RU" dirty="0" smtClean="0"/>
              <a:t>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373216"/>
            <a:ext cx="6400800" cy="1296144"/>
          </a:xfrm>
        </p:spPr>
        <p:txBody>
          <a:bodyPr>
            <a:normAutofit/>
          </a:bodyPr>
          <a:lstStyle/>
          <a:p>
            <a:r>
              <a:rPr lang="ru-RU" dirty="0" smtClean="0"/>
              <a:t>Задачи на </a:t>
            </a:r>
            <a:r>
              <a:rPr lang="ru-RU" dirty="0" smtClean="0"/>
              <a:t>массу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dirty="0" smtClean="0"/>
              <a:t>Общие принципы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07293"/>
            <a:ext cx="8229600" cy="4525963"/>
          </a:xfrm>
        </p:spPr>
        <p:txBody>
          <a:bodyPr/>
          <a:lstStyle/>
          <a:p>
            <a:r>
              <a:rPr lang="ru-RU" dirty="0" smtClean="0"/>
              <a:t>Решение задач с помощью введения 2 переменных существенно легче</a:t>
            </a:r>
          </a:p>
          <a:p>
            <a:r>
              <a:rPr lang="ru-RU" dirty="0" smtClean="0"/>
              <a:t>О чем спрашивают – то и берем за переменную</a:t>
            </a:r>
          </a:p>
          <a:p>
            <a:r>
              <a:rPr lang="ru-RU" dirty="0" smtClean="0"/>
              <a:t>Количество информации в задаче может быть избыточно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g5.goodfon.ru/original/1920x1200/c/cf/vypechka-bulochki-povidlo-sladko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217024" cy="576064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0" y="188640"/>
            <a:ext cx="9144000" cy="6552728"/>
          </a:xfrm>
          <a:prstGeom prst="roundRect">
            <a:avLst>
              <a:gd name="adj" fmla="val 13191"/>
            </a:avLst>
          </a:prstGeom>
          <a:gradFill flip="none" rotWithShape="1">
            <a:gsLst>
              <a:gs pos="0">
                <a:schemeClr val="bg1">
                  <a:alpha val="33000"/>
                </a:schemeClr>
              </a:gs>
              <a:gs pos="50000">
                <a:schemeClr val="bg1">
                  <a:alpha val="95000"/>
                </a:schemeClr>
              </a:gs>
              <a:gs pos="100000">
                <a:schemeClr val="bg1">
                  <a:alpha val="90000"/>
                </a:schemeClr>
              </a:gs>
            </a:gsLst>
            <a:lin ang="5400000" scaled="0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ru-RU" sz="2800" dirty="0" smtClean="0"/>
              <a:t>Строим таблицу, читаем задачу, заполняем таблицу сразу: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-27384"/>
            <a:ext cx="8229600" cy="1584176"/>
          </a:xfrm>
        </p:spPr>
        <p:txBody>
          <a:bodyPr/>
          <a:lstStyle/>
          <a:p>
            <a:r>
              <a:rPr lang="ru-RU" dirty="0" smtClean="0"/>
              <a:t>Задача о </a:t>
            </a:r>
            <a:r>
              <a:rPr lang="ru-RU" dirty="0" smtClean="0"/>
              <a:t>пирожных и булочках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№750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552" y="2535615"/>
          <a:ext cx="8064896" cy="3197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1800200"/>
                <a:gridCol w="1800200"/>
                <a:gridCol w="2016224"/>
              </a:tblGrid>
              <a:tr h="532859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lain"/>
                      </a:pP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g5.goodfon.ru/original/1920x1200/c/cf/vypechka-bulochki-povidlo-sladko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217024" cy="5760640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0" y="188640"/>
            <a:ext cx="9144000" cy="6552728"/>
          </a:xfrm>
          <a:prstGeom prst="roundRect">
            <a:avLst>
              <a:gd name="adj" fmla="val 13191"/>
            </a:avLst>
          </a:prstGeom>
          <a:gradFill flip="none" rotWithShape="1">
            <a:gsLst>
              <a:gs pos="0">
                <a:schemeClr val="bg1">
                  <a:alpha val="33000"/>
                </a:schemeClr>
              </a:gs>
              <a:gs pos="50000">
                <a:schemeClr val="bg1">
                  <a:alpha val="95000"/>
                </a:schemeClr>
              </a:gs>
              <a:gs pos="100000">
                <a:schemeClr val="bg1">
                  <a:alpha val="90000"/>
                </a:schemeClr>
              </a:gs>
            </a:gsLst>
            <a:lin ang="5400000" scaled="0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ru-RU" sz="2800" dirty="0" smtClean="0"/>
              <a:t>Строим таблицу, читаем задачу, заполняем таблицу сразу: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-27384"/>
            <a:ext cx="8229600" cy="1584176"/>
          </a:xfrm>
        </p:spPr>
        <p:txBody>
          <a:bodyPr/>
          <a:lstStyle/>
          <a:p>
            <a:r>
              <a:rPr lang="ru-RU" dirty="0" smtClean="0"/>
              <a:t>Задача о </a:t>
            </a:r>
            <a:r>
              <a:rPr lang="ru-RU" dirty="0" smtClean="0"/>
              <a:t>пирожных и булочках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№750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552" y="2535615"/>
          <a:ext cx="8064896" cy="3197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1800200"/>
                <a:gridCol w="1800200"/>
                <a:gridCol w="2016224"/>
              </a:tblGrid>
              <a:tr h="532859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solidFill>
                            <a:schemeClr val="tx1"/>
                          </a:solidFill>
                        </a:rPr>
                        <a:t>Пирож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Булочки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Всего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Масса 1 шт.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lain"/>
                      </a:pP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Количество шт.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Масса общая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g5.goodfon.ru/original/1920x1200/c/cf/vypechka-bulochki-povidlo-sladko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217024" cy="5760640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0" y="188640"/>
            <a:ext cx="9144000" cy="6552728"/>
          </a:xfrm>
          <a:prstGeom prst="roundRect">
            <a:avLst>
              <a:gd name="adj" fmla="val 13191"/>
            </a:avLst>
          </a:prstGeom>
          <a:gradFill flip="none" rotWithShape="1">
            <a:gsLst>
              <a:gs pos="0">
                <a:schemeClr val="bg1">
                  <a:alpha val="33000"/>
                </a:schemeClr>
              </a:gs>
              <a:gs pos="50000">
                <a:schemeClr val="bg1">
                  <a:alpha val="95000"/>
                </a:schemeClr>
              </a:gs>
              <a:gs pos="100000">
                <a:schemeClr val="bg1">
                  <a:alpha val="90000"/>
                </a:schemeClr>
              </a:gs>
            </a:gsLst>
            <a:lin ang="5400000" scaled="0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ru-RU" sz="2800" dirty="0" smtClean="0"/>
              <a:t>Строим таблицу, читаем задачу, заполняем таблицу сразу: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-27384"/>
            <a:ext cx="8229600" cy="1584176"/>
          </a:xfrm>
        </p:spPr>
        <p:txBody>
          <a:bodyPr/>
          <a:lstStyle/>
          <a:p>
            <a:r>
              <a:rPr lang="ru-RU" dirty="0" smtClean="0"/>
              <a:t>Задача о </a:t>
            </a:r>
            <a:r>
              <a:rPr lang="ru-RU" dirty="0" smtClean="0"/>
              <a:t>пирожных и булочках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№750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552" y="2535615"/>
          <a:ext cx="8064896" cy="3197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1800200"/>
                <a:gridCol w="1800200"/>
                <a:gridCol w="2016224"/>
              </a:tblGrid>
              <a:tr h="532859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solidFill>
                            <a:schemeClr val="tx1"/>
                          </a:solidFill>
                        </a:rPr>
                        <a:t>Пирож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Булочки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Всего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Масса 1 шт.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100гр.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50гр.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Количество шт.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solidFill>
                            <a:schemeClr val="tx1"/>
                          </a:solidFill>
                        </a:rPr>
                        <a:t>х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у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300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Масса общая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100*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</a:rPr>
                        <a:t>х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50*у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20000гр.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mg5.goodfon.ru/original/1920x1200/c/cf/vypechka-bulochki-povidlo-sladko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217024" cy="5760640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0" y="188640"/>
            <a:ext cx="9144000" cy="6552728"/>
          </a:xfrm>
          <a:prstGeom prst="roundRect">
            <a:avLst>
              <a:gd name="adj" fmla="val 13191"/>
            </a:avLst>
          </a:prstGeom>
          <a:gradFill flip="none" rotWithShape="1">
            <a:gsLst>
              <a:gs pos="0">
                <a:schemeClr val="bg1">
                  <a:alpha val="33000"/>
                </a:schemeClr>
              </a:gs>
              <a:gs pos="50000">
                <a:schemeClr val="bg1">
                  <a:alpha val="95000"/>
                </a:schemeClr>
              </a:gs>
              <a:gs pos="100000">
                <a:schemeClr val="bg1">
                  <a:alpha val="90000"/>
                </a:schemeClr>
              </a:gs>
            </a:gsLst>
            <a:lin ang="5400000" scaled="0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ru-RU" sz="2800" dirty="0" smtClean="0"/>
              <a:t>Строим таблицу, читаем задачу, заполняем таблицу сразу: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-27384"/>
            <a:ext cx="8229600" cy="1584176"/>
          </a:xfrm>
        </p:spPr>
        <p:txBody>
          <a:bodyPr/>
          <a:lstStyle/>
          <a:p>
            <a:r>
              <a:rPr lang="ru-RU" dirty="0" smtClean="0"/>
              <a:t>Задача о </a:t>
            </a:r>
            <a:r>
              <a:rPr lang="ru-RU" dirty="0" smtClean="0"/>
              <a:t>пирожных и булочках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№750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552" y="2535615"/>
          <a:ext cx="8064896" cy="3197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1800200"/>
                <a:gridCol w="1800200"/>
                <a:gridCol w="2016224"/>
              </a:tblGrid>
              <a:tr h="532859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solidFill>
                            <a:schemeClr val="tx1"/>
                          </a:solidFill>
                        </a:rPr>
                        <a:t>Пирож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Булочки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Всего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Масса 1 шт.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100гр.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50гр.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Количество шт.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solidFill>
                            <a:schemeClr val="tx1"/>
                          </a:solidFill>
                        </a:rPr>
                        <a:t>х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у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300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Масса общая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100*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</a:rPr>
                        <a:t>х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50*у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20000гр.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Событие 1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100х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50у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4572000" y="4797152"/>
            <a:ext cx="432048" cy="36004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4644008" y="4797152"/>
            <a:ext cx="3600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Составим и решим систему уравнений:</a:t>
            </a:r>
            <a:endParaRPr lang="ru-RU" dirty="0"/>
          </a:p>
        </p:txBody>
      </p:sp>
      <p:sp>
        <p:nvSpPr>
          <p:cNvPr id="28" name="Левая фигурная скобка 27"/>
          <p:cNvSpPr/>
          <p:nvPr/>
        </p:nvSpPr>
        <p:spPr>
          <a:xfrm>
            <a:off x="539552" y="1340768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одержимое 2"/>
          <p:cNvSpPr txBox="1">
            <a:spLocks/>
          </p:cNvSpPr>
          <p:nvPr/>
        </p:nvSpPr>
        <p:spPr>
          <a:xfrm>
            <a:off x="755576" y="1268760"/>
            <a:ext cx="648072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у = 300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100х=50у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100х + 50у = 20000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Составим и решим систему уравнений:</a:t>
            </a:r>
            <a:endParaRPr lang="ru-RU" dirty="0"/>
          </a:p>
        </p:txBody>
      </p:sp>
      <p:sp>
        <p:nvSpPr>
          <p:cNvPr id="28" name="Левая фигурная скобка 27"/>
          <p:cNvSpPr/>
          <p:nvPr/>
        </p:nvSpPr>
        <p:spPr>
          <a:xfrm>
            <a:off x="539552" y="1340768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одержимое 2"/>
          <p:cNvSpPr txBox="1">
            <a:spLocks/>
          </p:cNvSpPr>
          <p:nvPr/>
        </p:nvSpPr>
        <p:spPr>
          <a:xfrm>
            <a:off x="755576" y="1268760"/>
            <a:ext cx="648072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у = 300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100х=50у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:50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100х + 50у = 20000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Составим и решим систему уравнений:</a:t>
            </a:r>
            <a:endParaRPr lang="ru-RU" dirty="0"/>
          </a:p>
        </p:txBody>
      </p:sp>
      <p:sp>
        <p:nvSpPr>
          <p:cNvPr id="28" name="Левая фигурная скобка 27"/>
          <p:cNvSpPr/>
          <p:nvPr/>
        </p:nvSpPr>
        <p:spPr>
          <a:xfrm>
            <a:off x="539552" y="1340768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одержимое 2"/>
          <p:cNvSpPr txBox="1">
            <a:spLocks/>
          </p:cNvSpPr>
          <p:nvPr/>
        </p:nvSpPr>
        <p:spPr>
          <a:xfrm>
            <a:off x="755576" y="1268760"/>
            <a:ext cx="648072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у = 300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100х=50у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:50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100х + 50у = 20000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Левая фигурная скобка 4"/>
          <p:cNvSpPr/>
          <p:nvPr/>
        </p:nvSpPr>
        <p:spPr>
          <a:xfrm>
            <a:off x="539552" y="2852936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755576" y="2780928"/>
            <a:ext cx="648072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у = 300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2х=у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100х + 50у = 20000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Составим и решим систему уравнений:</a:t>
            </a:r>
            <a:endParaRPr lang="ru-RU" dirty="0"/>
          </a:p>
        </p:txBody>
      </p:sp>
      <p:sp>
        <p:nvSpPr>
          <p:cNvPr id="28" name="Левая фигурная скобка 27"/>
          <p:cNvSpPr/>
          <p:nvPr/>
        </p:nvSpPr>
        <p:spPr>
          <a:xfrm>
            <a:off x="539552" y="1340768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одержимое 2"/>
          <p:cNvSpPr txBox="1">
            <a:spLocks/>
          </p:cNvSpPr>
          <p:nvPr/>
        </p:nvSpPr>
        <p:spPr>
          <a:xfrm>
            <a:off x="755576" y="1268760"/>
            <a:ext cx="648072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у = 300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100х=50у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:50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100х + 50у = 20000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Левая фигурная скобка 4"/>
          <p:cNvSpPr/>
          <p:nvPr/>
        </p:nvSpPr>
        <p:spPr>
          <a:xfrm>
            <a:off x="539552" y="2852936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755576" y="2780928"/>
            <a:ext cx="648072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у = 300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2х=у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100х + 50у = 20000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Левая фигурная скобка 6"/>
          <p:cNvSpPr/>
          <p:nvPr/>
        </p:nvSpPr>
        <p:spPr>
          <a:xfrm>
            <a:off x="539552" y="4365104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755576" y="4293096"/>
            <a:ext cx="648072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</a:t>
            </a:r>
            <a:r>
              <a:rPr lang="ru-RU" sz="2400" b="1" dirty="0" smtClean="0">
                <a:solidFill>
                  <a:srgbClr val="7030A0"/>
                </a:solidFill>
              </a:rPr>
              <a:t>2х</a:t>
            </a:r>
            <a:r>
              <a:rPr lang="ru-RU" sz="2400" dirty="0" smtClean="0"/>
              <a:t> = 300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2х=у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100х + 50*</a:t>
            </a:r>
            <a:r>
              <a:rPr lang="ru-RU" sz="2400" b="1" dirty="0" smtClean="0">
                <a:solidFill>
                  <a:srgbClr val="7030A0"/>
                </a:solidFill>
              </a:rPr>
              <a:t>2х</a:t>
            </a:r>
            <a:r>
              <a:rPr lang="ru-RU" sz="2400" dirty="0" smtClean="0"/>
              <a:t> = 20000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Составим и решим систему уравнений:</a:t>
            </a:r>
            <a:endParaRPr lang="ru-RU" dirty="0"/>
          </a:p>
        </p:txBody>
      </p:sp>
      <p:sp>
        <p:nvSpPr>
          <p:cNvPr id="28" name="Левая фигурная скобка 27"/>
          <p:cNvSpPr/>
          <p:nvPr/>
        </p:nvSpPr>
        <p:spPr>
          <a:xfrm>
            <a:off x="539552" y="1340768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одержимое 2"/>
          <p:cNvSpPr txBox="1">
            <a:spLocks/>
          </p:cNvSpPr>
          <p:nvPr/>
        </p:nvSpPr>
        <p:spPr>
          <a:xfrm>
            <a:off x="755576" y="1268760"/>
            <a:ext cx="648072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у = 300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100х=50у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:50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100х + 50у = 20000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Левая фигурная скобка 4"/>
          <p:cNvSpPr/>
          <p:nvPr/>
        </p:nvSpPr>
        <p:spPr>
          <a:xfrm>
            <a:off x="539552" y="2852936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755576" y="2780928"/>
            <a:ext cx="648072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у = 300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2х=у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100х + 50у = 20000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Левая фигурная скобка 6"/>
          <p:cNvSpPr/>
          <p:nvPr/>
        </p:nvSpPr>
        <p:spPr>
          <a:xfrm>
            <a:off x="539552" y="4365104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755576" y="4293096"/>
            <a:ext cx="648072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+ 2х = 300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2х=у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100х + 50*2х = 20000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5292080" y="1196752"/>
            <a:ext cx="3528392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err="1" smtClean="0">
                <a:solidFill>
                  <a:srgbClr val="7030A0"/>
                </a:solidFill>
              </a:rPr>
              <a:t>х</a:t>
            </a:r>
            <a:r>
              <a:rPr lang="ru-RU" sz="2400" b="1" dirty="0" smtClean="0">
                <a:solidFill>
                  <a:srgbClr val="7030A0"/>
                </a:solidFill>
              </a:rPr>
              <a:t> + 2х = 300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67544" y="-243408"/>
            <a:ext cx="85689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Вспоминаем метод подстановки: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14543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+mj-lt"/>
              </a:rPr>
              <a:t>В любом из уравнений, где это наиболее удобно, выразить одну переменную через другую, например, у через </a:t>
            </a:r>
            <a:r>
              <a:rPr lang="ru-RU" sz="2800" dirty="0" err="1" smtClean="0">
                <a:latin typeface="+mj-lt"/>
              </a:rPr>
              <a:t>х</a:t>
            </a:r>
            <a:endParaRPr lang="ru-RU" sz="2800" dirty="0" smtClean="0">
              <a:latin typeface="+mj-lt"/>
            </a:endParaRPr>
          </a:p>
          <a:p>
            <a:r>
              <a:rPr lang="ru-RU" sz="2800" dirty="0" smtClean="0">
                <a:latin typeface="+mj-lt"/>
              </a:rPr>
              <a:t>Подставить вместо у выражение во второе уравнение</a:t>
            </a:r>
          </a:p>
          <a:p>
            <a:r>
              <a:rPr lang="ru-RU" sz="2800" dirty="0" smtClean="0">
                <a:latin typeface="+mj-lt"/>
              </a:rPr>
              <a:t>Найти решение полученного уравнения относительно </a:t>
            </a:r>
            <a:r>
              <a:rPr lang="ru-RU" sz="2800" dirty="0" err="1" smtClean="0">
                <a:latin typeface="+mj-lt"/>
              </a:rPr>
              <a:t>х</a:t>
            </a:r>
            <a:endParaRPr lang="ru-RU" sz="2800" dirty="0" smtClean="0">
              <a:latin typeface="+mj-lt"/>
            </a:endParaRPr>
          </a:p>
          <a:p>
            <a:r>
              <a:rPr lang="ru-RU" sz="2800" dirty="0" smtClean="0">
                <a:latin typeface="+mj-lt"/>
              </a:rPr>
              <a:t>Выполнить подстановку в любое уравнение и найти у</a:t>
            </a:r>
          </a:p>
          <a:p>
            <a:r>
              <a:rPr lang="ru-RU" sz="2800" dirty="0" smtClean="0">
                <a:latin typeface="+mj-lt"/>
              </a:rPr>
              <a:t>Выписать </a:t>
            </a:r>
            <a:r>
              <a:rPr lang="ru-RU" sz="2800" dirty="0" smtClean="0">
                <a:latin typeface="+mj-lt"/>
              </a:rPr>
              <a:t>ответ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Составим и решим систему уравнений:</a:t>
            </a:r>
            <a:endParaRPr lang="ru-RU" dirty="0"/>
          </a:p>
        </p:txBody>
      </p:sp>
      <p:sp>
        <p:nvSpPr>
          <p:cNvPr id="28" name="Левая фигурная скобка 27"/>
          <p:cNvSpPr/>
          <p:nvPr/>
        </p:nvSpPr>
        <p:spPr>
          <a:xfrm>
            <a:off x="539552" y="1340768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одержимое 2"/>
          <p:cNvSpPr txBox="1">
            <a:spLocks/>
          </p:cNvSpPr>
          <p:nvPr/>
        </p:nvSpPr>
        <p:spPr>
          <a:xfrm>
            <a:off x="755576" y="1268760"/>
            <a:ext cx="648072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у = 300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100х=50у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:50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100х + 50у = 20000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Левая фигурная скобка 4"/>
          <p:cNvSpPr/>
          <p:nvPr/>
        </p:nvSpPr>
        <p:spPr>
          <a:xfrm>
            <a:off x="539552" y="2852936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755576" y="2780928"/>
            <a:ext cx="648072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у = 300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2х=у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100х + 50у = 20000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Левая фигурная скобка 6"/>
          <p:cNvSpPr/>
          <p:nvPr/>
        </p:nvSpPr>
        <p:spPr>
          <a:xfrm>
            <a:off x="539552" y="4365104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755576" y="4293096"/>
            <a:ext cx="648072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+ 2х = 300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2х=у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100х + 50*2х = 20000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5292080" y="1196752"/>
            <a:ext cx="3528392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+ 2х = 300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400" b="1" dirty="0" smtClean="0">
                <a:solidFill>
                  <a:srgbClr val="7030A0"/>
                </a:solidFill>
              </a:rPr>
              <a:t>3х = 300</a:t>
            </a:r>
            <a:endParaRPr lang="ru-RU" sz="24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Составим и решим систему уравнений:</a:t>
            </a:r>
            <a:endParaRPr lang="ru-RU" dirty="0"/>
          </a:p>
        </p:txBody>
      </p:sp>
      <p:sp>
        <p:nvSpPr>
          <p:cNvPr id="28" name="Левая фигурная скобка 27"/>
          <p:cNvSpPr/>
          <p:nvPr/>
        </p:nvSpPr>
        <p:spPr>
          <a:xfrm>
            <a:off x="539552" y="1340768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одержимое 2"/>
          <p:cNvSpPr txBox="1">
            <a:spLocks/>
          </p:cNvSpPr>
          <p:nvPr/>
        </p:nvSpPr>
        <p:spPr>
          <a:xfrm>
            <a:off x="755576" y="1268760"/>
            <a:ext cx="648072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у = 300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100х=50у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:50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100х + 50у = 20000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Левая фигурная скобка 4"/>
          <p:cNvSpPr/>
          <p:nvPr/>
        </p:nvSpPr>
        <p:spPr>
          <a:xfrm>
            <a:off x="539552" y="2852936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755576" y="2780928"/>
            <a:ext cx="648072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у = 300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2х=у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100х + 50у = 20000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Левая фигурная скобка 6"/>
          <p:cNvSpPr/>
          <p:nvPr/>
        </p:nvSpPr>
        <p:spPr>
          <a:xfrm>
            <a:off x="539552" y="4365104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755576" y="4293096"/>
            <a:ext cx="648072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+ 2х = 300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2х=у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100х + 50*2х = 20000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5292080" y="1196752"/>
            <a:ext cx="3528392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+ 2х = 300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400" dirty="0" smtClean="0"/>
              <a:t>3х = 300 </a:t>
            </a:r>
            <a:r>
              <a:rPr lang="en-US" sz="2400" b="1" dirty="0" smtClean="0">
                <a:solidFill>
                  <a:srgbClr val="7030A0"/>
                </a:solidFill>
              </a:rPr>
              <a:t>|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:3</a:t>
            </a:r>
          </a:p>
          <a:p>
            <a:pPr marL="342900" lvl="0" indent="-342900">
              <a:spcBef>
                <a:spcPct val="20000"/>
              </a:spcBef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Составим и решим систему уравнений:</a:t>
            </a:r>
            <a:endParaRPr lang="ru-RU" dirty="0"/>
          </a:p>
        </p:txBody>
      </p:sp>
      <p:sp>
        <p:nvSpPr>
          <p:cNvPr id="28" name="Левая фигурная скобка 27"/>
          <p:cNvSpPr/>
          <p:nvPr/>
        </p:nvSpPr>
        <p:spPr>
          <a:xfrm>
            <a:off x="539552" y="1340768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одержимое 2"/>
          <p:cNvSpPr txBox="1">
            <a:spLocks/>
          </p:cNvSpPr>
          <p:nvPr/>
        </p:nvSpPr>
        <p:spPr>
          <a:xfrm>
            <a:off x="755576" y="1268760"/>
            <a:ext cx="648072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у = 300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100х=50у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:50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100х + 50у = 20000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Левая фигурная скобка 4"/>
          <p:cNvSpPr/>
          <p:nvPr/>
        </p:nvSpPr>
        <p:spPr>
          <a:xfrm>
            <a:off x="539552" y="2852936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755576" y="2780928"/>
            <a:ext cx="648072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у = 300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2х=у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100х + 50у = 20000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Левая фигурная скобка 6"/>
          <p:cNvSpPr/>
          <p:nvPr/>
        </p:nvSpPr>
        <p:spPr>
          <a:xfrm>
            <a:off x="539552" y="4365104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755576" y="4293096"/>
            <a:ext cx="648072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+ 2х = 300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2х=у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100х + 50*2х = 20000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5292080" y="1196752"/>
            <a:ext cx="3528392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+ 2х = 300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400" dirty="0" smtClean="0"/>
              <a:t>3х = 300 </a:t>
            </a:r>
            <a:r>
              <a:rPr lang="en-US" sz="2400" dirty="0" smtClean="0"/>
              <a:t>|</a:t>
            </a:r>
            <a:r>
              <a:rPr lang="ru-RU" sz="2400" dirty="0" smtClean="0"/>
              <a:t> </a:t>
            </a:r>
            <a:r>
              <a:rPr lang="ru-RU" sz="2400" dirty="0" smtClean="0"/>
              <a:t>:3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400" b="1" dirty="0" err="1" smtClean="0">
                <a:solidFill>
                  <a:srgbClr val="7030A0"/>
                </a:solidFill>
              </a:rPr>
              <a:t>х</a:t>
            </a:r>
            <a:r>
              <a:rPr lang="ru-RU" sz="2400" b="1" dirty="0" smtClean="0">
                <a:solidFill>
                  <a:srgbClr val="7030A0"/>
                </a:solidFill>
              </a:rPr>
              <a:t> = 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Составим и решим систему уравнений:</a:t>
            </a:r>
            <a:endParaRPr lang="ru-RU" dirty="0"/>
          </a:p>
        </p:txBody>
      </p:sp>
      <p:sp>
        <p:nvSpPr>
          <p:cNvPr id="28" name="Левая фигурная скобка 27"/>
          <p:cNvSpPr/>
          <p:nvPr/>
        </p:nvSpPr>
        <p:spPr>
          <a:xfrm>
            <a:off x="539552" y="1340768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одержимое 2"/>
          <p:cNvSpPr txBox="1">
            <a:spLocks/>
          </p:cNvSpPr>
          <p:nvPr/>
        </p:nvSpPr>
        <p:spPr>
          <a:xfrm>
            <a:off x="755576" y="1268760"/>
            <a:ext cx="648072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у = 300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100х=50у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:50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100х + 50у = 20000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Левая фигурная скобка 4"/>
          <p:cNvSpPr/>
          <p:nvPr/>
        </p:nvSpPr>
        <p:spPr>
          <a:xfrm>
            <a:off x="539552" y="2852936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755576" y="2780928"/>
            <a:ext cx="648072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у = 300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2х=у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100х + 50у = 20000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Левая фигурная скобка 6"/>
          <p:cNvSpPr/>
          <p:nvPr/>
        </p:nvSpPr>
        <p:spPr>
          <a:xfrm>
            <a:off x="539552" y="4365104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755576" y="4293096"/>
            <a:ext cx="648072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+ 2х = 300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2х=у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100х + 50*2х = 20000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5292080" y="1196752"/>
            <a:ext cx="3528392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+ 2х = 300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400" dirty="0" smtClean="0"/>
              <a:t>3х = 300 </a:t>
            </a:r>
            <a:r>
              <a:rPr lang="en-US" sz="2400" dirty="0" smtClean="0"/>
              <a:t>|</a:t>
            </a:r>
            <a:r>
              <a:rPr lang="ru-RU" sz="2400" dirty="0" smtClean="0"/>
              <a:t> </a:t>
            </a:r>
            <a:r>
              <a:rPr lang="ru-RU" sz="2400" dirty="0" smtClean="0"/>
              <a:t>:3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400" dirty="0" err="1" smtClean="0"/>
              <a:t>х</a:t>
            </a:r>
            <a:r>
              <a:rPr lang="ru-RU" sz="2400" dirty="0" smtClean="0"/>
              <a:t> = 100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 b="1" dirty="0" smtClean="0">
                <a:solidFill>
                  <a:srgbClr val="7030A0"/>
                </a:solidFill>
              </a:rPr>
              <a:t>2х=у</a:t>
            </a:r>
            <a:endParaRPr lang="ru-RU" sz="24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Составим и решим систему уравнений:</a:t>
            </a:r>
            <a:endParaRPr lang="ru-RU" dirty="0"/>
          </a:p>
        </p:txBody>
      </p:sp>
      <p:sp>
        <p:nvSpPr>
          <p:cNvPr id="28" name="Левая фигурная скобка 27"/>
          <p:cNvSpPr/>
          <p:nvPr/>
        </p:nvSpPr>
        <p:spPr>
          <a:xfrm>
            <a:off x="539552" y="1340768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одержимое 2"/>
          <p:cNvSpPr txBox="1">
            <a:spLocks/>
          </p:cNvSpPr>
          <p:nvPr/>
        </p:nvSpPr>
        <p:spPr>
          <a:xfrm>
            <a:off x="755576" y="1268760"/>
            <a:ext cx="648072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у = 300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100х=50у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:50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100х + 50у = 20000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Левая фигурная скобка 4"/>
          <p:cNvSpPr/>
          <p:nvPr/>
        </p:nvSpPr>
        <p:spPr>
          <a:xfrm>
            <a:off x="539552" y="2852936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755576" y="2780928"/>
            <a:ext cx="648072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у = 300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2х=у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100х + 50у = 20000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Левая фигурная скобка 6"/>
          <p:cNvSpPr/>
          <p:nvPr/>
        </p:nvSpPr>
        <p:spPr>
          <a:xfrm>
            <a:off x="539552" y="4365104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755576" y="4293096"/>
            <a:ext cx="648072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+ 2х = 300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2х=у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100х + 50*2х = 20000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5292080" y="1196752"/>
            <a:ext cx="3528392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+ 2х = 300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400" dirty="0" smtClean="0"/>
              <a:t>3х = 300 </a:t>
            </a:r>
            <a:r>
              <a:rPr lang="en-US" sz="2400" dirty="0" smtClean="0"/>
              <a:t>|</a:t>
            </a:r>
            <a:r>
              <a:rPr lang="ru-RU" sz="2400" dirty="0" smtClean="0"/>
              <a:t> </a:t>
            </a:r>
            <a:r>
              <a:rPr lang="ru-RU" sz="2400" dirty="0" smtClean="0"/>
              <a:t>:3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400" dirty="0" err="1" smtClean="0"/>
              <a:t>х</a:t>
            </a:r>
            <a:r>
              <a:rPr lang="ru-RU" sz="2400" dirty="0" smtClean="0"/>
              <a:t> = 100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 dirty="0" smtClean="0"/>
              <a:t>2х=у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400" b="1" dirty="0" smtClean="0">
                <a:solidFill>
                  <a:srgbClr val="7030A0"/>
                </a:solidFill>
              </a:rPr>
              <a:t>2*100 = 200</a:t>
            </a:r>
          </a:p>
          <a:p>
            <a:pPr marL="342900" lvl="0" indent="-342900">
              <a:spcBef>
                <a:spcPct val="20000"/>
              </a:spcBef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Составим и решим систему уравнений:</a:t>
            </a:r>
            <a:endParaRPr lang="ru-RU" dirty="0"/>
          </a:p>
        </p:txBody>
      </p:sp>
      <p:sp>
        <p:nvSpPr>
          <p:cNvPr id="28" name="Левая фигурная скобка 27"/>
          <p:cNvSpPr/>
          <p:nvPr/>
        </p:nvSpPr>
        <p:spPr>
          <a:xfrm>
            <a:off x="539552" y="1340768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одержимое 2"/>
          <p:cNvSpPr txBox="1">
            <a:spLocks/>
          </p:cNvSpPr>
          <p:nvPr/>
        </p:nvSpPr>
        <p:spPr>
          <a:xfrm>
            <a:off x="755576" y="1268760"/>
            <a:ext cx="648072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у = 300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100х=50у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:50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100х + 50у = 20000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Левая фигурная скобка 4"/>
          <p:cNvSpPr/>
          <p:nvPr/>
        </p:nvSpPr>
        <p:spPr>
          <a:xfrm>
            <a:off x="539552" y="2852936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755576" y="2780928"/>
            <a:ext cx="648072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у = 300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2х=у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100х + 50у = 20000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Левая фигурная скобка 6"/>
          <p:cNvSpPr/>
          <p:nvPr/>
        </p:nvSpPr>
        <p:spPr>
          <a:xfrm>
            <a:off x="539552" y="4365104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755576" y="4293096"/>
            <a:ext cx="648072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+ 2х = 300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2х=у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100х + 50*2х = 20000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5292080" y="1196752"/>
            <a:ext cx="3528392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+ 2х = 300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400" dirty="0" smtClean="0"/>
              <a:t>3х = 300 </a:t>
            </a:r>
            <a:r>
              <a:rPr lang="en-US" sz="2400" dirty="0" smtClean="0"/>
              <a:t>|</a:t>
            </a:r>
            <a:r>
              <a:rPr lang="ru-RU" sz="2400" dirty="0" smtClean="0"/>
              <a:t> </a:t>
            </a:r>
            <a:r>
              <a:rPr lang="ru-RU" sz="2400" dirty="0" smtClean="0"/>
              <a:t>:3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400" dirty="0" err="1" smtClean="0"/>
              <a:t>х</a:t>
            </a:r>
            <a:r>
              <a:rPr lang="ru-RU" sz="2400" dirty="0" smtClean="0"/>
              <a:t> = 100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 dirty="0" smtClean="0"/>
              <a:t>2х=у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400" dirty="0" smtClean="0"/>
              <a:t>2*100 = 200</a:t>
            </a:r>
          </a:p>
          <a:p>
            <a:pPr marL="342900" lvl="0" indent="-342900">
              <a:spcBef>
                <a:spcPct val="20000"/>
              </a:spcBef>
            </a:pPr>
            <a:endParaRPr lang="ru-RU" sz="2400" dirty="0" smtClean="0"/>
          </a:p>
          <a:p>
            <a:pPr marL="342900" indent="-342900">
              <a:spcBef>
                <a:spcPct val="20000"/>
              </a:spcBef>
            </a:pPr>
            <a:r>
              <a:rPr lang="ru-RU" sz="2400" b="1" dirty="0" smtClean="0">
                <a:solidFill>
                  <a:srgbClr val="7030A0"/>
                </a:solidFill>
              </a:rPr>
              <a:t>100х + 50*2х = </a:t>
            </a:r>
            <a:r>
              <a:rPr lang="ru-RU" sz="2400" b="1" dirty="0" smtClean="0">
                <a:solidFill>
                  <a:srgbClr val="7030A0"/>
                </a:solidFill>
              </a:rPr>
              <a:t>20000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Составим и решим систему уравнений:</a:t>
            </a:r>
            <a:endParaRPr lang="ru-RU" dirty="0"/>
          </a:p>
        </p:txBody>
      </p:sp>
      <p:sp>
        <p:nvSpPr>
          <p:cNvPr id="28" name="Левая фигурная скобка 27"/>
          <p:cNvSpPr/>
          <p:nvPr/>
        </p:nvSpPr>
        <p:spPr>
          <a:xfrm>
            <a:off x="539552" y="1340768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одержимое 2"/>
          <p:cNvSpPr txBox="1">
            <a:spLocks/>
          </p:cNvSpPr>
          <p:nvPr/>
        </p:nvSpPr>
        <p:spPr>
          <a:xfrm>
            <a:off x="755576" y="1268760"/>
            <a:ext cx="648072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у = 300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100х=50у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:50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100х + 50у = 20000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Левая фигурная скобка 4"/>
          <p:cNvSpPr/>
          <p:nvPr/>
        </p:nvSpPr>
        <p:spPr>
          <a:xfrm>
            <a:off x="539552" y="2852936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755576" y="2780928"/>
            <a:ext cx="648072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у = 300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2х=у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100х + 50у = 20000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Левая фигурная скобка 6"/>
          <p:cNvSpPr/>
          <p:nvPr/>
        </p:nvSpPr>
        <p:spPr>
          <a:xfrm>
            <a:off x="539552" y="4365104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755576" y="4293096"/>
            <a:ext cx="648072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+ 2х = 300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2х=у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100х + 50*2х = 20000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5292080" y="1196752"/>
            <a:ext cx="3528392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+ 2х = 300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400" dirty="0" smtClean="0"/>
              <a:t>3х = 300 </a:t>
            </a:r>
            <a:r>
              <a:rPr lang="en-US" sz="2400" dirty="0" smtClean="0"/>
              <a:t>|</a:t>
            </a:r>
            <a:r>
              <a:rPr lang="ru-RU" sz="2400" dirty="0" smtClean="0"/>
              <a:t> </a:t>
            </a:r>
            <a:r>
              <a:rPr lang="ru-RU" sz="2400" dirty="0" smtClean="0"/>
              <a:t>:3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400" dirty="0" err="1" smtClean="0"/>
              <a:t>х</a:t>
            </a:r>
            <a:r>
              <a:rPr lang="ru-RU" sz="2400" dirty="0" smtClean="0"/>
              <a:t> = 100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 dirty="0" smtClean="0"/>
              <a:t>2х=у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400" dirty="0" smtClean="0"/>
              <a:t>2*100 = 200</a:t>
            </a:r>
          </a:p>
          <a:p>
            <a:pPr marL="342900" lvl="0" indent="-342900">
              <a:spcBef>
                <a:spcPct val="20000"/>
              </a:spcBef>
            </a:pPr>
            <a:endParaRPr lang="ru-RU" sz="2400" dirty="0" smtClean="0"/>
          </a:p>
          <a:p>
            <a:pPr marL="342900" indent="-342900">
              <a:spcBef>
                <a:spcPct val="20000"/>
              </a:spcBef>
            </a:pPr>
            <a:r>
              <a:rPr lang="ru-RU" sz="2400" dirty="0" smtClean="0"/>
              <a:t>100х + 50*2х = </a:t>
            </a:r>
            <a:r>
              <a:rPr lang="ru-RU" sz="2400" dirty="0" smtClean="0"/>
              <a:t>20000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 b="1" dirty="0" smtClean="0">
                <a:solidFill>
                  <a:srgbClr val="7030A0"/>
                </a:solidFill>
              </a:rPr>
              <a:t>100х + </a:t>
            </a:r>
            <a:r>
              <a:rPr lang="ru-RU" sz="2400" b="1" dirty="0" err="1" smtClean="0">
                <a:solidFill>
                  <a:srgbClr val="7030A0"/>
                </a:solidFill>
              </a:rPr>
              <a:t>100х</a:t>
            </a:r>
            <a:r>
              <a:rPr lang="ru-RU" sz="2400" b="1" dirty="0" smtClean="0">
                <a:solidFill>
                  <a:srgbClr val="7030A0"/>
                </a:solidFill>
              </a:rPr>
              <a:t> = 20000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Составим и решим систему уравнений:</a:t>
            </a:r>
            <a:endParaRPr lang="ru-RU" dirty="0"/>
          </a:p>
        </p:txBody>
      </p:sp>
      <p:sp>
        <p:nvSpPr>
          <p:cNvPr id="28" name="Левая фигурная скобка 27"/>
          <p:cNvSpPr/>
          <p:nvPr/>
        </p:nvSpPr>
        <p:spPr>
          <a:xfrm>
            <a:off x="539552" y="1340768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одержимое 2"/>
          <p:cNvSpPr txBox="1">
            <a:spLocks/>
          </p:cNvSpPr>
          <p:nvPr/>
        </p:nvSpPr>
        <p:spPr>
          <a:xfrm>
            <a:off x="755576" y="1268760"/>
            <a:ext cx="648072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у = 300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100х=50у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:50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100х + 50у = 20000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Левая фигурная скобка 4"/>
          <p:cNvSpPr/>
          <p:nvPr/>
        </p:nvSpPr>
        <p:spPr>
          <a:xfrm>
            <a:off x="539552" y="2852936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755576" y="2780928"/>
            <a:ext cx="648072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у = 300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2х=у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100х + 50у = 20000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Левая фигурная скобка 6"/>
          <p:cNvSpPr/>
          <p:nvPr/>
        </p:nvSpPr>
        <p:spPr>
          <a:xfrm>
            <a:off x="539552" y="4365104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755576" y="4293096"/>
            <a:ext cx="648072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+ 2х = 300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2х=у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100х + 50*2х = 20000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5292080" y="1196752"/>
            <a:ext cx="3528392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+ 2х = 300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400" dirty="0" smtClean="0"/>
              <a:t>3х = 300 </a:t>
            </a:r>
            <a:r>
              <a:rPr lang="en-US" sz="2400" dirty="0" smtClean="0"/>
              <a:t>|</a:t>
            </a:r>
            <a:r>
              <a:rPr lang="ru-RU" sz="2400" dirty="0" smtClean="0"/>
              <a:t> </a:t>
            </a:r>
            <a:r>
              <a:rPr lang="ru-RU" sz="2400" dirty="0" smtClean="0"/>
              <a:t>:3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400" dirty="0" err="1" smtClean="0"/>
              <a:t>х</a:t>
            </a:r>
            <a:r>
              <a:rPr lang="ru-RU" sz="2400" dirty="0" smtClean="0"/>
              <a:t> = 100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 dirty="0" smtClean="0"/>
              <a:t>2х=у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400" dirty="0" smtClean="0"/>
              <a:t>2*100 = 200</a:t>
            </a:r>
          </a:p>
          <a:p>
            <a:pPr marL="342900" lvl="0" indent="-342900">
              <a:spcBef>
                <a:spcPct val="20000"/>
              </a:spcBef>
            </a:pPr>
            <a:endParaRPr lang="ru-RU" sz="2400" dirty="0" smtClean="0"/>
          </a:p>
          <a:p>
            <a:pPr marL="342900" indent="-342900">
              <a:spcBef>
                <a:spcPct val="20000"/>
              </a:spcBef>
            </a:pPr>
            <a:r>
              <a:rPr lang="ru-RU" sz="2400" dirty="0" smtClean="0"/>
              <a:t>100х + 50*2х = </a:t>
            </a:r>
            <a:r>
              <a:rPr lang="ru-RU" sz="2400" dirty="0" smtClean="0"/>
              <a:t>20000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 dirty="0" smtClean="0"/>
              <a:t>100х + </a:t>
            </a:r>
            <a:r>
              <a:rPr lang="ru-RU" sz="2400" dirty="0" err="1" smtClean="0"/>
              <a:t>100х</a:t>
            </a:r>
            <a:r>
              <a:rPr lang="ru-RU" sz="2400" dirty="0" smtClean="0"/>
              <a:t> = 20000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 b="1" dirty="0" smtClean="0">
                <a:solidFill>
                  <a:srgbClr val="7030A0"/>
                </a:solidFill>
              </a:rPr>
              <a:t>200х = 20000</a:t>
            </a:r>
            <a:endParaRPr lang="ru-RU" sz="24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Составим и решим систему уравнений:</a:t>
            </a:r>
            <a:endParaRPr lang="ru-RU" dirty="0"/>
          </a:p>
        </p:txBody>
      </p:sp>
      <p:sp>
        <p:nvSpPr>
          <p:cNvPr id="28" name="Левая фигурная скобка 27"/>
          <p:cNvSpPr/>
          <p:nvPr/>
        </p:nvSpPr>
        <p:spPr>
          <a:xfrm>
            <a:off x="539552" y="1340768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одержимое 2"/>
          <p:cNvSpPr txBox="1">
            <a:spLocks/>
          </p:cNvSpPr>
          <p:nvPr/>
        </p:nvSpPr>
        <p:spPr>
          <a:xfrm>
            <a:off x="755576" y="1268760"/>
            <a:ext cx="648072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у = 300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100х=50у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:50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100х + 50у = 20000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Левая фигурная скобка 4"/>
          <p:cNvSpPr/>
          <p:nvPr/>
        </p:nvSpPr>
        <p:spPr>
          <a:xfrm>
            <a:off x="539552" y="2852936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755576" y="2780928"/>
            <a:ext cx="648072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у = 300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2х=у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100х + 50у = 20000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Левая фигурная скобка 6"/>
          <p:cNvSpPr/>
          <p:nvPr/>
        </p:nvSpPr>
        <p:spPr>
          <a:xfrm>
            <a:off x="539552" y="4365104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755576" y="4293096"/>
            <a:ext cx="648072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+ 2х = 300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2х=у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100х + 50*2х = 20000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5292080" y="1196752"/>
            <a:ext cx="3528392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+ 2х = 300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400" dirty="0" smtClean="0"/>
              <a:t>3х = 300 </a:t>
            </a:r>
            <a:r>
              <a:rPr lang="en-US" sz="2400" dirty="0" smtClean="0"/>
              <a:t>|</a:t>
            </a:r>
            <a:r>
              <a:rPr lang="ru-RU" sz="2400" dirty="0" smtClean="0"/>
              <a:t> </a:t>
            </a:r>
            <a:r>
              <a:rPr lang="ru-RU" sz="2400" dirty="0" smtClean="0"/>
              <a:t>:3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400" dirty="0" err="1" smtClean="0"/>
              <a:t>х</a:t>
            </a:r>
            <a:r>
              <a:rPr lang="ru-RU" sz="2400" dirty="0" smtClean="0"/>
              <a:t> = 100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 dirty="0" smtClean="0"/>
              <a:t>2х=у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400" dirty="0" smtClean="0"/>
              <a:t>2*100 = 200</a:t>
            </a:r>
          </a:p>
          <a:p>
            <a:pPr marL="342900" lvl="0" indent="-342900">
              <a:spcBef>
                <a:spcPct val="20000"/>
              </a:spcBef>
            </a:pPr>
            <a:endParaRPr lang="ru-RU" sz="2400" dirty="0" smtClean="0"/>
          </a:p>
          <a:p>
            <a:pPr marL="342900" indent="-342900">
              <a:spcBef>
                <a:spcPct val="20000"/>
              </a:spcBef>
            </a:pPr>
            <a:r>
              <a:rPr lang="ru-RU" sz="2400" dirty="0" smtClean="0"/>
              <a:t>100х + 50*2х = </a:t>
            </a:r>
            <a:r>
              <a:rPr lang="ru-RU" sz="2400" dirty="0" smtClean="0"/>
              <a:t>20000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 dirty="0" smtClean="0"/>
              <a:t>100х + </a:t>
            </a:r>
            <a:r>
              <a:rPr lang="ru-RU" sz="2400" dirty="0" err="1" smtClean="0"/>
              <a:t>100х</a:t>
            </a:r>
            <a:r>
              <a:rPr lang="ru-RU" sz="2400" dirty="0" smtClean="0"/>
              <a:t> = 20000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 dirty="0" smtClean="0"/>
              <a:t>200х = 20000 </a:t>
            </a:r>
            <a:r>
              <a:rPr lang="en-US" sz="2400" b="1" dirty="0" smtClean="0">
                <a:solidFill>
                  <a:srgbClr val="7030A0"/>
                </a:solidFill>
              </a:rPr>
              <a:t>|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:200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Составим и решим систему уравнений:</a:t>
            </a:r>
            <a:endParaRPr lang="ru-RU" dirty="0"/>
          </a:p>
        </p:txBody>
      </p:sp>
      <p:sp>
        <p:nvSpPr>
          <p:cNvPr id="28" name="Левая фигурная скобка 27"/>
          <p:cNvSpPr/>
          <p:nvPr/>
        </p:nvSpPr>
        <p:spPr>
          <a:xfrm>
            <a:off x="539552" y="1340768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одержимое 2"/>
          <p:cNvSpPr txBox="1">
            <a:spLocks/>
          </p:cNvSpPr>
          <p:nvPr/>
        </p:nvSpPr>
        <p:spPr>
          <a:xfrm>
            <a:off x="755576" y="1268760"/>
            <a:ext cx="648072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у = 300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100х=50у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:50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100х + 50у = 20000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Левая фигурная скобка 4"/>
          <p:cNvSpPr/>
          <p:nvPr/>
        </p:nvSpPr>
        <p:spPr>
          <a:xfrm>
            <a:off x="539552" y="2852936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755576" y="2780928"/>
            <a:ext cx="648072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у = 300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2х=у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100х + 50у = 20000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Левая фигурная скобка 6"/>
          <p:cNvSpPr/>
          <p:nvPr/>
        </p:nvSpPr>
        <p:spPr>
          <a:xfrm>
            <a:off x="539552" y="4365104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755576" y="4293096"/>
            <a:ext cx="648072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+ 2х = 300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2х=у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100х + 50*2х = 20000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5292080" y="1196752"/>
            <a:ext cx="3528392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+ 2х = 300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400" dirty="0" smtClean="0"/>
              <a:t>3х = 300 </a:t>
            </a:r>
            <a:r>
              <a:rPr lang="en-US" sz="2400" dirty="0" smtClean="0"/>
              <a:t>|</a:t>
            </a:r>
            <a:r>
              <a:rPr lang="ru-RU" sz="2400" dirty="0" smtClean="0"/>
              <a:t> </a:t>
            </a:r>
            <a:r>
              <a:rPr lang="ru-RU" sz="2400" dirty="0" smtClean="0"/>
              <a:t>:3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400" dirty="0" err="1" smtClean="0"/>
              <a:t>х</a:t>
            </a:r>
            <a:r>
              <a:rPr lang="ru-RU" sz="2400" dirty="0" smtClean="0"/>
              <a:t> = 100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 dirty="0" smtClean="0"/>
              <a:t>2х=у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400" dirty="0" smtClean="0"/>
              <a:t>2*100 = 200</a:t>
            </a:r>
          </a:p>
          <a:p>
            <a:pPr marL="342900" lvl="0" indent="-342900">
              <a:spcBef>
                <a:spcPct val="20000"/>
              </a:spcBef>
            </a:pPr>
            <a:endParaRPr lang="ru-RU" sz="2400" dirty="0" smtClean="0"/>
          </a:p>
          <a:p>
            <a:pPr marL="342900" indent="-342900">
              <a:spcBef>
                <a:spcPct val="20000"/>
              </a:spcBef>
            </a:pPr>
            <a:r>
              <a:rPr lang="ru-RU" sz="2400" dirty="0" smtClean="0"/>
              <a:t>100х + 50*2х = </a:t>
            </a:r>
            <a:r>
              <a:rPr lang="ru-RU" sz="2400" dirty="0" smtClean="0"/>
              <a:t>20000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 dirty="0" smtClean="0"/>
              <a:t>100х + </a:t>
            </a:r>
            <a:r>
              <a:rPr lang="ru-RU" sz="2400" dirty="0" err="1" smtClean="0"/>
              <a:t>100х</a:t>
            </a:r>
            <a:r>
              <a:rPr lang="ru-RU" sz="2400" dirty="0" smtClean="0"/>
              <a:t> = 20000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 dirty="0" smtClean="0"/>
              <a:t>200х = 20000 </a:t>
            </a:r>
            <a:r>
              <a:rPr lang="en-US" sz="2400" dirty="0" smtClean="0"/>
              <a:t>|</a:t>
            </a:r>
            <a:r>
              <a:rPr lang="ru-RU" sz="2400" dirty="0" smtClean="0"/>
              <a:t> </a:t>
            </a:r>
            <a:r>
              <a:rPr lang="ru-RU" sz="2400" dirty="0" smtClean="0"/>
              <a:t>:200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 b="1" dirty="0" err="1" smtClean="0">
                <a:solidFill>
                  <a:srgbClr val="7030A0"/>
                </a:solidFill>
              </a:rPr>
              <a:t>х</a:t>
            </a:r>
            <a:r>
              <a:rPr lang="ru-RU" sz="2400" b="1" dirty="0" smtClean="0">
                <a:solidFill>
                  <a:srgbClr val="7030A0"/>
                </a:solidFill>
              </a:rPr>
              <a:t> = 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67544" y="53752"/>
            <a:ext cx="85689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Bef>
                <a:spcPct val="0"/>
              </a:spcBef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Вспоминаем метод сложения </a:t>
            </a:r>
            <a:br>
              <a:rPr lang="ru-RU" sz="4400" dirty="0" smtClean="0">
                <a:latin typeface="+mj-lt"/>
                <a:ea typeface="+mj-ea"/>
                <a:cs typeface="+mj-cs"/>
              </a:rPr>
            </a:br>
            <a:r>
              <a:rPr lang="ru-RU" sz="4400" dirty="0" smtClean="0">
                <a:latin typeface="+mj-lt"/>
                <a:ea typeface="+mj-ea"/>
                <a:cs typeface="+mj-cs"/>
              </a:rPr>
              <a:t>(уравнивания коэффициентов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)</a:t>
            </a:r>
            <a:endParaRPr lang="ru-RU" sz="44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395536" y="1307901"/>
            <a:ext cx="8229600" cy="514543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+mj-lt"/>
              </a:rPr>
              <a:t>Умножением на числа, отличные от нуля, уравнять коэффициенты при любых неизвестных, например при </a:t>
            </a:r>
            <a:r>
              <a:rPr lang="ru-RU" sz="2800" dirty="0" err="1" smtClean="0">
                <a:latin typeface="+mj-lt"/>
              </a:rPr>
              <a:t>х</a:t>
            </a:r>
            <a:r>
              <a:rPr lang="ru-RU" sz="2800" dirty="0" smtClean="0">
                <a:latin typeface="+mj-lt"/>
              </a:rPr>
              <a:t>, в обоих уравнениях;</a:t>
            </a:r>
          </a:p>
          <a:p>
            <a:r>
              <a:rPr lang="ru-RU" sz="2800" dirty="0" smtClean="0">
                <a:latin typeface="+mj-lt"/>
              </a:rPr>
              <a:t>Вычесть одно уравнение из другого (сложить если коэффициенты противоположные по знаку) ;</a:t>
            </a:r>
          </a:p>
          <a:p>
            <a:r>
              <a:rPr lang="ru-RU" sz="2800" dirty="0" smtClean="0">
                <a:latin typeface="+mj-lt"/>
              </a:rPr>
              <a:t>Решить полученное уравнение с одним неизвестным у</a:t>
            </a:r>
          </a:p>
          <a:p>
            <a:r>
              <a:rPr lang="ru-RU" sz="2800" dirty="0" smtClean="0">
                <a:latin typeface="+mj-lt"/>
              </a:rPr>
              <a:t>Выполнить подстановку  найденного значения у в любое уравнение системы, найти </a:t>
            </a:r>
            <a:r>
              <a:rPr lang="ru-RU" sz="2800" dirty="0" err="1" smtClean="0">
                <a:latin typeface="+mj-lt"/>
              </a:rPr>
              <a:t>х</a:t>
            </a:r>
            <a:r>
              <a:rPr lang="ru-RU" sz="2800" dirty="0" smtClean="0">
                <a:latin typeface="+mj-lt"/>
              </a:rPr>
              <a:t>;</a:t>
            </a:r>
          </a:p>
          <a:p>
            <a:r>
              <a:rPr lang="ru-RU" sz="2800" smtClean="0">
                <a:latin typeface="+mj-lt"/>
              </a:rPr>
              <a:t>Выписать ответ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Составим и решим систему уравнений:</a:t>
            </a:r>
            <a:endParaRPr lang="ru-RU" dirty="0"/>
          </a:p>
        </p:txBody>
      </p:sp>
      <p:sp>
        <p:nvSpPr>
          <p:cNvPr id="28" name="Левая фигурная скобка 27"/>
          <p:cNvSpPr/>
          <p:nvPr/>
        </p:nvSpPr>
        <p:spPr>
          <a:xfrm>
            <a:off x="539552" y="1340768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одержимое 2"/>
          <p:cNvSpPr txBox="1">
            <a:spLocks/>
          </p:cNvSpPr>
          <p:nvPr/>
        </p:nvSpPr>
        <p:spPr>
          <a:xfrm>
            <a:off x="755576" y="1268760"/>
            <a:ext cx="648072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у = 300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100х=50у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:50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100х + 50у = 20000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Левая фигурная скобка 4"/>
          <p:cNvSpPr/>
          <p:nvPr/>
        </p:nvSpPr>
        <p:spPr>
          <a:xfrm>
            <a:off x="539552" y="2852936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755576" y="2780928"/>
            <a:ext cx="648072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у = 300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2х=у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100х + 50у = 20000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Левая фигурная скобка 6"/>
          <p:cNvSpPr/>
          <p:nvPr/>
        </p:nvSpPr>
        <p:spPr>
          <a:xfrm>
            <a:off x="539552" y="4365104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755576" y="4293096"/>
            <a:ext cx="648072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+ 2х = 300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2х=у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100х + 50*2х = 20000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5292080" y="1196752"/>
            <a:ext cx="3528392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+ 2х = 300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400" dirty="0" smtClean="0"/>
              <a:t>3х = 300 </a:t>
            </a:r>
            <a:r>
              <a:rPr lang="en-US" sz="2400" dirty="0" smtClean="0"/>
              <a:t>|</a:t>
            </a:r>
            <a:r>
              <a:rPr lang="ru-RU" sz="2400" dirty="0" smtClean="0"/>
              <a:t> </a:t>
            </a:r>
            <a:r>
              <a:rPr lang="ru-RU" sz="2400" dirty="0" smtClean="0"/>
              <a:t>:3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400" dirty="0" err="1" smtClean="0"/>
              <a:t>х</a:t>
            </a:r>
            <a:r>
              <a:rPr lang="ru-RU" sz="2400" dirty="0" smtClean="0"/>
              <a:t> = 100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 dirty="0" smtClean="0"/>
              <a:t>2х=у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400" dirty="0" smtClean="0"/>
              <a:t>2*100 = 200</a:t>
            </a:r>
          </a:p>
          <a:p>
            <a:pPr marL="342900" lvl="0" indent="-342900">
              <a:spcBef>
                <a:spcPct val="20000"/>
              </a:spcBef>
            </a:pPr>
            <a:endParaRPr lang="ru-RU" sz="2400" dirty="0" smtClean="0"/>
          </a:p>
          <a:p>
            <a:pPr marL="342900" indent="-342900">
              <a:spcBef>
                <a:spcPct val="20000"/>
              </a:spcBef>
            </a:pPr>
            <a:r>
              <a:rPr lang="ru-RU" sz="2400" dirty="0" smtClean="0"/>
              <a:t>100х + 50*2х = </a:t>
            </a:r>
            <a:r>
              <a:rPr lang="ru-RU" sz="2400" dirty="0" smtClean="0"/>
              <a:t>20000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 dirty="0" smtClean="0"/>
              <a:t>100х + </a:t>
            </a:r>
            <a:r>
              <a:rPr lang="ru-RU" sz="2400" dirty="0" err="1" smtClean="0"/>
              <a:t>100х</a:t>
            </a:r>
            <a:r>
              <a:rPr lang="ru-RU" sz="2400" dirty="0" smtClean="0"/>
              <a:t> = 20000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 dirty="0" smtClean="0"/>
              <a:t>200х = 20000 </a:t>
            </a:r>
            <a:r>
              <a:rPr lang="en-US" sz="2400" dirty="0" smtClean="0"/>
              <a:t>|</a:t>
            </a:r>
            <a:r>
              <a:rPr lang="ru-RU" sz="2400" dirty="0" smtClean="0"/>
              <a:t> </a:t>
            </a:r>
            <a:r>
              <a:rPr lang="ru-RU" sz="2400" dirty="0" smtClean="0"/>
              <a:t>:200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 dirty="0" err="1" smtClean="0"/>
              <a:t>х</a:t>
            </a:r>
            <a:r>
              <a:rPr lang="ru-RU" sz="2400" dirty="0" smtClean="0"/>
              <a:t> = 100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 b="1" dirty="0" smtClean="0">
                <a:solidFill>
                  <a:srgbClr val="7030A0"/>
                </a:solidFill>
              </a:rPr>
              <a:t>2х=у</a:t>
            </a:r>
            <a:endParaRPr lang="ru-RU" sz="24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Составим и решим систему уравнений:</a:t>
            </a:r>
            <a:endParaRPr lang="ru-RU" dirty="0"/>
          </a:p>
        </p:txBody>
      </p:sp>
      <p:sp>
        <p:nvSpPr>
          <p:cNvPr id="28" name="Левая фигурная скобка 27"/>
          <p:cNvSpPr/>
          <p:nvPr/>
        </p:nvSpPr>
        <p:spPr>
          <a:xfrm>
            <a:off x="539552" y="1340768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одержимое 2"/>
          <p:cNvSpPr txBox="1">
            <a:spLocks/>
          </p:cNvSpPr>
          <p:nvPr/>
        </p:nvSpPr>
        <p:spPr>
          <a:xfrm>
            <a:off x="755576" y="1268760"/>
            <a:ext cx="648072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у = 300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100х=50у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:50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100х + 50у = 20000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Левая фигурная скобка 4"/>
          <p:cNvSpPr/>
          <p:nvPr/>
        </p:nvSpPr>
        <p:spPr>
          <a:xfrm>
            <a:off x="539552" y="2852936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755576" y="2780928"/>
            <a:ext cx="648072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у = 300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2х=у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100х + 50у = 20000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Левая фигурная скобка 6"/>
          <p:cNvSpPr/>
          <p:nvPr/>
        </p:nvSpPr>
        <p:spPr>
          <a:xfrm>
            <a:off x="539552" y="4365104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755576" y="4293096"/>
            <a:ext cx="648072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+ 2х = 300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2х=у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100х + 50*2х = 20000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5292080" y="1196752"/>
            <a:ext cx="3528392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+ 2х = 300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400" dirty="0" smtClean="0"/>
              <a:t>3х = 300 </a:t>
            </a:r>
            <a:r>
              <a:rPr lang="en-US" sz="2400" dirty="0" smtClean="0"/>
              <a:t>|</a:t>
            </a:r>
            <a:r>
              <a:rPr lang="ru-RU" sz="2400" dirty="0" smtClean="0"/>
              <a:t> </a:t>
            </a:r>
            <a:r>
              <a:rPr lang="ru-RU" sz="2400" dirty="0" smtClean="0"/>
              <a:t>:3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400" dirty="0" err="1" smtClean="0"/>
              <a:t>х</a:t>
            </a:r>
            <a:r>
              <a:rPr lang="ru-RU" sz="2400" dirty="0" smtClean="0"/>
              <a:t> = 100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 dirty="0" smtClean="0"/>
              <a:t>2х=у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400" dirty="0" smtClean="0"/>
              <a:t>2*100 = 200</a:t>
            </a:r>
          </a:p>
          <a:p>
            <a:pPr marL="342900" lvl="0" indent="-342900">
              <a:spcBef>
                <a:spcPct val="20000"/>
              </a:spcBef>
            </a:pPr>
            <a:endParaRPr lang="ru-RU" sz="2400" dirty="0" smtClean="0"/>
          </a:p>
          <a:p>
            <a:pPr marL="342900" indent="-342900">
              <a:spcBef>
                <a:spcPct val="20000"/>
              </a:spcBef>
            </a:pPr>
            <a:r>
              <a:rPr lang="ru-RU" sz="2400" dirty="0" smtClean="0"/>
              <a:t>100х + 50*2х = </a:t>
            </a:r>
            <a:r>
              <a:rPr lang="ru-RU" sz="2400" dirty="0" smtClean="0"/>
              <a:t>20000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 dirty="0" smtClean="0"/>
              <a:t>100х + </a:t>
            </a:r>
            <a:r>
              <a:rPr lang="ru-RU" sz="2400" dirty="0" err="1" smtClean="0"/>
              <a:t>100х</a:t>
            </a:r>
            <a:r>
              <a:rPr lang="ru-RU" sz="2400" dirty="0" smtClean="0"/>
              <a:t> = 20000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 dirty="0" smtClean="0"/>
              <a:t>200х = 20000 </a:t>
            </a:r>
            <a:r>
              <a:rPr lang="en-US" sz="2400" dirty="0" smtClean="0"/>
              <a:t>|</a:t>
            </a:r>
            <a:r>
              <a:rPr lang="ru-RU" sz="2400" dirty="0" smtClean="0"/>
              <a:t> </a:t>
            </a:r>
            <a:r>
              <a:rPr lang="ru-RU" sz="2400" dirty="0" smtClean="0"/>
              <a:t>:200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 dirty="0" err="1" smtClean="0"/>
              <a:t>х</a:t>
            </a:r>
            <a:r>
              <a:rPr lang="ru-RU" sz="2400" dirty="0" smtClean="0"/>
              <a:t> = 100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 dirty="0" smtClean="0"/>
              <a:t>2х=у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400" b="1" dirty="0" smtClean="0">
                <a:solidFill>
                  <a:srgbClr val="7030A0"/>
                </a:solidFill>
              </a:rPr>
              <a:t>2*100 = </a:t>
            </a:r>
            <a:r>
              <a:rPr lang="ru-RU" sz="2400" b="1" dirty="0" smtClean="0">
                <a:solidFill>
                  <a:srgbClr val="7030A0"/>
                </a:solidFill>
              </a:rPr>
              <a:t>200</a:t>
            </a:r>
            <a:endParaRPr lang="ru-RU" sz="24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Составим и решим систему уравнений:</a:t>
            </a:r>
            <a:endParaRPr lang="ru-RU" dirty="0"/>
          </a:p>
        </p:txBody>
      </p:sp>
      <p:sp>
        <p:nvSpPr>
          <p:cNvPr id="28" name="Левая фигурная скобка 27"/>
          <p:cNvSpPr/>
          <p:nvPr/>
        </p:nvSpPr>
        <p:spPr>
          <a:xfrm>
            <a:off x="539552" y="1340768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одержимое 2"/>
          <p:cNvSpPr txBox="1">
            <a:spLocks/>
          </p:cNvSpPr>
          <p:nvPr/>
        </p:nvSpPr>
        <p:spPr>
          <a:xfrm>
            <a:off x="755576" y="1268760"/>
            <a:ext cx="648072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у = 300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100х=50у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:50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100х + 50у = 20000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Левая фигурная скобка 4"/>
          <p:cNvSpPr/>
          <p:nvPr/>
        </p:nvSpPr>
        <p:spPr>
          <a:xfrm>
            <a:off x="539552" y="2852936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755576" y="2780928"/>
            <a:ext cx="648072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у = 300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2х=у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100х + 50у = 20000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Левая фигурная скобка 6"/>
          <p:cNvSpPr/>
          <p:nvPr/>
        </p:nvSpPr>
        <p:spPr>
          <a:xfrm>
            <a:off x="539552" y="4365104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755576" y="4293096"/>
            <a:ext cx="4464496" cy="2564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+ 2х = 300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2х=у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100х + 50*2х = 20000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Если количество пирожных х=100 </a:t>
            </a:r>
            <a:r>
              <a:rPr lang="ru-RU" sz="2400" b="1" dirty="0" err="1" smtClean="0">
                <a:solidFill>
                  <a:srgbClr val="FF0000"/>
                </a:solidFill>
              </a:rPr>
              <a:t>шт</a:t>
            </a:r>
            <a:r>
              <a:rPr lang="ru-RU" sz="2400" b="1" dirty="0" smtClean="0">
                <a:solidFill>
                  <a:srgbClr val="FF0000"/>
                </a:solidFill>
              </a:rPr>
              <a:t>, то булочек у=200 шт.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5292080" y="1196752"/>
            <a:ext cx="3528392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+ 2х = 300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400" dirty="0" smtClean="0"/>
              <a:t>3х = 300 </a:t>
            </a:r>
            <a:r>
              <a:rPr lang="en-US" sz="2400" dirty="0" smtClean="0"/>
              <a:t>|</a:t>
            </a:r>
            <a:r>
              <a:rPr lang="ru-RU" sz="2400" dirty="0" smtClean="0"/>
              <a:t> </a:t>
            </a:r>
            <a:r>
              <a:rPr lang="ru-RU" sz="2400" dirty="0" smtClean="0"/>
              <a:t>:3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400" dirty="0" err="1" smtClean="0"/>
              <a:t>х</a:t>
            </a:r>
            <a:r>
              <a:rPr lang="ru-RU" sz="2400" dirty="0" smtClean="0"/>
              <a:t> = 100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 dirty="0" smtClean="0"/>
              <a:t>2х=у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400" dirty="0" smtClean="0"/>
              <a:t>2*100 = 200</a:t>
            </a:r>
          </a:p>
          <a:p>
            <a:pPr marL="342900" lvl="0" indent="-342900">
              <a:spcBef>
                <a:spcPct val="20000"/>
              </a:spcBef>
            </a:pPr>
            <a:endParaRPr lang="ru-RU" sz="2400" dirty="0" smtClean="0"/>
          </a:p>
          <a:p>
            <a:pPr marL="342900" indent="-342900">
              <a:spcBef>
                <a:spcPct val="20000"/>
              </a:spcBef>
            </a:pPr>
            <a:r>
              <a:rPr lang="ru-RU" sz="2400" dirty="0" smtClean="0"/>
              <a:t>100х + 50*2х = </a:t>
            </a:r>
            <a:r>
              <a:rPr lang="ru-RU" sz="2400" dirty="0" smtClean="0"/>
              <a:t>20000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 dirty="0" smtClean="0"/>
              <a:t>100х + </a:t>
            </a:r>
            <a:r>
              <a:rPr lang="ru-RU" sz="2400" dirty="0" err="1" smtClean="0"/>
              <a:t>100х</a:t>
            </a:r>
            <a:r>
              <a:rPr lang="ru-RU" sz="2400" dirty="0" smtClean="0"/>
              <a:t> = 20000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 dirty="0" smtClean="0"/>
              <a:t>200х = 20000 </a:t>
            </a:r>
            <a:r>
              <a:rPr lang="en-US" sz="2400" dirty="0" smtClean="0"/>
              <a:t>|</a:t>
            </a:r>
            <a:r>
              <a:rPr lang="ru-RU" sz="2400" dirty="0" smtClean="0"/>
              <a:t> </a:t>
            </a:r>
            <a:r>
              <a:rPr lang="ru-RU" sz="2400" dirty="0" smtClean="0"/>
              <a:t>:200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 dirty="0" err="1" smtClean="0"/>
              <a:t>х</a:t>
            </a:r>
            <a:r>
              <a:rPr lang="ru-RU" sz="2400" dirty="0" smtClean="0"/>
              <a:t> = 100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 dirty="0" smtClean="0"/>
              <a:t>2х=у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400" dirty="0" smtClean="0"/>
              <a:t>2*100 = </a:t>
            </a:r>
            <a:r>
              <a:rPr lang="ru-RU" sz="2400" dirty="0" smtClean="0"/>
              <a:t>200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Составим и решим систему уравнений:</a:t>
            </a:r>
            <a:endParaRPr lang="ru-RU" dirty="0"/>
          </a:p>
        </p:txBody>
      </p:sp>
      <p:sp>
        <p:nvSpPr>
          <p:cNvPr id="28" name="Левая фигурная скобка 27"/>
          <p:cNvSpPr/>
          <p:nvPr/>
        </p:nvSpPr>
        <p:spPr>
          <a:xfrm>
            <a:off x="539552" y="1340768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одержимое 2"/>
          <p:cNvSpPr txBox="1">
            <a:spLocks/>
          </p:cNvSpPr>
          <p:nvPr/>
        </p:nvSpPr>
        <p:spPr>
          <a:xfrm>
            <a:off x="755576" y="1268760"/>
            <a:ext cx="648072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у = 300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100х=50у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:50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100х + 50у = 20000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Левая фигурная скобка 4"/>
          <p:cNvSpPr/>
          <p:nvPr/>
        </p:nvSpPr>
        <p:spPr>
          <a:xfrm>
            <a:off x="539552" y="2852936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755576" y="2780928"/>
            <a:ext cx="648072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у = 300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2х=у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100х + 50у = 20000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Левая фигурная скобка 6"/>
          <p:cNvSpPr/>
          <p:nvPr/>
        </p:nvSpPr>
        <p:spPr>
          <a:xfrm>
            <a:off x="539552" y="4365104"/>
            <a:ext cx="288032" cy="122413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755576" y="4293096"/>
            <a:ext cx="4464496" cy="2564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+ 2х = 300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2х=у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100х + 50*2х = 20000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Если количество пирожных х=100 </a:t>
            </a:r>
            <a:r>
              <a:rPr lang="ru-RU" sz="2400" dirty="0" err="1" smtClean="0"/>
              <a:t>шт</a:t>
            </a:r>
            <a:r>
              <a:rPr lang="ru-RU" sz="2400" dirty="0" smtClean="0"/>
              <a:t>, то булочек у=200 шт.</a:t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7030A0"/>
                </a:solidFill>
              </a:rPr>
              <a:t>Ответ: 100 ; 200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5292080" y="1196752"/>
            <a:ext cx="3528392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+ 2х = 300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400" dirty="0" smtClean="0"/>
              <a:t>3х = 300 </a:t>
            </a:r>
            <a:r>
              <a:rPr lang="en-US" sz="2400" dirty="0" smtClean="0"/>
              <a:t>|</a:t>
            </a:r>
            <a:r>
              <a:rPr lang="ru-RU" sz="2400" dirty="0" smtClean="0"/>
              <a:t> </a:t>
            </a:r>
            <a:r>
              <a:rPr lang="ru-RU" sz="2400" dirty="0" smtClean="0"/>
              <a:t>:3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400" dirty="0" err="1" smtClean="0"/>
              <a:t>х</a:t>
            </a:r>
            <a:r>
              <a:rPr lang="ru-RU" sz="2400" dirty="0" smtClean="0"/>
              <a:t> = 100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 dirty="0" smtClean="0"/>
              <a:t>2х=у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400" dirty="0" smtClean="0"/>
              <a:t>2*100 = 200</a:t>
            </a:r>
          </a:p>
          <a:p>
            <a:pPr marL="342900" lvl="0" indent="-342900">
              <a:spcBef>
                <a:spcPct val="20000"/>
              </a:spcBef>
            </a:pPr>
            <a:endParaRPr lang="ru-RU" sz="2400" dirty="0" smtClean="0"/>
          </a:p>
          <a:p>
            <a:pPr marL="342900" indent="-342900">
              <a:spcBef>
                <a:spcPct val="20000"/>
              </a:spcBef>
            </a:pPr>
            <a:r>
              <a:rPr lang="ru-RU" sz="2400" dirty="0" smtClean="0"/>
              <a:t>100х + 50*2х = </a:t>
            </a:r>
            <a:r>
              <a:rPr lang="ru-RU" sz="2400" dirty="0" smtClean="0"/>
              <a:t>20000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 dirty="0" smtClean="0"/>
              <a:t>100х + </a:t>
            </a:r>
            <a:r>
              <a:rPr lang="ru-RU" sz="2400" dirty="0" err="1" smtClean="0"/>
              <a:t>100х</a:t>
            </a:r>
            <a:r>
              <a:rPr lang="ru-RU" sz="2400" dirty="0" smtClean="0"/>
              <a:t> = 20000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 dirty="0" smtClean="0"/>
              <a:t>200х = 20000 </a:t>
            </a:r>
            <a:r>
              <a:rPr lang="en-US" sz="2400" dirty="0" smtClean="0"/>
              <a:t>|</a:t>
            </a:r>
            <a:r>
              <a:rPr lang="ru-RU" sz="2400" dirty="0" smtClean="0"/>
              <a:t> </a:t>
            </a:r>
            <a:r>
              <a:rPr lang="ru-RU" sz="2400" dirty="0" smtClean="0"/>
              <a:t>:200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 dirty="0" err="1" smtClean="0"/>
              <a:t>х</a:t>
            </a:r>
            <a:r>
              <a:rPr lang="ru-RU" sz="2400" dirty="0" smtClean="0"/>
              <a:t> = 100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 dirty="0" smtClean="0"/>
              <a:t>2х=у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400" dirty="0" smtClean="0"/>
              <a:t>2*100 = </a:t>
            </a:r>
            <a:r>
              <a:rPr lang="ru-RU" sz="2400" dirty="0" smtClean="0"/>
              <a:t>200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Повторяем </a:t>
            </a:r>
            <a:br>
              <a:rPr lang="ru-RU" dirty="0" smtClean="0"/>
            </a:br>
            <a:r>
              <a:rPr lang="ru-RU" dirty="0" smtClean="0"/>
              <a:t>Реши систему уравнений:</a:t>
            </a:r>
            <a:endParaRPr lang="ru-RU" dirty="0"/>
          </a:p>
        </p:txBody>
      </p:sp>
      <p:sp>
        <p:nvSpPr>
          <p:cNvPr id="5" name="Левая фигурная скобка 4"/>
          <p:cNvSpPr/>
          <p:nvPr/>
        </p:nvSpPr>
        <p:spPr>
          <a:xfrm>
            <a:off x="611560" y="1340768"/>
            <a:ext cx="216024" cy="86409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755576" y="1268760"/>
            <a:ext cx="648072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- у = 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у =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Повторяем </a:t>
            </a:r>
            <a:br>
              <a:rPr lang="ru-RU" dirty="0" smtClean="0"/>
            </a:br>
            <a:r>
              <a:rPr lang="ru-RU" dirty="0" smtClean="0"/>
              <a:t>Реши систему уравнений:</a:t>
            </a:r>
            <a:endParaRPr lang="ru-RU" dirty="0"/>
          </a:p>
        </p:txBody>
      </p:sp>
      <p:sp>
        <p:nvSpPr>
          <p:cNvPr id="5" name="Левая фигурная скобка 4"/>
          <p:cNvSpPr/>
          <p:nvPr/>
        </p:nvSpPr>
        <p:spPr>
          <a:xfrm>
            <a:off x="611560" y="1340768"/>
            <a:ext cx="216024" cy="86409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755576" y="1268760"/>
            <a:ext cx="648072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у = 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у = 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Повторяем </a:t>
            </a:r>
            <a:br>
              <a:rPr lang="ru-RU" dirty="0" smtClean="0"/>
            </a:br>
            <a:r>
              <a:rPr lang="ru-RU" dirty="0" smtClean="0"/>
              <a:t>Реши систему уравнений:</a:t>
            </a:r>
            <a:endParaRPr lang="ru-RU" dirty="0"/>
          </a:p>
        </p:txBody>
      </p:sp>
      <p:sp>
        <p:nvSpPr>
          <p:cNvPr id="5" name="Левая фигурная скобка 4"/>
          <p:cNvSpPr/>
          <p:nvPr/>
        </p:nvSpPr>
        <p:spPr>
          <a:xfrm>
            <a:off x="611560" y="1340768"/>
            <a:ext cx="216024" cy="864096"/>
          </a:xfrm>
          <a:prstGeom prst="leftBrace">
            <a:avLst>
              <a:gd name="adj1" fmla="val 76806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755576" y="1268760"/>
            <a:ext cx="648072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err="1" smtClean="0"/>
              <a:t>х</a:t>
            </a:r>
            <a:r>
              <a:rPr lang="ru-RU" sz="2400" dirty="0" smtClean="0"/>
              <a:t> + у = 7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- 3у = -5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dirty="0" smtClean="0"/>
              <a:t>Задачи на массу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07293"/>
            <a:ext cx="8229600" cy="4525963"/>
          </a:xfrm>
        </p:spPr>
        <p:txBody>
          <a:bodyPr/>
          <a:lstStyle/>
          <a:p>
            <a:r>
              <a:rPr lang="ru-RU" dirty="0" smtClean="0"/>
              <a:t>Общая масса равна масса вещества (продукта) умноженная на количество вещества (продукта),</a:t>
            </a:r>
          </a:p>
          <a:p>
            <a:r>
              <a:rPr lang="ru-RU" dirty="0" smtClean="0"/>
              <a:t>Часто говорят: если вес единицы продукта умножить на количество продукта в штуках – получим общий вес продукта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dirty="0" smtClean="0"/>
              <a:t>Общие принципы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07293"/>
            <a:ext cx="8229600" cy="4525963"/>
          </a:xfrm>
        </p:spPr>
        <p:txBody>
          <a:bodyPr/>
          <a:lstStyle/>
          <a:p>
            <a:r>
              <a:rPr lang="ru-RU" dirty="0" smtClean="0"/>
              <a:t>Решение задач с помощью введения 2 переменных существенно легче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dirty="0" smtClean="0"/>
              <a:t>Общие принципы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07293"/>
            <a:ext cx="8229600" cy="4525963"/>
          </a:xfrm>
        </p:spPr>
        <p:txBody>
          <a:bodyPr/>
          <a:lstStyle/>
          <a:p>
            <a:r>
              <a:rPr lang="ru-RU" dirty="0" smtClean="0"/>
              <a:t>Решение задач с помощью введения 2 переменных существенно легче</a:t>
            </a:r>
          </a:p>
          <a:p>
            <a:r>
              <a:rPr lang="ru-RU" dirty="0" smtClean="0"/>
              <a:t>О чем спрашивают – то и берем за переменную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1521</Words>
  <Application>Microsoft Office PowerPoint</Application>
  <PresentationFormat>Экран (4:3)</PresentationFormat>
  <Paragraphs>365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Математическое моделирование текстовых задач 7 класс</vt:lpstr>
      <vt:lpstr>Слайд 2</vt:lpstr>
      <vt:lpstr>Слайд 3</vt:lpstr>
      <vt:lpstr>Повторяем  Реши систему уравнений:</vt:lpstr>
      <vt:lpstr>Повторяем  Реши систему уравнений:</vt:lpstr>
      <vt:lpstr>Повторяем  Реши систему уравнений:</vt:lpstr>
      <vt:lpstr>Задачи на массу</vt:lpstr>
      <vt:lpstr>Общие принципы</vt:lpstr>
      <vt:lpstr>Общие принципы</vt:lpstr>
      <vt:lpstr>Общие принципы</vt:lpstr>
      <vt:lpstr>Задача о пирожных и булочках №750</vt:lpstr>
      <vt:lpstr>Задача о пирожных и булочках №750</vt:lpstr>
      <vt:lpstr>Задача о пирожных и булочках №750</vt:lpstr>
      <vt:lpstr>Задача о пирожных и булочках №750</vt:lpstr>
      <vt:lpstr>Составим и решим систему уравнений:</vt:lpstr>
      <vt:lpstr>Составим и решим систему уравнений:</vt:lpstr>
      <vt:lpstr>Составим и решим систему уравнений:</vt:lpstr>
      <vt:lpstr>Составим и решим систему уравнений:</vt:lpstr>
      <vt:lpstr>Составим и решим систему уравнений:</vt:lpstr>
      <vt:lpstr>Составим и решим систему уравнений:</vt:lpstr>
      <vt:lpstr>Составим и решим систему уравнений:</vt:lpstr>
      <vt:lpstr>Составим и решим систему уравнений:</vt:lpstr>
      <vt:lpstr>Составим и решим систему уравнений:</vt:lpstr>
      <vt:lpstr>Составим и решим систему уравнений:</vt:lpstr>
      <vt:lpstr>Составим и решим систему уравнений:</vt:lpstr>
      <vt:lpstr>Составим и решим систему уравнений:</vt:lpstr>
      <vt:lpstr>Составим и решим систему уравнений:</vt:lpstr>
      <vt:lpstr>Составим и решим систему уравнений:</vt:lpstr>
      <vt:lpstr>Составим и решим систему уравнений:</vt:lpstr>
      <vt:lpstr>Составим и решим систему уравнений:</vt:lpstr>
      <vt:lpstr>Составим и решим систему уравнений:</vt:lpstr>
      <vt:lpstr>Составим и решим систему уравнений:</vt:lpstr>
      <vt:lpstr>Составим и решим систему уравнений: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Математическое моделирование текстовых задач 8 класс</dc:title>
  <dc:creator>Юлия</dc:creator>
  <cp:lastModifiedBy>Юлия</cp:lastModifiedBy>
  <cp:revision>19</cp:revision>
  <dcterms:created xsi:type="dcterms:W3CDTF">2020-04-23T17:53:48Z</dcterms:created>
  <dcterms:modified xsi:type="dcterms:W3CDTF">2020-05-14T08:52:29Z</dcterms:modified>
</cp:coreProperties>
</file>