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8" r:id="rId5"/>
    <p:sldId id="280" r:id="rId6"/>
    <p:sldId id="279" r:id="rId7"/>
    <p:sldId id="259" r:id="rId8"/>
    <p:sldId id="260" r:id="rId9"/>
    <p:sldId id="261" r:id="rId10"/>
    <p:sldId id="262" r:id="rId11"/>
    <p:sldId id="263" r:id="rId12"/>
    <p:sldId id="266" r:id="rId13"/>
    <p:sldId id="282" r:id="rId14"/>
    <p:sldId id="281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0E67B-7A3E-4FBA-A7A0-A45420A6B5A6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77BA-2B0A-491C-9D6E-5304430090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0E67B-7A3E-4FBA-A7A0-A45420A6B5A6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77BA-2B0A-491C-9D6E-5304430090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0E67B-7A3E-4FBA-A7A0-A45420A6B5A6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77BA-2B0A-491C-9D6E-5304430090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0E67B-7A3E-4FBA-A7A0-A45420A6B5A6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77BA-2B0A-491C-9D6E-5304430090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0E67B-7A3E-4FBA-A7A0-A45420A6B5A6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77BA-2B0A-491C-9D6E-5304430090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0E67B-7A3E-4FBA-A7A0-A45420A6B5A6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77BA-2B0A-491C-9D6E-5304430090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0E67B-7A3E-4FBA-A7A0-A45420A6B5A6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77BA-2B0A-491C-9D6E-5304430090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0E67B-7A3E-4FBA-A7A0-A45420A6B5A6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77BA-2B0A-491C-9D6E-5304430090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0E67B-7A3E-4FBA-A7A0-A45420A6B5A6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77BA-2B0A-491C-9D6E-5304430090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0E67B-7A3E-4FBA-A7A0-A45420A6B5A6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77BA-2B0A-491C-9D6E-5304430090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0E67B-7A3E-4FBA-A7A0-A45420A6B5A6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77BA-2B0A-491C-9D6E-5304430090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0E67B-7A3E-4FBA-A7A0-A45420A6B5A6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777BA-2B0A-491C-9D6E-5304430090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ww.yellowwellies.org/wp-content/uploads/2014/11/180901788-1.jpg"/>
          <p:cNvPicPr>
            <a:picLocks noChangeAspect="1" noChangeArrowheads="1"/>
          </p:cNvPicPr>
          <p:nvPr/>
        </p:nvPicPr>
        <p:blipFill>
          <a:blip r:embed="rId2" cstate="print"/>
          <a:srcRect t="35135"/>
          <a:stretch>
            <a:fillRect/>
          </a:stretch>
        </p:blipFill>
        <p:spPr bwMode="auto">
          <a:xfrm>
            <a:off x="-9731" y="404664"/>
            <a:ext cx="9153731" cy="34563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9330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Математическое моделирование текстовых задач 8 класс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373216"/>
            <a:ext cx="6400800" cy="1296144"/>
          </a:xfrm>
        </p:spPr>
        <p:txBody>
          <a:bodyPr>
            <a:normAutofit/>
          </a:bodyPr>
          <a:lstStyle/>
          <a:p>
            <a:r>
              <a:rPr lang="ru-RU" dirty="0" smtClean="0"/>
              <a:t>Задачи на работу и производительность.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www.yellowwellies.org/wp-content/uploads/2014/11/180901788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556792"/>
            <a:ext cx="9153731" cy="5328592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0" y="764704"/>
            <a:ext cx="9144000" cy="5688632"/>
          </a:xfrm>
          <a:prstGeom prst="roundRect">
            <a:avLst>
              <a:gd name="adj" fmla="val 13191"/>
            </a:avLst>
          </a:prstGeom>
          <a:gradFill>
            <a:gsLst>
              <a:gs pos="10000">
                <a:schemeClr val="accent3">
                  <a:tint val="50000"/>
                  <a:satMod val="300000"/>
                  <a:alpha val="14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/>
          <a:lstStyle/>
          <a:p>
            <a:r>
              <a:rPr lang="ru-RU" sz="2800" dirty="0" smtClean="0"/>
              <a:t>Строим таблицу, читаем задачу, заполняем таблицу сразу: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-27384"/>
            <a:ext cx="8229600" cy="1584176"/>
          </a:xfrm>
        </p:spPr>
        <p:txBody>
          <a:bodyPr/>
          <a:lstStyle/>
          <a:p>
            <a:r>
              <a:rPr lang="ru-RU" dirty="0" smtClean="0"/>
              <a:t>Задача о тракторах и поле</a:t>
            </a:r>
            <a:br>
              <a:rPr lang="ru-RU" dirty="0" smtClean="0"/>
            </a:br>
            <a:r>
              <a:rPr lang="ru-RU" dirty="0" smtClean="0"/>
              <a:t>№560 (а)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39552" y="2535615"/>
          <a:ext cx="8064896" cy="37016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1800200"/>
                <a:gridCol w="1800200"/>
                <a:gridCol w="2016224"/>
              </a:tblGrid>
              <a:tr h="532859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 трактор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 трактор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вместе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285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производительность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ru-RU" sz="2000" dirty="0" err="1" smtClean="0">
                          <a:solidFill>
                            <a:schemeClr val="tx1"/>
                          </a:solidFill>
                        </a:rPr>
                        <a:t>х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у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 </a:t>
                      </a:r>
                    </a:p>
                    <a:p>
                      <a:pPr marL="342900" indent="-342900" algn="ctr">
                        <a:buNone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285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Время на все поле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solidFill>
                            <a:schemeClr val="tx1"/>
                          </a:solidFill>
                        </a:rPr>
                        <a:t>х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у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9 ч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285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Вся работа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285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Время личной работы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1,2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285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Работа за личное время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ru-RU" sz="2000" dirty="0" err="1" smtClean="0">
                          <a:solidFill>
                            <a:schemeClr val="tx1"/>
                          </a:solidFill>
                        </a:rPr>
                        <a:t>х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1*0,2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Содержимое 2"/>
          <p:cNvSpPr txBox="1">
            <a:spLocks/>
          </p:cNvSpPr>
          <p:nvPr/>
        </p:nvSpPr>
        <p:spPr>
          <a:xfrm>
            <a:off x="3995936" y="5692005"/>
            <a:ext cx="648072" cy="61731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*1,2</a:t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5868144" y="5661248"/>
            <a:ext cx="648072" cy="61731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*2</a:t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707904" y="3429000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508104" y="3429000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452320" y="3429000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707904" y="5877272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508104" y="5877272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4572000" y="3284984"/>
            <a:ext cx="432048" cy="36004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4644008" y="3284984"/>
            <a:ext cx="360040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572000" y="5661248"/>
            <a:ext cx="432048" cy="36004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4644008" y="5661248"/>
            <a:ext cx="360040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372200" y="3284984"/>
            <a:ext cx="432048" cy="36004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одержимое 2"/>
          <p:cNvSpPr txBox="1">
            <a:spLocks/>
          </p:cNvSpPr>
          <p:nvPr/>
        </p:nvSpPr>
        <p:spPr>
          <a:xfrm>
            <a:off x="6444208" y="3284984"/>
            <a:ext cx="360040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372200" y="5661248"/>
            <a:ext cx="432048" cy="36004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Содержимое 2"/>
          <p:cNvSpPr txBox="1">
            <a:spLocks/>
          </p:cNvSpPr>
          <p:nvPr/>
        </p:nvSpPr>
        <p:spPr>
          <a:xfrm>
            <a:off x="6444208" y="5661248"/>
            <a:ext cx="360040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Решить систему уравнений: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600201"/>
            <a:ext cx="442392" cy="604664"/>
          </a:xfrm>
        </p:spPr>
        <p:txBody>
          <a:bodyPr/>
          <a:lstStyle/>
          <a:p>
            <a:pPr>
              <a:buNone/>
            </a:pPr>
            <a:r>
              <a:rPr lang="ru-RU" dirty="0"/>
              <a:t>1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630016" y="1600200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339752" y="1600200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837928" y="1916832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1630016" y="1916832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</a:t>
            </a: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2350096" y="1988840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837928" y="2060848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630016" y="2060848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350096" y="2060848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одержимое 2"/>
          <p:cNvSpPr txBox="1">
            <a:spLocks/>
          </p:cNvSpPr>
          <p:nvPr/>
        </p:nvSpPr>
        <p:spPr>
          <a:xfrm>
            <a:off x="1269976" y="1916832"/>
            <a:ext cx="360040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>
            <a:off x="2062064" y="1916832"/>
            <a:ext cx="360040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</a:t>
            </a:r>
          </a:p>
        </p:txBody>
      </p:sp>
      <p:sp>
        <p:nvSpPr>
          <p:cNvPr id="17" name="Содержимое 2"/>
          <p:cNvSpPr txBox="1">
            <a:spLocks/>
          </p:cNvSpPr>
          <p:nvPr/>
        </p:nvSpPr>
        <p:spPr>
          <a:xfrm>
            <a:off x="693912" y="2564904"/>
            <a:ext cx="936104" cy="720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1,2</a:t>
            </a:r>
          </a:p>
        </p:txBody>
      </p:sp>
      <p:sp>
        <p:nvSpPr>
          <p:cNvPr id="18" name="Содержимое 2"/>
          <p:cNvSpPr txBox="1">
            <a:spLocks/>
          </p:cNvSpPr>
          <p:nvPr/>
        </p:nvSpPr>
        <p:spPr>
          <a:xfrm>
            <a:off x="1640360" y="2564904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2360440" y="2564904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20" name="Содержимое 2"/>
          <p:cNvSpPr txBox="1">
            <a:spLocks/>
          </p:cNvSpPr>
          <p:nvPr/>
        </p:nvSpPr>
        <p:spPr>
          <a:xfrm>
            <a:off x="848272" y="2881536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Содержимое 2"/>
          <p:cNvSpPr txBox="1">
            <a:spLocks/>
          </p:cNvSpPr>
          <p:nvPr/>
        </p:nvSpPr>
        <p:spPr>
          <a:xfrm>
            <a:off x="1640360" y="2881536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</a:t>
            </a:r>
          </a:p>
        </p:txBody>
      </p:sp>
      <p:sp>
        <p:nvSpPr>
          <p:cNvPr id="22" name="Содержимое 2"/>
          <p:cNvSpPr txBox="1">
            <a:spLocks/>
          </p:cNvSpPr>
          <p:nvPr/>
        </p:nvSpPr>
        <p:spPr>
          <a:xfrm>
            <a:off x="2278088" y="2953544"/>
            <a:ext cx="637728" cy="691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848272" y="3025552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640360" y="3025552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360440" y="3025552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одержимое 2"/>
          <p:cNvSpPr txBox="1">
            <a:spLocks/>
          </p:cNvSpPr>
          <p:nvPr/>
        </p:nvSpPr>
        <p:spPr>
          <a:xfrm>
            <a:off x="1280320" y="2881536"/>
            <a:ext cx="360040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</a:p>
        </p:txBody>
      </p:sp>
      <p:sp>
        <p:nvSpPr>
          <p:cNvPr id="27" name="Содержимое 2"/>
          <p:cNvSpPr txBox="1">
            <a:spLocks/>
          </p:cNvSpPr>
          <p:nvPr/>
        </p:nvSpPr>
        <p:spPr>
          <a:xfrm>
            <a:off x="2072408" y="2881536"/>
            <a:ext cx="360040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</a:t>
            </a:r>
          </a:p>
        </p:txBody>
      </p:sp>
      <p:sp>
        <p:nvSpPr>
          <p:cNvPr id="28" name="Левая фигурная скобка 27"/>
          <p:cNvSpPr/>
          <p:nvPr/>
        </p:nvSpPr>
        <p:spPr>
          <a:xfrm>
            <a:off x="467544" y="1628800"/>
            <a:ext cx="288032" cy="1872208"/>
          </a:xfrm>
          <a:prstGeom prst="leftBrace">
            <a:avLst>
              <a:gd name="adj1" fmla="val 76806"/>
              <a:gd name="adj2" fmla="val 5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-243408"/>
            <a:ext cx="8229600" cy="1143000"/>
          </a:xfrm>
        </p:spPr>
        <p:txBody>
          <a:bodyPr/>
          <a:lstStyle/>
          <a:p>
            <a:r>
              <a:rPr lang="ru-RU" dirty="0" smtClean="0"/>
              <a:t>Решить систему уравнений: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620689"/>
            <a:ext cx="442392" cy="604664"/>
          </a:xfrm>
        </p:spPr>
        <p:txBody>
          <a:bodyPr/>
          <a:lstStyle/>
          <a:p>
            <a:pPr>
              <a:buNone/>
            </a:pPr>
            <a:r>
              <a:rPr lang="ru-RU" dirty="0"/>
              <a:t>1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630016" y="620688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339752" y="620688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837928" y="937320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1630016" y="937320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</a:t>
            </a: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2350096" y="1009328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837928" y="1081336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630016" y="1081336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350096" y="1081336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одержимое 2"/>
          <p:cNvSpPr txBox="1">
            <a:spLocks/>
          </p:cNvSpPr>
          <p:nvPr/>
        </p:nvSpPr>
        <p:spPr>
          <a:xfrm>
            <a:off x="1269976" y="937320"/>
            <a:ext cx="360040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>
            <a:off x="2062064" y="937320"/>
            <a:ext cx="360040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</a:t>
            </a:r>
          </a:p>
        </p:txBody>
      </p:sp>
      <p:sp>
        <p:nvSpPr>
          <p:cNvPr id="17" name="Содержимое 2"/>
          <p:cNvSpPr txBox="1">
            <a:spLocks/>
          </p:cNvSpPr>
          <p:nvPr/>
        </p:nvSpPr>
        <p:spPr>
          <a:xfrm>
            <a:off x="693912" y="1412776"/>
            <a:ext cx="936104" cy="720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1,2</a:t>
            </a:r>
          </a:p>
        </p:txBody>
      </p:sp>
      <p:sp>
        <p:nvSpPr>
          <p:cNvPr id="18" name="Содержимое 2"/>
          <p:cNvSpPr txBox="1">
            <a:spLocks/>
          </p:cNvSpPr>
          <p:nvPr/>
        </p:nvSpPr>
        <p:spPr>
          <a:xfrm>
            <a:off x="1640360" y="1412776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2360440" y="1412776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20" name="Содержимое 2"/>
          <p:cNvSpPr txBox="1">
            <a:spLocks/>
          </p:cNvSpPr>
          <p:nvPr/>
        </p:nvSpPr>
        <p:spPr>
          <a:xfrm>
            <a:off x="848272" y="1729408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Содержимое 2"/>
          <p:cNvSpPr txBox="1">
            <a:spLocks/>
          </p:cNvSpPr>
          <p:nvPr/>
        </p:nvSpPr>
        <p:spPr>
          <a:xfrm>
            <a:off x="1640360" y="1729408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</a:t>
            </a:r>
          </a:p>
        </p:txBody>
      </p:sp>
      <p:sp>
        <p:nvSpPr>
          <p:cNvPr id="22" name="Содержимое 2"/>
          <p:cNvSpPr txBox="1">
            <a:spLocks/>
          </p:cNvSpPr>
          <p:nvPr/>
        </p:nvSpPr>
        <p:spPr>
          <a:xfrm>
            <a:off x="2278088" y="1801416"/>
            <a:ext cx="637728" cy="691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848272" y="1873424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640360" y="1873424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360440" y="1873424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одержимое 2"/>
          <p:cNvSpPr txBox="1">
            <a:spLocks/>
          </p:cNvSpPr>
          <p:nvPr/>
        </p:nvSpPr>
        <p:spPr>
          <a:xfrm>
            <a:off x="1280320" y="1729408"/>
            <a:ext cx="360040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</a:p>
        </p:txBody>
      </p:sp>
      <p:sp>
        <p:nvSpPr>
          <p:cNvPr id="27" name="Содержимое 2"/>
          <p:cNvSpPr txBox="1">
            <a:spLocks/>
          </p:cNvSpPr>
          <p:nvPr/>
        </p:nvSpPr>
        <p:spPr>
          <a:xfrm>
            <a:off x="2072408" y="1729408"/>
            <a:ext cx="360040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</a:t>
            </a:r>
          </a:p>
        </p:txBody>
      </p:sp>
      <p:sp>
        <p:nvSpPr>
          <p:cNvPr id="28" name="Левая фигурная скобка 27"/>
          <p:cNvSpPr/>
          <p:nvPr/>
        </p:nvSpPr>
        <p:spPr>
          <a:xfrm>
            <a:off x="467544" y="649288"/>
            <a:ext cx="288032" cy="1627584"/>
          </a:xfrm>
          <a:prstGeom prst="leftBrace">
            <a:avLst>
              <a:gd name="adj1" fmla="val 76806"/>
              <a:gd name="adj2" fmla="val 5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одержимое 2"/>
          <p:cNvSpPr txBox="1">
            <a:spLocks/>
          </p:cNvSpPr>
          <p:nvPr/>
        </p:nvSpPr>
        <p:spPr>
          <a:xfrm>
            <a:off x="179512" y="2348880"/>
            <a:ext cx="5256584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пусть 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</a:t>
            </a:r>
            <a:r>
              <a:rPr kumimoji="0" lang="ru-RU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</a:t>
            </a:r>
            <a:r>
              <a:rPr kumimoji="0" lang="ru-RU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а, 1/у  = 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ru-RU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lang="ru-RU" sz="2400" i="1" baseline="0" dirty="0" smtClean="0"/>
              <a:t>тогда </a:t>
            </a:r>
            <a:r>
              <a:rPr lang="ru-RU" sz="2400" i="1" baseline="0" dirty="0" smtClean="0"/>
              <a:t>имеем:</a:t>
            </a:r>
            <a:endParaRPr kumimoji="0" lang="ru-RU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-243408"/>
            <a:ext cx="8229600" cy="1143000"/>
          </a:xfrm>
        </p:spPr>
        <p:txBody>
          <a:bodyPr/>
          <a:lstStyle/>
          <a:p>
            <a:r>
              <a:rPr lang="ru-RU" dirty="0" smtClean="0"/>
              <a:t>Решить систему уравнений: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620689"/>
            <a:ext cx="442392" cy="604664"/>
          </a:xfrm>
        </p:spPr>
        <p:txBody>
          <a:bodyPr/>
          <a:lstStyle/>
          <a:p>
            <a:pPr>
              <a:buNone/>
            </a:pPr>
            <a:r>
              <a:rPr lang="ru-RU" dirty="0"/>
              <a:t>1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630016" y="620688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339752" y="620688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837928" y="937320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1630016" y="937320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</a:t>
            </a: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2350096" y="1009328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837928" y="1081336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630016" y="1081336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350096" y="1081336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одержимое 2"/>
          <p:cNvSpPr txBox="1">
            <a:spLocks/>
          </p:cNvSpPr>
          <p:nvPr/>
        </p:nvSpPr>
        <p:spPr>
          <a:xfrm>
            <a:off x="1269976" y="937320"/>
            <a:ext cx="360040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>
            <a:off x="2062064" y="937320"/>
            <a:ext cx="360040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</a:t>
            </a:r>
          </a:p>
        </p:txBody>
      </p:sp>
      <p:sp>
        <p:nvSpPr>
          <p:cNvPr id="17" name="Содержимое 2"/>
          <p:cNvSpPr txBox="1">
            <a:spLocks/>
          </p:cNvSpPr>
          <p:nvPr/>
        </p:nvSpPr>
        <p:spPr>
          <a:xfrm>
            <a:off x="693912" y="1412776"/>
            <a:ext cx="936104" cy="720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1,2</a:t>
            </a:r>
          </a:p>
        </p:txBody>
      </p:sp>
      <p:sp>
        <p:nvSpPr>
          <p:cNvPr id="18" name="Содержимое 2"/>
          <p:cNvSpPr txBox="1">
            <a:spLocks/>
          </p:cNvSpPr>
          <p:nvPr/>
        </p:nvSpPr>
        <p:spPr>
          <a:xfrm>
            <a:off x="1640360" y="1412776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2360440" y="1412776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20" name="Содержимое 2"/>
          <p:cNvSpPr txBox="1">
            <a:spLocks/>
          </p:cNvSpPr>
          <p:nvPr/>
        </p:nvSpPr>
        <p:spPr>
          <a:xfrm>
            <a:off x="848272" y="1729408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Содержимое 2"/>
          <p:cNvSpPr txBox="1">
            <a:spLocks/>
          </p:cNvSpPr>
          <p:nvPr/>
        </p:nvSpPr>
        <p:spPr>
          <a:xfrm>
            <a:off x="1640360" y="1729408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</a:t>
            </a:r>
          </a:p>
        </p:txBody>
      </p:sp>
      <p:sp>
        <p:nvSpPr>
          <p:cNvPr id="22" name="Содержимое 2"/>
          <p:cNvSpPr txBox="1">
            <a:spLocks/>
          </p:cNvSpPr>
          <p:nvPr/>
        </p:nvSpPr>
        <p:spPr>
          <a:xfrm>
            <a:off x="2278088" y="1801416"/>
            <a:ext cx="637728" cy="691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848272" y="1873424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640360" y="1873424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360440" y="1873424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одержимое 2"/>
          <p:cNvSpPr txBox="1">
            <a:spLocks/>
          </p:cNvSpPr>
          <p:nvPr/>
        </p:nvSpPr>
        <p:spPr>
          <a:xfrm>
            <a:off x="1280320" y="1729408"/>
            <a:ext cx="360040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</a:p>
        </p:txBody>
      </p:sp>
      <p:sp>
        <p:nvSpPr>
          <p:cNvPr id="27" name="Содержимое 2"/>
          <p:cNvSpPr txBox="1">
            <a:spLocks/>
          </p:cNvSpPr>
          <p:nvPr/>
        </p:nvSpPr>
        <p:spPr>
          <a:xfrm>
            <a:off x="2072408" y="1729408"/>
            <a:ext cx="360040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</a:t>
            </a:r>
          </a:p>
        </p:txBody>
      </p:sp>
      <p:sp>
        <p:nvSpPr>
          <p:cNvPr id="28" name="Левая фигурная скобка 27"/>
          <p:cNvSpPr/>
          <p:nvPr/>
        </p:nvSpPr>
        <p:spPr>
          <a:xfrm>
            <a:off x="467544" y="649288"/>
            <a:ext cx="288032" cy="1627584"/>
          </a:xfrm>
          <a:prstGeom prst="leftBrace">
            <a:avLst>
              <a:gd name="adj1" fmla="val 76806"/>
              <a:gd name="adj2" fmla="val 5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одержимое 2"/>
          <p:cNvSpPr txBox="1">
            <a:spLocks/>
          </p:cNvSpPr>
          <p:nvPr/>
        </p:nvSpPr>
        <p:spPr>
          <a:xfrm>
            <a:off x="179512" y="2348880"/>
            <a:ext cx="5256584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пусть 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</a:t>
            </a:r>
            <a:r>
              <a:rPr kumimoji="0" lang="ru-RU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</a:t>
            </a:r>
            <a:r>
              <a:rPr kumimoji="0" lang="ru-RU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а, 1/у  = 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ru-RU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lang="ru-RU" sz="2400" i="1" baseline="0" dirty="0" smtClean="0"/>
              <a:t>тогда </a:t>
            </a:r>
            <a:r>
              <a:rPr lang="ru-RU" sz="2400" i="1" baseline="0" dirty="0" smtClean="0"/>
              <a:t>имеем:</a:t>
            </a:r>
            <a:endParaRPr kumimoji="0" lang="ru-RU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Содержимое 2"/>
          <p:cNvSpPr txBox="1">
            <a:spLocks/>
          </p:cNvSpPr>
          <p:nvPr/>
        </p:nvSpPr>
        <p:spPr>
          <a:xfrm>
            <a:off x="827584" y="2924944"/>
            <a:ext cx="2016224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 +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aseline="0" dirty="0" smtClean="0"/>
              <a:t>1,2а + 2</a:t>
            </a:r>
            <a:r>
              <a:rPr lang="en-US" sz="3200" baseline="0" dirty="0" smtClean="0"/>
              <a:t>b</a:t>
            </a:r>
            <a:r>
              <a:rPr lang="ru-RU" sz="3200" baseline="0" dirty="0" smtClean="0"/>
              <a:t> =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Содержимое 2"/>
          <p:cNvSpPr txBox="1">
            <a:spLocks/>
          </p:cNvSpPr>
          <p:nvPr/>
        </p:nvSpPr>
        <p:spPr>
          <a:xfrm>
            <a:off x="2123728" y="2780928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42" name="Содержимое 2"/>
          <p:cNvSpPr txBox="1">
            <a:spLocks/>
          </p:cNvSpPr>
          <p:nvPr/>
        </p:nvSpPr>
        <p:spPr>
          <a:xfrm>
            <a:off x="2134072" y="3169568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</a:t>
            </a: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2134072" y="3241576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Содержимое 2"/>
          <p:cNvSpPr txBox="1">
            <a:spLocks/>
          </p:cNvSpPr>
          <p:nvPr/>
        </p:nvSpPr>
        <p:spPr>
          <a:xfrm>
            <a:off x="2792488" y="3356992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45" name="Содержимое 2"/>
          <p:cNvSpPr txBox="1">
            <a:spLocks/>
          </p:cNvSpPr>
          <p:nvPr/>
        </p:nvSpPr>
        <p:spPr>
          <a:xfrm>
            <a:off x="2710136" y="3745632"/>
            <a:ext cx="637728" cy="691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2792488" y="3817640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Левая фигурная скобка 46"/>
          <p:cNvSpPr/>
          <p:nvPr/>
        </p:nvSpPr>
        <p:spPr>
          <a:xfrm>
            <a:off x="467544" y="2924944"/>
            <a:ext cx="288032" cy="1224136"/>
          </a:xfrm>
          <a:prstGeom prst="leftBrace">
            <a:avLst>
              <a:gd name="adj1" fmla="val 76806"/>
              <a:gd name="adj2" fmla="val 5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-243408"/>
            <a:ext cx="8229600" cy="1143000"/>
          </a:xfrm>
        </p:spPr>
        <p:txBody>
          <a:bodyPr/>
          <a:lstStyle/>
          <a:p>
            <a:r>
              <a:rPr lang="ru-RU" dirty="0" smtClean="0"/>
              <a:t>Решить систему уравнений: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620689"/>
            <a:ext cx="442392" cy="604664"/>
          </a:xfrm>
        </p:spPr>
        <p:txBody>
          <a:bodyPr/>
          <a:lstStyle/>
          <a:p>
            <a:pPr>
              <a:buNone/>
            </a:pPr>
            <a:r>
              <a:rPr lang="ru-RU" dirty="0"/>
              <a:t>1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630016" y="620688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339752" y="620688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837928" y="937320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1630016" y="937320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</a:t>
            </a: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2350096" y="1009328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837928" y="1081336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630016" y="1081336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350096" y="1081336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одержимое 2"/>
          <p:cNvSpPr txBox="1">
            <a:spLocks/>
          </p:cNvSpPr>
          <p:nvPr/>
        </p:nvSpPr>
        <p:spPr>
          <a:xfrm>
            <a:off x="1269976" y="937320"/>
            <a:ext cx="360040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>
            <a:off x="2062064" y="937320"/>
            <a:ext cx="360040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</a:t>
            </a:r>
          </a:p>
        </p:txBody>
      </p:sp>
      <p:sp>
        <p:nvSpPr>
          <p:cNvPr id="17" name="Содержимое 2"/>
          <p:cNvSpPr txBox="1">
            <a:spLocks/>
          </p:cNvSpPr>
          <p:nvPr/>
        </p:nvSpPr>
        <p:spPr>
          <a:xfrm>
            <a:off x="693912" y="1412776"/>
            <a:ext cx="936104" cy="720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1,2</a:t>
            </a:r>
          </a:p>
        </p:txBody>
      </p:sp>
      <p:sp>
        <p:nvSpPr>
          <p:cNvPr id="18" name="Содержимое 2"/>
          <p:cNvSpPr txBox="1">
            <a:spLocks/>
          </p:cNvSpPr>
          <p:nvPr/>
        </p:nvSpPr>
        <p:spPr>
          <a:xfrm>
            <a:off x="1640360" y="1412776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2360440" y="1412776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20" name="Содержимое 2"/>
          <p:cNvSpPr txBox="1">
            <a:spLocks/>
          </p:cNvSpPr>
          <p:nvPr/>
        </p:nvSpPr>
        <p:spPr>
          <a:xfrm>
            <a:off x="848272" y="1729408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Содержимое 2"/>
          <p:cNvSpPr txBox="1">
            <a:spLocks/>
          </p:cNvSpPr>
          <p:nvPr/>
        </p:nvSpPr>
        <p:spPr>
          <a:xfrm>
            <a:off x="1640360" y="1729408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</a:t>
            </a:r>
          </a:p>
        </p:txBody>
      </p:sp>
      <p:sp>
        <p:nvSpPr>
          <p:cNvPr id="22" name="Содержимое 2"/>
          <p:cNvSpPr txBox="1">
            <a:spLocks/>
          </p:cNvSpPr>
          <p:nvPr/>
        </p:nvSpPr>
        <p:spPr>
          <a:xfrm>
            <a:off x="2278088" y="1801416"/>
            <a:ext cx="637728" cy="691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848272" y="1873424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640360" y="1873424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360440" y="1873424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одержимое 2"/>
          <p:cNvSpPr txBox="1">
            <a:spLocks/>
          </p:cNvSpPr>
          <p:nvPr/>
        </p:nvSpPr>
        <p:spPr>
          <a:xfrm>
            <a:off x="1280320" y="1729408"/>
            <a:ext cx="360040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</a:p>
        </p:txBody>
      </p:sp>
      <p:sp>
        <p:nvSpPr>
          <p:cNvPr id="27" name="Содержимое 2"/>
          <p:cNvSpPr txBox="1">
            <a:spLocks/>
          </p:cNvSpPr>
          <p:nvPr/>
        </p:nvSpPr>
        <p:spPr>
          <a:xfrm>
            <a:off x="2072408" y="1729408"/>
            <a:ext cx="360040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</a:t>
            </a:r>
          </a:p>
        </p:txBody>
      </p:sp>
      <p:sp>
        <p:nvSpPr>
          <p:cNvPr id="28" name="Левая фигурная скобка 27"/>
          <p:cNvSpPr/>
          <p:nvPr/>
        </p:nvSpPr>
        <p:spPr>
          <a:xfrm>
            <a:off x="467544" y="649288"/>
            <a:ext cx="288032" cy="1627584"/>
          </a:xfrm>
          <a:prstGeom prst="leftBrace">
            <a:avLst>
              <a:gd name="adj1" fmla="val 76806"/>
              <a:gd name="adj2" fmla="val 5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одержимое 2"/>
          <p:cNvSpPr txBox="1">
            <a:spLocks/>
          </p:cNvSpPr>
          <p:nvPr/>
        </p:nvSpPr>
        <p:spPr>
          <a:xfrm>
            <a:off x="179512" y="2348880"/>
            <a:ext cx="5256584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пусть 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</a:t>
            </a:r>
            <a:r>
              <a:rPr kumimoji="0" lang="ru-RU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</a:t>
            </a:r>
            <a:r>
              <a:rPr kumimoji="0" lang="ru-RU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а, 1/у  = 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ru-RU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lang="ru-RU" sz="2400" i="1" baseline="0" dirty="0" smtClean="0"/>
              <a:t>тогда </a:t>
            </a:r>
            <a:r>
              <a:rPr lang="ru-RU" sz="2400" i="1" baseline="0" dirty="0" smtClean="0"/>
              <a:t>имеем:</a:t>
            </a:r>
            <a:endParaRPr kumimoji="0" lang="ru-RU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Содержимое 2"/>
          <p:cNvSpPr txBox="1">
            <a:spLocks/>
          </p:cNvSpPr>
          <p:nvPr/>
        </p:nvSpPr>
        <p:spPr>
          <a:xfrm>
            <a:off x="827584" y="2924944"/>
            <a:ext cx="2016224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 +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aseline="0" dirty="0" smtClean="0"/>
              <a:t>1,2а + 2</a:t>
            </a:r>
            <a:r>
              <a:rPr lang="en-US" sz="3200" baseline="0" dirty="0" smtClean="0"/>
              <a:t>b</a:t>
            </a:r>
            <a:r>
              <a:rPr lang="ru-RU" sz="3200" baseline="0" dirty="0" smtClean="0"/>
              <a:t> =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Содержимое 2"/>
          <p:cNvSpPr txBox="1">
            <a:spLocks/>
          </p:cNvSpPr>
          <p:nvPr/>
        </p:nvSpPr>
        <p:spPr>
          <a:xfrm>
            <a:off x="2123728" y="2780928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42" name="Содержимое 2"/>
          <p:cNvSpPr txBox="1">
            <a:spLocks/>
          </p:cNvSpPr>
          <p:nvPr/>
        </p:nvSpPr>
        <p:spPr>
          <a:xfrm>
            <a:off x="2134072" y="3169568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</a:t>
            </a: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2134072" y="3241576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Содержимое 2"/>
          <p:cNvSpPr txBox="1">
            <a:spLocks/>
          </p:cNvSpPr>
          <p:nvPr/>
        </p:nvSpPr>
        <p:spPr>
          <a:xfrm>
            <a:off x="2792488" y="3356992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45" name="Содержимое 2"/>
          <p:cNvSpPr txBox="1">
            <a:spLocks/>
          </p:cNvSpPr>
          <p:nvPr/>
        </p:nvSpPr>
        <p:spPr>
          <a:xfrm>
            <a:off x="2710136" y="3745632"/>
            <a:ext cx="637728" cy="691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2792488" y="3817640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Левая фигурная скобка 46"/>
          <p:cNvSpPr/>
          <p:nvPr/>
        </p:nvSpPr>
        <p:spPr>
          <a:xfrm>
            <a:off x="467544" y="2924944"/>
            <a:ext cx="288032" cy="1224136"/>
          </a:xfrm>
          <a:prstGeom prst="leftBrace">
            <a:avLst>
              <a:gd name="adj1" fmla="val 76806"/>
              <a:gd name="adj2" fmla="val 5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V="1">
            <a:off x="2627784" y="2996952"/>
            <a:ext cx="0" cy="50405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Содержимое 2"/>
          <p:cNvSpPr txBox="1">
            <a:spLocks/>
          </p:cNvSpPr>
          <p:nvPr/>
        </p:nvSpPr>
        <p:spPr>
          <a:xfrm>
            <a:off x="2699792" y="2996952"/>
            <a:ext cx="936104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*9</a:t>
            </a: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flipV="1">
            <a:off x="3347864" y="3544416"/>
            <a:ext cx="0" cy="50405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Содержимое 2"/>
          <p:cNvSpPr txBox="1">
            <a:spLocks/>
          </p:cNvSpPr>
          <p:nvPr/>
        </p:nvSpPr>
        <p:spPr>
          <a:xfrm>
            <a:off x="3419872" y="3544416"/>
            <a:ext cx="936104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-243408"/>
            <a:ext cx="8229600" cy="1143000"/>
          </a:xfrm>
        </p:spPr>
        <p:txBody>
          <a:bodyPr/>
          <a:lstStyle/>
          <a:p>
            <a:r>
              <a:rPr lang="ru-RU" dirty="0" smtClean="0"/>
              <a:t>Решить систему уравнений: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620689"/>
            <a:ext cx="442392" cy="604664"/>
          </a:xfrm>
        </p:spPr>
        <p:txBody>
          <a:bodyPr/>
          <a:lstStyle/>
          <a:p>
            <a:pPr>
              <a:buNone/>
            </a:pPr>
            <a:r>
              <a:rPr lang="ru-RU" dirty="0"/>
              <a:t>1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630016" y="620688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339752" y="620688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837928" y="937320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1630016" y="937320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</a:t>
            </a: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2350096" y="1009328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837928" y="1081336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630016" y="1081336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350096" y="1081336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одержимое 2"/>
          <p:cNvSpPr txBox="1">
            <a:spLocks/>
          </p:cNvSpPr>
          <p:nvPr/>
        </p:nvSpPr>
        <p:spPr>
          <a:xfrm>
            <a:off x="1269976" y="937320"/>
            <a:ext cx="360040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>
            <a:off x="2062064" y="937320"/>
            <a:ext cx="360040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</a:t>
            </a:r>
          </a:p>
        </p:txBody>
      </p:sp>
      <p:sp>
        <p:nvSpPr>
          <p:cNvPr id="17" name="Содержимое 2"/>
          <p:cNvSpPr txBox="1">
            <a:spLocks/>
          </p:cNvSpPr>
          <p:nvPr/>
        </p:nvSpPr>
        <p:spPr>
          <a:xfrm>
            <a:off x="693912" y="1412776"/>
            <a:ext cx="936104" cy="720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1,2</a:t>
            </a:r>
          </a:p>
        </p:txBody>
      </p:sp>
      <p:sp>
        <p:nvSpPr>
          <p:cNvPr id="18" name="Содержимое 2"/>
          <p:cNvSpPr txBox="1">
            <a:spLocks/>
          </p:cNvSpPr>
          <p:nvPr/>
        </p:nvSpPr>
        <p:spPr>
          <a:xfrm>
            <a:off x="1640360" y="1412776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2360440" y="1412776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20" name="Содержимое 2"/>
          <p:cNvSpPr txBox="1">
            <a:spLocks/>
          </p:cNvSpPr>
          <p:nvPr/>
        </p:nvSpPr>
        <p:spPr>
          <a:xfrm>
            <a:off x="848272" y="1729408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Содержимое 2"/>
          <p:cNvSpPr txBox="1">
            <a:spLocks/>
          </p:cNvSpPr>
          <p:nvPr/>
        </p:nvSpPr>
        <p:spPr>
          <a:xfrm>
            <a:off x="1640360" y="1729408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</a:t>
            </a:r>
          </a:p>
        </p:txBody>
      </p:sp>
      <p:sp>
        <p:nvSpPr>
          <p:cNvPr id="22" name="Содержимое 2"/>
          <p:cNvSpPr txBox="1">
            <a:spLocks/>
          </p:cNvSpPr>
          <p:nvPr/>
        </p:nvSpPr>
        <p:spPr>
          <a:xfrm>
            <a:off x="2278088" y="1801416"/>
            <a:ext cx="637728" cy="691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848272" y="1873424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640360" y="1873424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360440" y="1873424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одержимое 2"/>
          <p:cNvSpPr txBox="1">
            <a:spLocks/>
          </p:cNvSpPr>
          <p:nvPr/>
        </p:nvSpPr>
        <p:spPr>
          <a:xfrm>
            <a:off x="1280320" y="1729408"/>
            <a:ext cx="360040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</a:p>
        </p:txBody>
      </p:sp>
      <p:sp>
        <p:nvSpPr>
          <p:cNvPr id="27" name="Содержимое 2"/>
          <p:cNvSpPr txBox="1">
            <a:spLocks/>
          </p:cNvSpPr>
          <p:nvPr/>
        </p:nvSpPr>
        <p:spPr>
          <a:xfrm>
            <a:off x="2072408" y="1729408"/>
            <a:ext cx="360040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</a:t>
            </a:r>
          </a:p>
        </p:txBody>
      </p:sp>
      <p:sp>
        <p:nvSpPr>
          <p:cNvPr id="28" name="Левая фигурная скобка 27"/>
          <p:cNvSpPr/>
          <p:nvPr/>
        </p:nvSpPr>
        <p:spPr>
          <a:xfrm>
            <a:off x="467544" y="649288"/>
            <a:ext cx="288032" cy="1627584"/>
          </a:xfrm>
          <a:prstGeom prst="leftBrace">
            <a:avLst>
              <a:gd name="adj1" fmla="val 76806"/>
              <a:gd name="adj2" fmla="val 5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одержимое 2"/>
          <p:cNvSpPr txBox="1">
            <a:spLocks/>
          </p:cNvSpPr>
          <p:nvPr/>
        </p:nvSpPr>
        <p:spPr>
          <a:xfrm>
            <a:off x="179512" y="2348880"/>
            <a:ext cx="5256584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пусть 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</a:t>
            </a:r>
            <a:r>
              <a:rPr kumimoji="0" lang="ru-RU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</a:t>
            </a:r>
            <a:r>
              <a:rPr kumimoji="0" lang="ru-RU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а, 1/у  = 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ru-RU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lang="ru-RU" sz="2400" i="1" baseline="0" dirty="0" smtClean="0"/>
              <a:t>тогда </a:t>
            </a:r>
            <a:r>
              <a:rPr lang="ru-RU" sz="2400" i="1" baseline="0" dirty="0" smtClean="0"/>
              <a:t>имеем:</a:t>
            </a:r>
            <a:endParaRPr kumimoji="0" lang="ru-RU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Содержимое 2"/>
          <p:cNvSpPr txBox="1">
            <a:spLocks/>
          </p:cNvSpPr>
          <p:nvPr/>
        </p:nvSpPr>
        <p:spPr>
          <a:xfrm>
            <a:off x="827584" y="2924944"/>
            <a:ext cx="2016224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 +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aseline="0" dirty="0" smtClean="0"/>
              <a:t>1,2а + 2</a:t>
            </a:r>
            <a:r>
              <a:rPr lang="en-US" sz="3200" baseline="0" dirty="0" smtClean="0"/>
              <a:t>b</a:t>
            </a:r>
            <a:r>
              <a:rPr lang="ru-RU" sz="3200" baseline="0" dirty="0" smtClean="0"/>
              <a:t> =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Содержимое 2"/>
          <p:cNvSpPr txBox="1">
            <a:spLocks/>
          </p:cNvSpPr>
          <p:nvPr/>
        </p:nvSpPr>
        <p:spPr>
          <a:xfrm>
            <a:off x="2123728" y="2780928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42" name="Содержимое 2"/>
          <p:cNvSpPr txBox="1">
            <a:spLocks/>
          </p:cNvSpPr>
          <p:nvPr/>
        </p:nvSpPr>
        <p:spPr>
          <a:xfrm>
            <a:off x="2134072" y="3169568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</a:t>
            </a: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2134072" y="3241576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Содержимое 2"/>
          <p:cNvSpPr txBox="1">
            <a:spLocks/>
          </p:cNvSpPr>
          <p:nvPr/>
        </p:nvSpPr>
        <p:spPr>
          <a:xfrm>
            <a:off x="2792488" y="3356992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45" name="Содержимое 2"/>
          <p:cNvSpPr txBox="1">
            <a:spLocks/>
          </p:cNvSpPr>
          <p:nvPr/>
        </p:nvSpPr>
        <p:spPr>
          <a:xfrm>
            <a:off x="2710136" y="3745632"/>
            <a:ext cx="637728" cy="691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2792488" y="3817640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Левая фигурная скобка 46"/>
          <p:cNvSpPr/>
          <p:nvPr/>
        </p:nvSpPr>
        <p:spPr>
          <a:xfrm>
            <a:off x="467544" y="2924944"/>
            <a:ext cx="288032" cy="1224136"/>
          </a:xfrm>
          <a:prstGeom prst="leftBrace">
            <a:avLst>
              <a:gd name="adj1" fmla="val 76806"/>
              <a:gd name="adj2" fmla="val 5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V="1">
            <a:off x="2627784" y="2996952"/>
            <a:ext cx="0" cy="50405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Содержимое 2"/>
          <p:cNvSpPr txBox="1">
            <a:spLocks/>
          </p:cNvSpPr>
          <p:nvPr/>
        </p:nvSpPr>
        <p:spPr>
          <a:xfrm>
            <a:off x="2699792" y="2996952"/>
            <a:ext cx="936104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*9</a:t>
            </a: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flipV="1">
            <a:off x="3347864" y="3544416"/>
            <a:ext cx="0" cy="50405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Содержимое 2"/>
          <p:cNvSpPr txBox="1">
            <a:spLocks/>
          </p:cNvSpPr>
          <p:nvPr/>
        </p:nvSpPr>
        <p:spPr>
          <a:xfrm>
            <a:off x="3419872" y="3544416"/>
            <a:ext cx="936104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*5</a:t>
            </a:r>
          </a:p>
        </p:txBody>
      </p:sp>
      <p:sp>
        <p:nvSpPr>
          <p:cNvPr id="50" name="Содержимое 2"/>
          <p:cNvSpPr txBox="1">
            <a:spLocks/>
          </p:cNvSpPr>
          <p:nvPr/>
        </p:nvSpPr>
        <p:spPr>
          <a:xfrm>
            <a:off x="827584" y="4365104"/>
            <a:ext cx="3096344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9а + 9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aseline="0" dirty="0" smtClean="0"/>
              <a:t>6а + 10</a:t>
            </a:r>
            <a:r>
              <a:rPr lang="en-US" sz="3200" baseline="0" dirty="0" smtClean="0"/>
              <a:t>b</a:t>
            </a:r>
            <a:r>
              <a:rPr lang="ru-RU" sz="3200" baseline="0" dirty="0" smtClean="0"/>
              <a:t> = 1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" name="Левая фигурная скобка 50"/>
          <p:cNvSpPr/>
          <p:nvPr/>
        </p:nvSpPr>
        <p:spPr>
          <a:xfrm>
            <a:off x="467544" y="4365104"/>
            <a:ext cx="288032" cy="1224136"/>
          </a:xfrm>
          <a:prstGeom prst="leftBrace">
            <a:avLst>
              <a:gd name="adj1" fmla="val 76806"/>
              <a:gd name="adj2" fmla="val 5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-243408"/>
            <a:ext cx="8229600" cy="1143000"/>
          </a:xfrm>
        </p:spPr>
        <p:txBody>
          <a:bodyPr/>
          <a:lstStyle/>
          <a:p>
            <a:r>
              <a:rPr lang="ru-RU" dirty="0" smtClean="0"/>
              <a:t>Решить систему уравнений: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620689"/>
            <a:ext cx="442392" cy="604664"/>
          </a:xfrm>
        </p:spPr>
        <p:txBody>
          <a:bodyPr/>
          <a:lstStyle/>
          <a:p>
            <a:pPr>
              <a:buNone/>
            </a:pPr>
            <a:r>
              <a:rPr lang="ru-RU" dirty="0"/>
              <a:t>1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630016" y="620688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339752" y="620688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837928" y="937320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1630016" y="937320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</a:t>
            </a: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2350096" y="1009328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837928" y="1081336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630016" y="1081336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350096" y="1081336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одержимое 2"/>
          <p:cNvSpPr txBox="1">
            <a:spLocks/>
          </p:cNvSpPr>
          <p:nvPr/>
        </p:nvSpPr>
        <p:spPr>
          <a:xfrm>
            <a:off x="1269976" y="937320"/>
            <a:ext cx="360040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>
            <a:off x="2062064" y="937320"/>
            <a:ext cx="360040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</a:t>
            </a:r>
          </a:p>
        </p:txBody>
      </p:sp>
      <p:sp>
        <p:nvSpPr>
          <p:cNvPr id="17" name="Содержимое 2"/>
          <p:cNvSpPr txBox="1">
            <a:spLocks/>
          </p:cNvSpPr>
          <p:nvPr/>
        </p:nvSpPr>
        <p:spPr>
          <a:xfrm>
            <a:off x="693912" y="1412776"/>
            <a:ext cx="936104" cy="720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1,2</a:t>
            </a:r>
          </a:p>
        </p:txBody>
      </p:sp>
      <p:sp>
        <p:nvSpPr>
          <p:cNvPr id="18" name="Содержимое 2"/>
          <p:cNvSpPr txBox="1">
            <a:spLocks/>
          </p:cNvSpPr>
          <p:nvPr/>
        </p:nvSpPr>
        <p:spPr>
          <a:xfrm>
            <a:off x="1640360" y="1412776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2360440" y="1412776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20" name="Содержимое 2"/>
          <p:cNvSpPr txBox="1">
            <a:spLocks/>
          </p:cNvSpPr>
          <p:nvPr/>
        </p:nvSpPr>
        <p:spPr>
          <a:xfrm>
            <a:off x="848272" y="1729408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Содержимое 2"/>
          <p:cNvSpPr txBox="1">
            <a:spLocks/>
          </p:cNvSpPr>
          <p:nvPr/>
        </p:nvSpPr>
        <p:spPr>
          <a:xfrm>
            <a:off x="1640360" y="1729408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</a:t>
            </a:r>
          </a:p>
        </p:txBody>
      </p:sp>
      <p:sp>
        <p:nvSpPr>
          <p:cNvPr id="22" name="Содержимое 2"/>
          <p:cNvSpPr txBox="1">
            <a:spLocks/>
          </p:cNvSpPr>
          <p:nvPr/>
        </p:nvSpPr>
        <p:spPr>
          <a:xfrm>
            <a:off x="2278088" y="1801416"/>
            <a:ext cx="637728" cy="691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848272" y="1873424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640360" y="1873424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360440" y="1873424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одержимое 2"/>
          <p:cNvSpPr txBox="1">
            <a:spLocks/>
          </p:cNvSpPr>
          <p:nvPr/>
        </p:nvSpPr>
        <p:spPr>
          <a:xfrm>
            <a:off x="1280320" y="1729408"/>
            <a:ext cx="360040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</a:p>
        </p:txBody>
      </p:sp>
      <p:sp>
        <p:nvSpPr>
          <p:cNvPr id="27" name="Содержимое 2"/>
          <p:cNvSpPr txBox="1">
            <a:spLocks/>
          </p:cNvSpPr>
          <p:nvPr/>
        </p:nvSpPr>
        <p:spPr>
          <a:xfrm>
            <a:off x="2072408" y="1729408"/>
            <a:ext cx="360040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</a:t>
            </a:r>
          </a:p>
        </p:txBody>
      </p:sp>
      <p:sp>
        <p:nvSpPr>
          <p:cNvPr id="28" name="Левая фигурная скобка 27"/>
          <p:cNvSpPr/>
          <p:nvPr/>
        </p:nvSpPr>
        <p:spPr>
          <a:xfrm>
            <a:off x="467544" y="649288"/>
            <a:ext cx="288032" cy="1627584"/>
          </a:xfrm>
          <a:prstGeom prst="leftBrace">
            <a:avLst>
              <a:gd name="adj1" fmla="val 76806"/>
              <a:gd name="adj2" fmla="val 5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одержимое 2"/>
          <p:cNvSpPr txBox="1">
            <a:spLocks/>
          </p:cNvSpPr>
          <p:nvPr/>
        </p:nvSpPr>
        <p:spPr>
          <a:xfrm>
            <a:off x="179512" y="2348880"/>
            <a:ext cx="5256584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пусть 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</a:t>
            </a:r>
            <a:r>
              <a:rPr kumimoji="0" lang="ru-RU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</a:t>
            </a:r>
            <a:r>
              <a:rPr kumimoji="0" lang="ru-RU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а, 1/у  = 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ru-RU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lang="ru-RU" sz="2400" i="1" baseline="0" dirty="0" smtClean="0"/>
              <a:t>тогда </a:t>
            </a:r>
            <a:r>
              <a:rPr lang="ru-RU" sz="2400" i="1" baseline="0" dirty="0" smtClean="0"/>
              <a:t>имеем:</a:t>
            </a:r>
            <a:endParaRPr kumimoji="0" lang="ru-RU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Содержимое 2"/>
          <p:cNvSpPr txBox="1">
            <a:spLocks/>
          </p:cNvSpPr>
          <p:nvPr/>
        </p:nvSpPr>
        <p:spPr>
          <a:xfrm>
            <a:off x="827584" y="2924944"/>
            <a:ext cx="2016224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 +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aseline="0" dirty="0" smtClean="0"/>
              <a:t>1,2а + 2</a:t>
            </a:r>
            <a:r>
              <a:rPr lang="en-US" sz="3200" baseline="0" dirty="0" smtClean="0"/>
              <a:t>b</a:t>
            </a:r>
            <a:r>
              <a:rPr lang="ru-RU" sz="3200" baseline="0" dirty="0" smtClean="0"/>
              <a:t> =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Содержимое 2"/>
          <p:cNvSpPr txBox="1">
            <a:spLocks/>
          </p:cNvSpPr>
          <p:nvPr/>
        </p:nvSpPr>
        <p:spPr>
          <a:xfrm>
            <a:off x="2123728" y="2780928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42" name="Содержимое 2"/>
          <p:cNvSpPr txBox="1">
            <a:spLocks/>
          </p:cNvSpPr>
          <p:nvPr/>
        </p:nvSpPr>
        <p:spPr>
          <a:xfrm>
            <a:off x="2134072" y="3169568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</a:t>
            </a: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2134072" y="3241576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Содержимое 2"/>
          <p:cNvSpPr txBox="1">
            <a:spLocks/>
          </p:cNvSpPr>
          <p:nvPr/>
        </p:nvSpPr>
        <p:spPr>
          <a:xfrm>
            <a:off x="2792488" y="3356992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45" name="Содержимое 2"/>
          <p:cNvSpPr txBox="1">
            <a:spLocks/>
          </p:cNvSpPr>
          <p:nvPr/>
        </p:nvSpPr>
        <p:spPr>
          <a:xfrm>
            <a:off x="2710136" y="3745632"/>
            <a:ext cx="637728" cy="691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2792488" y="3817640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Левая фигурная скобка 46"/>
          <p:cNvSpPr/>
          <p:nvPr/>
        </p:nvSpPr>
        <p:spPr>
          <a:xfrm>
            <a:off x="467544" y="2924944"/>
            <a:ext cx="288032" cy="1224136"/>
          </a:xfrm>
          <a:prstGeom prst="leftBrace">
            <a:avLst>
              <a:gd name="adj1" fmla="val 76806"/>
              <a:gd name="adj2" fmla="val 5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V="1">
            <a:off x="2627784" y="2996952"/>
            <a:ext cx="0" cy="50405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Содержимое 2"/>
          <p:cNvSpPr txBox="1">
            <a:spLocks/>
          </p:cNvSpPr>
          <p:nvPr/>
        </p:nvSpPr>
        <p:spPr>
          <a:xfrm>
            <a:off x="2699792" y="2996952"/>
            <a:ext cx="936104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*9</a:t>
            </a: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flipV="1">
            <a:off x="3347864" y="3544416"/>
            <a:ext cx="0" cy="50405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Содержимое 2"/>
          <p:cNvSpPr txBox="1">
            <a:spLocks/>
          </p:cNvSpPr>
          <p:nvPr/>
        </p:nvSpPr>
        <p:spPr>
          <a:xfrm>
            <a:off x="3419872" y="3544416"/>
            <a:ext cx="936104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*5</a:t>
            </a:r>
          </a:p>
        </p:txBody>
      </p:sp>
      <p:sp>
        <p:nvSpPr>
          <p:cNvPr id="50" name="Содержимое 2"/>
          <p:cNvSpPr txBox="1">
            <a:spLocks/>
          </p:cNvSpPr>
          <p:nvPr/>
        </p:nvSpPr>
        <p:spPr>
          <a:xfrm>
            <a:off x="827584" y="4365104"/>
            <a:ext cx="3096344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9а + 9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aseline="0" dirty="0" smtClean="0"/>
              <a:t>6а + 10</a:t>
            </a:r>
            <a:r>
              <a:rPr lang="en-US" sz="3200" baseline="0" dirty="0" smtClean="0"/>
              <a:t>b</a:t>
            </a:r>
            <a:r>
              <a:rPr lang="ru-RU" sz="3200" baseline="0" dirty="0" smtClean="0"/>
              <a:t> = 1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" name="Левая фигурная скобка 50"/>
          <p:cNvSpPr/>
          <p:nvPr/>
        </p:nvSpPr>
        <p:spPr>
          <a:xfrm>
            <a:off x="467544" y="4365104"/>
            <a:ext cx="288032" cy="1224136"/>
          </a:xfrm>
          <a:prstGeom prst="leftBrace">
            <a:avLst>
              <a:gd name="adj1" fmla="val 76806"/>
              <a:gd name="adj2" fmla="val 5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одержимое 2"/>
          <p:cNvSpPr txBox="1">
            <a:spLocks/>
          </p:cNvSpPr>
          <p:nvPr/>
        </p:nvSpPr>
        <p:spPr>
          <a:xfrm>
            <a:off x="5724128" y="908720"/>
            <a:ext cx="3096344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9а + 9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aseline="0" dirty="0" smtClean="0"/>
              <a:t>6а + 10</a:t>
            </a:r>
            <a:r>
              <a:rPr lang="en-US" sz="3200" baseline="0" dirty="0" smtClean="0"/>
              <a:t>b</a:t>
            </a:r>
            <a:r>
              <a:rPr lang="ru-RU" sz="3200" baseline="0" dirty="0" smtClean="0"/>
              <a:t> = 1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3" name="Левая фигурная скобка 52"/>
          <p:cNvSpPr/>
          <p:nvPr/>
        </p:nvSpPr>
        <p:spPr>
          <a:xfrm>
            <a:off x="5364088" y="908720"/>
            <a:ext cx="288032" cy="1224136"/>
          </a:xfrm>
          <a:prstGeom prst="leftBrace">
            <a:avLst>
              <a:gd name="adj1" fmla="val 76806"/>
              <a:gd name="adj2" fmla="val 5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 flipV="1">
            <a:off x="7668344" y="908720"/>
            <a:ext cx="0" cy="50405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Содержимое 2"/>
          <p:cNvSpPr txBox="1">
            <a:spLocks/>
          </p:cNvSpPr>
          <p:nvPr/>
        </p:nvSpPr>
        <p:spPr>
          <a:xfrm>
            <a:off x="7740352" y="908720"/>
            <a:ext cx="936104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*2</a:t>
            </a: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 flipV="1">
            <a:off x="8028384" y="1556792"/>
            <a:ext cx="0" cy="50405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Содержимое 2"/>
          <p:cNvSpPr txBox="1">
            <a:spLocks/>
          </p:cNvSpPr>
          <p:nvPr/>
        </p:nvSpPr>
        <p:spPr>
          <a:xfrm>
            <a:off x="8100392" y="1528192"/>
            <a:ext cx="136815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*(-3)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-243408"/>
            <a:ext cx="8229600" cy="1143000"/>
          </a:xfrm>
        </p:spPr>
        <p:txBody>
          <a:bodyPr/>
          <a:lstStyle/>
          <a:p>
            <a:r>
              <a:rPr lang="ru-RU" dirty="0" smtClean="0"/>
              <a:t>Решить систему уравнений: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620689"/>
            <a:ext cx="442392" cy="604664"/>
          </a:xfrm>
        </p:spPr>
        <p:txBody>
          <a:bodyPr/>
          <a:lstStyle/>
          <a:p>
            <a:pPr>
              <a:buNone/>
            </a:pPr>
            <a:r>
              <a:rPr lang="ru-RU" dirty="0"/>
              <a:t>1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630016" y="620688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339752" y="620688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837928" y="937320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1630016" y="937320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</a:t>
            </a: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2350096" y="1009328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837928" y="1081336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630016" y="1081336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350096" y="1081336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одержимое 2"/>
          <p:cNvSpPr txBox="1">
            <a:spLocks/>
          </p:cNvSpPr>
          <p:nvPr/>
        </p:nvSpPr>
        <p:spPr>
          <a:xfrm>
            <a:off x="1269976" y="937320"/>
            <a:ext cx="360040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>
            <a:off x="2062064" y="937320"/>
            <a:ext cx="360040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</a:t>
            </a:r>
          </a:p>
        </p:txBody>
      </p:sp>
      <p:sp>
        <p:nvSpPr>
          <p:cNvPr id="17" name="Содержимое 2"/>
          <p:cNvSpPr txBox="1">
            <a:spLocks/>
          </p:cNvSpPr>
          <p:nvPr/>
        </p:nvSpPr>
        <p:spPr>
          <a:xfrm>
            <a:off x="693912" y="1412776"/>
            <a:ext cx="936104" cy="720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1,2</a:t>
            </a:r>
          </a:p>
        </p:txBody>
      </p:sp>
      <p:sp>
        <p:nvSpPr>
          <p:cNvPr id="18" name="Содержимое 2"/>
          <p:cNvSpPr txBox="1">
            <a:spLocks/>
          </p:cNvSpPr>
          <p:nvPr/>
        </p:nvSpPr>
        <p:spPr>
          <a:xfrm>
            <a:off x="1640360" y="1412776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2360440" y="1412776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20" name="Содержимое 2"/>
          <p:cNvSpPr txBox="1">
            <a:spLocks/>
          </p:cNvSpPr>
          <p:nvPr/>
        </p:nvSpPr>
        <p:spPr>
          <a:xfrm>
            <a:off x="848272" y="1729408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Содержимое 2"/>
          <p:cNvSpPr txBox="1">
            <a:spLocks/>
          </p:cNvSpPr>
          <p:nvPr/>
        </p:nvSpPr>
        <p:spPr>
          <a:xfrm>
            <a:off x="1640360" y="1729408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</a:t>
            </a:r>
          </a:p>
        </p:txBody>
      </p:sp>
      <p:sp>
        <p:nvSpPr>
          <p:cNvPr id="22" name="Содержимое 2"/>
          <p:cNvSpPr txBox="1">
            <a:spLocks/>
          </p:cNvSpPr>
          <p:nvPr/>
        </p:nvSpPr>
        <p:spPr>
          <a:xfrm>
            <a:off x="2278088" y="1801416"/>
            <a:ext cx="637728" cy="691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848272" y="1873424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640360" y="1873424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360440" y="1873424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одержимое 2"/>
          <p:cNvSpPr txBox="1">
            <a:spLocks/>
          </p:cNvSpPr>
          <p:nvPr/>
        </p:nvSpPr>
        <p:spPr>
          <a:xfrm>
            <a:off x="1280320" y="1729408"/>
            <a:ext cx="360040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</a:p>
        </p:txBody>
      </p:sp>
      <p:sp>
        <p:nvSpPr>
          <p:cNvPr id="27" name="Содержимое 2"/>
          <p:cNvSpPr txBox="1">
            <a:spLocks/>
          </p:cNvSpPr>
          <p:nvPr/>
        </p:nvSpPr>
        <p:spPr>
          <a:xfrm>
            <a:off x="2072408" y="1729408"/>
            <a:ext cx="360040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</a:t>
            </a:r>
          </a:p>
        </p:txBody>
      </p:sp>
      <p:sp>
        <p:nvSpPr>
          <p:cNvPr id="28" name="Левая фигурная скобка 27"/>
          <p:cNvSpPr/>
          <p:nvPr/>
        </p:nvSpPr>
        <p:spPr>
          <a:xfrm>
            <a:off x="467544" y="649288"/>
            <a:ext cx="288032" cy="1627584"/>
          </a:xfrm>
          <a:prstGeom prst="leftBrace">
            <a:avLst>
              <a:gd name="adj1" fmla="val 76806"/>
              <a:gd name="adj2" fmla="val 5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одержимое 2"/>
          <p:cNvSpPr txBox="1">
            <a:spLocks/>
          </p:cNvSpPr>
          <p:nvPr/>
        </p:nvSpPr>
        <p:spPr>
          <a:xfrm>
            <a:off x="179512" y="2348880"/>
            <a:ext cx="5256584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пусть 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</a:t>
            </a:r>
            <a:r>
              <a:rPr kumimoji="0" lang="ru-RU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</a:t>
            </a:r>
            <a:r>
              <a:rPr kumimoji="0" lang="ru-RU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а, 1/у  = 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ru-RU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lang="ru-RU" sz="2400" i="1" baseline="0" dirty="0" smtClean="0"/>
              <a:t>тогда </a:t>
            </a:r>
            <a:r>
              <a:rPr lang="ru-RU" sz="2400" i="1" baseline="0" dirty="0" smtClean="0"/>
              <a:t>имеем:</a:t>
            </a:r>
            <a:endParaRPr kumimoji="0" lang="ru-RU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Содержимое 2"/>
          <p:cNvSpPr txBox="1">
            <a:spLocks/>
          </p:cNvSpPr>
          <p:nvPr/>
        </p:nvSpPr>
        <p:spPr>
          <a:xfrm>
            <a:off x="827584" y="2924944"/>
            <a:ext cx="2016224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 +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aseline="0" dirty="0" smtClean="0"/>
              <a:t>1,2а + 2</a:t>
            </a:r>
            <a:r>
              <a:rPr lang="en-US" sz="3200" baseline="0" dirty="0" smtClean="0"/>
              <a:t>b</a:t>
            </a:r>
            <a:r>
              <a:rPr lang="ru-RU" sz="3200" baseline="0" dirty="0" smtClean="0"/>
              <a:t> =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Содержимое 2"/>
          <p:cNvSpPr txBox="1">
            <a:spLocks/>
          </p:cNvSpPr>
          <p:nvPr/>
        </p:nvSpPr>
        <p:spPr>
          <a:xfrm>
            <a:off x="2123728" y="2780928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42" name="Содержимое 2"/>
          <p:cNvSpPr txBox="1">
            <a:spLocks/>
          </p:cNvSpPr>
          <p:nvPr/>
        </p:nvSpPr>
        <p:spPr>
          <a:xfrm>
            <a:off x="2134072" y="3169568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</a:t>
            </a: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2134072" y="3241576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Содержимое 2"/>
          <p:cNvSpPr txBox="1">
            <a:spLocks/>
          </p:cNvSpPr>
          <p:nvPr/>
        </p:nvSpPr>
        <p:spPr>
          <a:xfrm>
            <a:off x="2792488" y="3356992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45" name="Содержимое 2"/>
          <p:cNvSpPr txBox="1">
            <a:spLocks/>
          </p:cNvSpPr>
          <p:nvPr/>
        </p:nvSpPr>
        <p:spPr>
          <a:xfrm>
            <a:off x="2710136" y="3745632"/>
            <a:ext cx="637728" cy="691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2792488" y="3817640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Левая фигурная скобка 46"/>
          <p:cNvSpPr/>
          <p:nvPr/>
        </p:nvSpPr>
        <p:spPr>
          <a:xfrm>
            <a:off x="467544" y="2924944"/>
            <a:ext cx="288032" cy="1224136"/>
          </a:xfrm>
          <a:prstGeom prst="leftBrace">
            <a:avLst>
              <a:gd name="adj1" fmla="val 76806"/>
              <a:gd name="adj2" fmla="val 5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V="1">
            <a:off x="2627784" y="2996952"/>
            <a:ext cx="0" cy="50405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Содержимое 2"/>
          <p:cNvSpPr txBox="1">
            <a:spLocks/>
          </p:cNvSpPr>
          <p:nvPr/>
        </p:nvSpPr>
        <p:spPr>
          <a:xfrm>
            <a:off x="2699792" y="2996952"/>
            <a:ext cx="936104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*9</a:t>
            </a: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flipV="1">
            <a:off x="3347864" y="3544416"/>
            <a:ext cx="0" cy="50405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Содержимое 2"/>
          <p:cNvSpPr txBox="1">
            <a:spLocks/>
          </p:cNvSpPr>
          <p:nvPr/>
        </p:nvSpPr>
        <p:spPr>
          <a:xfrm>
            <a:off x="3419872" y="3544416"/>
            <a:ext cx="936104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*5</a:t>
            </a:r>
          </a:p>
        </p:txBody>
      </p:sp>
      <p:sp>
        <p:nvSpPr>
          <p:cNvPr id="50" name="Содержимое 2"/>
          <p:cNvSpPr txBox="1">
            <a:spLocks/>
          </p:cNvSpPr>
          <p:nvPr/>
        </p:nvSpPr>
        <p:spPr>
          <a:xfrm>
            <a:off x="827584" y="4365104"/>
            <a:ext cx="3096344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9а + 9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aseline="0" dirty="0" smtClean="0"/>
              <a:t>6а + 10</a:t>
            </a:r>
            <a:r>
              <a:rPr lang="en-US" sz="3200" baseline="0" dirty="0" smtClean="0"/>
              <a:t>b</a:t>
            </a:r>
            <a:r>
              <a:rPr lang="ru-RU" sz="3200" baseline="0" dirty="0" smtClean="0"/>
              <a:t> = 1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" name="Левая фигурная скобка 50"/>
          <p:cNvSpPr/>
          <p:nvPr/>
        </p:nvSpPr>
        <p:spPr>
          <a:xfrm>
            <a:off x="467544" y="4365104"/>
            <a:ext cx="288032" cy="1224136"/>
          </a:xfrm>
          <a:prstGeom prst="leftBrace">
            <a:avLst>
              <a:gd name="adj1" fmla="val 76806"/>
              <a:gd name="adj2" fmla="val 5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одержимое 2"/>
          <p:cNvSpPr txBox="1">
            <a:spLocks/>
          </p:cNvSpPr>
          <p:nvPr/>
        </p:nvSpPr>
        <p:spPr>
          <a:xfrm>
            <a:off x="5724128" y="908720"/>
            <a:ext cx="3096344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9а + 9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aseline="0" dirty="0" smtClean="0"/>
              <a:t>6а + 10</a:t>
            </a:r>
            <a:r>
              <a:rPr lang="en-US" sz="3200" baseline="0" dirty="0" smtClean="0"/>
              <a:t>b</a:t>
            </a:r>
            <a:r>
              <a:rPr lang="ru-RU" sz="3200" baseline="0" dirty="0" smtClean="0"/>
              <a:t> = 1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3" name="Левая фигурная скобка 52"/>
          <p:cNvSpPr/>
          <p:nvPr/>
        </p:nvSpPr>
        <p:spPr>
          <a:xfrm>
            <a:off x="5364088" y="908720"/>
            <a:ext cx="288032" cy="1224136"/>
          </a:xfrm>
          <a:prstGeom prst="leftBrace">
            <a:avLst>
              <a:gd name="adj1" fmla="val 76806"/>
              <a:gd name="adj2" fmla="val 5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 flipV="1">
            <a:off x="7668344" y="908720"/>
            <a:ext cx="0" cy="50405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Содержимое 2"/>
          <p:cNvSpPr txBox="1">
            <a:spLocks/>
          </p:cNvSpPr>
          <p:nvPr/>
        </p:nvSpPr>
        <p:spPr>
          <a:xfrm>
            <a:off x="7740352" y="908720"/>
            <a:ext cx="936104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*2</a:t>
            </a: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 flipV="1">
            <a:off x="8028384" y="1556792"/>
            <a:ext cx="0" cy="50405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Содержимое 2"/>
          <p:cNvSpPr txBox="1">
            <a:spLocks/>
          </p:cNvSpPr>
          <p:nvPr/>
        </p:nvSpPr>
        <p:spPr>
          <a:xfrm>
            <a:off x="8100392" y="1528192"/>
            <a:ext cx="136815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*(-3)</a:t>
            </a:r>
          </a:p>
        </p:txBody>
      </p:sp>
      <p:sp>
        <p:nvSpPr>
          <p:cNvPr id="58" name="Содержимое 2"/>
          <p:cNvSpPr txBox="1">
            <a:spLocks/>
          </p:cNvSpPr>
          <p:nvPr/>
        </p:nvSpPr>
        <p:spPr>
          <a:xfrm>
            <a:off x="5724128" y="2420888"/>
            <a:ext cx="3096344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18а + 18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aseline="0" dirty="0" smtClean="0"/>
              <a:t>-18а -30</a:t>
            </a:r>
            <a:r>
              <a:rPr lang="en-US" sz="3200" baseline="0" dirty="0" smtClean="0"/>
              <a:t>b</a:t>
            </a:r>
            <a:r>
              <a:rPr lang="ru-RU" sz="3200" baseline="0" dirty="0" smtClean="0"/>
              <a:t> = -3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9" name="Левая фигурная скобка 58"/>
          <p:cNvSpPr/>
          <p:nvPr/>
        </p:nvSpPr>
        <p:spPr>
          <a:xfrm>
            <a:off x="5364088" y="2420888"/>
            <a:ext cx="288032" cy="1224136"/>
          </a:xfrm>
          <a:prstGeom prst="leftBrace">
            <a:avLst>
              <a:gd name="adj1" fmla="val 76806"/>
              <a:gd name="adj2" fmla="val 5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-243408"/>
            <a:ext cx="8229600" cy="1143000"/>
          </a:xfrm>
        </p:spPr>
        <p:txBody>
          <a:bodyPr/>
          <a:lstStyle/>
          <a:p>
            <a:r>
              <a:rPr lang="ru-RU" dirty="0" smtClean="0"/>
              <a:t>Решить систему уравнений: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620689"/>
            <a:ext cx="442392" cy="604664"/>
          </a:xfrm>
        </p:spPr>
        <p:txBody>
          <a:bodyPr/>
          <a:lstStyle/>
          <a:p>
            <a:pPr>
              <a:buNone/>
            </a:pPr>
            <a:r>
              <a:rPr lang="ru-RU" dirty="0"/>
              <a:t>1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630016" y="620688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339752" y="620688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837928" y="937320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1630016" y="937320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</a:t>
            </a: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2350096" y="1009328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837928" y="1081336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630016" y="1081336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350096" y="1081336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одержимое 2"/>
          <p:cNvSpPr txBox="1">
            <a:spLocks/>
          </p:cNvSpPr>
          <p:nvPr/>
        </p:nvSpPr>
        <p:spPr>
          <a:xfrm>
            <a:off x="1269976" y="937320"/>
            <a:ext cx="360040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>
            <a:off x="2062064" y="937320"/>
            <a:ext cx="360040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</a:t>
            </a:r>
          </a:p>
        </p:txBody>
      </p:sp>
      <p:sp>
        <p:nvSpPr>
          <p:cNvPr id="17" name="Содержимое 2"/>
          <p:cNvSpPr txBox="1">
            <a:spLocks/>
          </p:cNvSpPr>
          <p:nvPr/>
        </p:nvSpPr>
        <p:spPr>
          <a:xfrm>
            <a:off x="693912" y="1412776"/>
            <a:ext cx="936104" cy="720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1,2</a:t>
            </a:r>
          </a:p>
        </p:txBody>
      </p:sp>
      <p:sp>
        <p:nvSpPr>
          <p:cNvPr id="18" name="Содержимое 2"/>
          <p:cNvSpPr txBox="1">
            <a:spLocks/>
          </p:cNvSpPr>
          <p:nvPr/>
        </p:nvSpPr>
        <p:spPr>
          <a:xfrm>
            <a:off x="1640360" y="1412776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2360440" y="1412776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20" name="Содержимое 2"/>
          <p:cNvSpPr txBox="1">
            <a:spLocks/>
          </p:cNvSpPr>
          <p:nvPr/>
        </p:nvSpPr>
        <p:spPr>
          <a:xfrm>
            <a:off x="848272" y="1729408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Содержимое 2"/>
          <p:cNvSpPr txBox="1">
            <a:spLocks/>
          </p:cNvSpPr>
          <p:nvPr/>
        </p:nvSpPr>
        <p:spPr>
          <a:xfrm>
            <a:off x="1640360" y="1729408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</a:t>
            </a:r>
          </a:p>
        </p:txBody>
      </p:sp>
      <p:sp>
        <p:nvSpPr>
          <p:cNvPr id="22" name="Содержимое 2"/>
          <p:cNvSpPr txBox="1">
            <a:spLocks/>
          </p:cNvSpPr>
          <p:nvPr/>
        </p:nvSpPr>
        <p:spPr>
          <a:xfrm>
            <a:off x="2278088" y="1801416"/>
            <a:ext cx="637728" cy="691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848272" y="1873424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640360" y="1873424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360440" y="1873424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одержимое 2"/>
          <p:cNvSpPr txBox="1">
            <a:spLocks/>
          </p:cNvSpPr>
          <p:nvPr/>
        </p:nvSpPr>
        <p:spPr>
          <a:xfrm>
            <a:off x="1280320" y="1729408"/>
            <a:ext cx="360040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</a:p>
        </p:txBody>
      </p:sp>
      <p:sp>
        <p:nvSpPr>
          <p:cNvPr id="27" name="Содержимое 2"/>
          <p:cNvSpPr txBox="1">
            <a:spLocks/>
          </p:cNvSpPr>
          <p:nvPr/>
        </p:nvSpPr>
        <p:spPr>
          <a:xfrm>
            <a:off x="2072408" y="1729408"/>
            <a:ext cx="360040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</a:t>
            </a:r>
          </a:p>
        </p:txBody>
      </p:sp>
      <p:sp>
        <p:nvSpPr>
          <p:cNvPr id="28" name="Левая фигурная скобка 27"/>
          <p:cNvSpPr/>
          <p:nvPr/>
        </p:nvSpPr>
        <p:spPr>
          <a:xfrm>
            <a:off x="467544" y="649288"/>
            <a:ext cx="288032" cy="1627584"/>
          </a:xfrm>
          <a:prstGeom prst="leftBrace">
            <a:avLst>
              <a:gd name="adj1" fmla="val 76806"/>
              <a:gd name="adj2" fmla="val 5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одержимое 2"/>
          <p:cNvSpPr txBox="1">
            <a:spLocks/>
          </p:cNvSpPr>
          <p:nvPr/>
        </p:nvSpPr>
        <p:spPr>
          <a:xfrm>
            <a:off x="179512" y="2348880"/>
            <a:ext cx="5256584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пусть 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</a:t>
            </a:r>
            <a:r>
              <a:rPr kumimoji="0" lang="ru-RU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</a:t>
            </a:r>
            <a:r>
              <a:rPr kumimoji="0" lang="ru-RU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а, 1/у  = 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ru-RU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lang="ru-RU" sz="2400" i="1" baseline="0" dirty="0" smtClean="0"/>
              <a:t>тогда </a:t>
            </a:r>
            <a:r>
              <a:rPr lang="ru-RU" sz="2400" i="1" baseline="0" dirty="0" smtClean="0"/>
              <a:t>имеем:</a:t>
            </a:r>
            <a:endParaRPr kumimoji="0" lang="ru-RU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Содержимое 2"/>
          <p:cNvSpPr txBox="1">
            <a:spLocks/>
          </p:cNvSpPr>
          <p:nvPr/>
        </p:nvSpPr>
        <p:spPr>
          <a:xfrm>
            <a:off x="827584" y="2924944"/>
            <a:ext cx="2016224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 +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aseline="0" dirty="0" smtClean="0"/>
              <a:t>1,2а + 2</a:t>
            </a:r>
            <a:r>
              <a:rPr lang="en-US" sz="3200" baseline="0" dirty="0" smtClean="0"/>
              <a:t>b</a:t>
            </a:r>
            <a:r>
              <a:rPr lang="ru-RU" sz="3200" baseline="0" dirty="0" smtClean="0"/>
              <a:t> =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Содержимое 2"/>
          <p:cNvSpPr txBox="1">
            <a:spLocks/>
          </p:cNvSpPr>
          <p:nvPr/>
        </p:nvSpPr>
        <p:spPr>
          <a:xfrm>
            <a:off x="2123728" y="2780928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42" name="Содержимое 2"/>
          <p:cNvSpPr txBox="1">
            <a:spLocks/>
          </p:cNvSpPr>
          <p:nvPr/>
        </p:nvSpPr>
        <p:spPr>
          <a:xfrm>
            <a:off x="2134072" y="3169568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</a:t>
            </a: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2134072" y="3241576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Содержимое 2"/>
          <p:cNvSpPr txBox="1">
            <a:spLocks/>
          </p:cNvSpPr>
          <p:nvPr/>
        </p:nvSpPr>
        <p:spPr>
          <a:xfrm>
            <a:off x="2792488" y="3356992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45" name="Содержимое 2"/>
          <p:cNvSpPr txBox="1">
            <a:spLocks/>
          </p:cNvSpPr>
          <p:nvPr/>
        </p:nvSpPr>
        <p:spPr>
          <a:xfrm>
            <a:off x="2710136" y="3745632"/>
            <a:ext cx="637728" cy="691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2792488" y="3817640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Левая фигурная скобка 46"/>
          <p:cNvSpPr/>
          <p:nvPr/>
        </p:nvSpPr>
        <p:spPr>
          <a:xfrm>
            <a:off x="467544" y="2924944"/>
            <a:ext cx="288032" cy="1224136"/>
          </a:xfrm>
          <a:prstGeom prst="leftBrace">
            <a:avLst>
              <a:gd name="adj1" fmla="val 76806"/>
              <a:gd name="adj2" fmla="val 5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V="1">
            <a:off x="2627784" y="2996952"/>
            <a:ext cx="0" cy="50405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Содержимое 2"/>
          <p:cNvSpPr txBox="1">
            <a:spLocks/>
          </p:cNvSpPr>
          <p:nvPr/>
        </p:nvSpPr>
        <p:spPr>
          <a:xfrm>
            <a:off x="2699792" y="2996952"/>
            <a:ext cx="936104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*9</a:t>
            </a: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flipV="1">
            <a:off x="3347864" y="3544416"/>
            <a:ext cx="0" cy="50405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Содержимое 2"/>
          <p:cNvSpPr txBox="1">
            <a:spLocks/>
          </p:cNvSpPr>
          <p:nvPr/>
        </p:nvSpPr>
        <p:spPr>
          <a:xfrm>
            <a:off x="3419872" y="3544416"/>
            <a:ext cx="936104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*5</a:t>
            </a:r>
          </a:p>
        </p:txBody>
      </p:sp>
      <p:sp>
        <p:nvSpPr>
          <p:cNvPr id="50" name="Содержимое 2"/>
          <p:cNvSpPr txBox="1">
            <a:spLocks/>
          </p:cNvSpPr>
          <p:nvPr/>
        </p:nvSpPr>
        <p:spPr>
          <a:xfrm>
            <a:off x="827584" y="4365104"/>
            <a:ext cx="3096344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9а + 9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aseline="0" dirty="0" smtClean="0"/>
              <a:t>6а + 10</a:t>
            </a:r>
            <a:r>
              <a:rPr lang="en-US" sz="3200" baseline="0" dirty="0" smtClean="0"/>
              <a:t>b</a:t>
            </a:r>
            <a:r>
              <a:rPr lang="ru-RU" sz="3200" baseline="0" dirty="0" smtClean="0"/>
              <a:t> = 1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" name="Левая фигурная скобка 50"/>
          <p:cNvSpPr/>
          <p:nvPr/>
        </p:nvSpPr>
        <p:spPr>
          <a:xfrm>
            <a:off x="467544" y="4365104"/>
            <a:ext cx="288032" cy="1224136"/>
          </a:xfrm>
          <a:prstGeom prst="leftBrace">
            <a:avLst>
              <a:gd name="adj1" fmla="val 76806"/>
              <a:gd name="adj2" fmla="val 5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одержимое 2"/>
          <p:cNvSpPr txBox="1">
            <a:spLocks/>
          </p:cNvSpPr>
          <p:nvPr/>
        </p:nvSpPr>
        <p:spPr>
          <a:xfrm>
            <a:off x="5724128" y="908720"/>
            <a:ext cx="3096344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9а + 9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aseline="0" dirty="0" smtClean="0"/>
              <a:t>6а + 10</a:t>
            </a:r>
            <a:r>
              <a:rPr lang="en-US" sz="3200" baseline="0" dirty="0" smtClean="0"/>
              <a:t>b</a:t>
            </a:r>
            <a:r>
              <a:rPr lang="ru-RU" sz="3200" baseline="0" dirty="0" smtClean="0"/>
              <a:t> = 1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3" name="Левая фигурная скобка 52"/>
          <p:cNvSpPr/>
          <p:nvPr/>
        </p:nvSpPr>
        <p:spPr>
          <a:xfrm>
            <a:off x="5364088" y="908720"/>
            <a:ext cx="288032" cy="1224136"/>
          </a:xfrm>
          <a:prstGeom prst="leftBrace">
            <a:avLst>
              <a:gd name="adj1" fmla="val 76806"/>
              <a:gd name="adj2" fmla="val 5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 flipV="1">
            <a:off x="7668344" y="908720"/>
            <a:ext cx="0" cy="50405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Содержимое 2"/>
          <p:cNvSpPr txBox="1">
            <a:spLocks/>
          </p:cNvSpPr>
          <p:nvPr/>
        </p:nvSpPr>
        <p:spPr>
          <a:xfrm>
            <a:off x="7740352" y="908720"/>
            <a:ext cx="936104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*2</a:t>
            </a: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 flipV="1">
            <a:off x="8028384" y="1556792"/>
            <a:ext cx="0" cy="50405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Содержимое 2"/>
          <p:cNvSpPr txBox="1">
            <a:spLocks/>
          </p:cNvSpPr>
          <p:nvPr/>
        </p:nvSpPr>
        <p:spPr>
          <a:xfrm>
            <a:off x="8100392" y="1528192"/>
            <a:ext cx="136815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*(-3)</a:t>
            </a:r>
          </a:p>
        </p:txBody>
      </p:sp>
      <p:sp>
        <p:nvSpPr>
          <p:cNvPr id="58" name="Содержимое 2"/>
          <p:cNvSpPr txBox="1">
            <a:spLocks/>
          </p:cNvSpPr>
          <p:nvPr/>
        </p:nvSpPr>
        <p:spPr>
          <a:xfrm>
            <a:off x="5724128" y="2420888"/>
            <a:ext cx="3096344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18а + 18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aseline="0" dirty="0" smtClean="0"/>
              <a:t>-18а -30</a:t>
            </a:r>
            <a:r>
              <a:rPr lang="en-US" sz="3200" baseline="0" dirty="0" smtClean="0"/>
              <a:t>b</a:t>
            </a:r>
            <a:r>
              <a:rPr lang="ru-RU" sz="3200" baseline="0" dirty="0" smtClean="0"/>
              <a:t> = -3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9" name="Левая фигурная скобка 58"/>
          <p:cNvSpPr/>
          <p:nvPr/>
        </p:nvSpPr>
        <p:spPr>
          <a:xfrm>
            <a:off x="5364088" y="2420888"/>
            <a:ext cx="288032" cy="1224136"/>
          </a:xfrm>
          <a:prstGeom prst="leftBrace">
            <a:avLst>
              <a:gd name="adj1" fmla="val 76806"/>
              <a:gd name="adj2" fmla="val 5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одержимое 2"/>
          <p:cNvSpPr txBox="1">
            <a:spLocks/>
          </p:cNvSpPr>
          <p:nvPr/>
        </p:nvSpPr>
        <p:spPr>
          <a:xfrm>
            <a:off x="5580112" y="3933056"/>
            <a:ext cx="3096344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-1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-243408"/>
            <a:ext cx="8229600" cy="1143000"/>
          </a:xfrm>
        </p:spPr>
        <p:txBody>
          <a:bodyPr/>
          <a:lstStyle/>
          <a:p>
            <a:r>
              <a:rPr lang="ru-RU" dirty="0" smtClean="0"/>
              <a:t>Решить систему уравнений: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620689"/>
            <a:ext cx="442392" cy="604664"/>
          </a:xfrm>
        </p:spPr>
        <p:txBody>
          <a:bodyPr/>
          <a:lstStyle/>
          <a:p>
            <a:pPr>
              <a:buNone/>
            </a:pPr>
            <a:r>
              <a:rPr lang="ru-RU" dirty="0"/>
              <a:t>1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630016" y="620688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339752" y="620688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837928" y="937320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1630016" y="937320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</a:t>
            </a: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2350096" y="1009328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837928" y="1081336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630016" y="1081336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350096" y="1081336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одержимое 2"/>
          <p:cNvSpPr txBox="1">
            <a:spLocks/>
          </p:cNvSpPr>
          <p:nvPr/>
        </p:nvSpPr>
        <p:spPr>
          <a:xfrm>
            <a:off x="1269976" y="937320"/>
            <a:ext cx="360040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>
            <a:off x="2062064" y="937320"/>
            <a:ext cx="360040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</a:t>
            </a:r>
          </a:p>
        </p:txBody>
      </p:sp>
      <p:sp>
        <p:nvSpPr>
          <p:cNvPr id="17" name="Содержимое 2"/>
          <p:cNvSpPr txBox="1">
            <a:spLocks/>
          </p:cNvSpPr>
          <p:nvPr/>
        </p:nvSpPr>
        <p:spPr>
          <a:xfrm>
            <a:off x="693912" y="1412776"/>
            <a:ext cx="936104" cy="720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1,2</a:t>
            </a:r>
          </a:p>
        </p:txBody>
      </p:sp>
      <p:sp>
        <p:nvSpPr>
          <p:cNvPr id="18" name="Содержимое 2"/>
          <p:cNvSpPr txBox="1">
            <a:spLocks/>
          </p:cNvSpPr>
          <p:nvPr/>
        </p:nvSpPr>
        <p:spPr>
          <a:xfrm>
            <a:off x="1640360" y="1412776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2360440" y="1412776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20" name="Содержимое 2"/>
          <p:cNvSpPr txBox="1">
            <a:spLocks/>
          </p:cNvSpPr>
          <p:nvPr/>
        </p:nvSpPr>
        <p:spPr>
          <a:xfrm>
            <a:off x="848272" y="1729408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Содержимое 2"/>
          <p:cNvSpPr txBox="1">
            <a:spLocks/>
          </p:cNvSpPr>
          <p:nvPr/>
        </p:nvSpPr>
        <p:spPr>
          <a:xfrm>
            <a:off x="1640360" y="1729408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</a:t>
            </a:r>
          </a:p>
        </p:txBody>
      </p:sp>
      <p:sp>
        <p:nvSpPr>
          <p:cNvPr id="22" name="Содержимое 2"/>
          <p:cNvSpPr txBox="1">
            <a:spLocks/>
          </p:cNvSpPr>
          <p:nvPr/>
        </p:nvSpPr>
        <p:spPr>
          <a:xfrm>
            <a:off x="2278088" y="1801416"/>
            <a:ext cx="637728" cy="691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848272" y="1873424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640360" y="1873424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360440" y="1873424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одержимое 2"/>
          <p:cNvSpPr txBox="1">
            <a:spLocks/>
          </p:cNvSpPr>
          <p:nvPr/>
        </p:nvSpPr>
        <p:spPr>
          <a:xfrm>
            <a:off x="1280320" y="1729408"/>
            <a:ext cx="360040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</a:p>
        </p:txBody>
      </p:sp>
      <p:sp>
        <p:nvSpPr>
          <p:cNvPr id="27" name="Содержимое 2"/>
          <p:cNvSpPr txBox="1">
            <a:spLocks/>
          </p:cNvSpPr>
          <p:nvPr/>
        </p:nvSpPr>
        <p:spPr>
          <a:xfrm>
            <a:off x="2072408" y="1729408"/>
            <a:ext cx="360040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</a:t>
            </a:r>
          </a:p>
        </p:txBody>
      </p:sp>
      <p:sp>
        <p:nvSpPr>
          <p:cNvPr id="28" name="Левая фигурная скобка 27"/>
          <p:cNvSpPr/>
          <p:nvPr/>
        </p:nvSpPr>
        <p:spPr>
          <a:xfrm>
            <a:off x="467544" y="649288"/>
            <a:ext cx="288032" cy="1627584"/>
          </a:xfrm>
          <a:prstGeom prst="leftBrace">
            <a:avLst>
              <a:gd name="adj1" fmla="val 76806"/>
              <a:gd name="adj2" fmla="val 5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одержимое 2"/>
          <p:cNvSpPr txBox="1">
            <a:spLocks/>
          </p:cNvSpPr>
          <p:nvPr/>
        </p:nvSpPr>
        <p:spPr>
          <a:xfrm>
            <a:off x="179512" y="2348880"/>
            <a:ext cx="5256584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пусть 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</a:t>
            </a:r>
            <a:r>
              <a:rPr kumimoji="0" lang="ru-RU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</a:t>
            </a:r>
            <a:r>
              <a:rPr kumimoji="0" lang="ru-RU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а, 1/у  = 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ru-RU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lang="ru-RU" sz="2400" i="1" baseline="0" dirty="0" smtClean="0"/>
              <a:t>тогда </a:t>
            </a:r>
            <a:r>
              <a:rPr lang="ru-RU" sz="2400" i="1" baseline="0" dirty="0" smtClean="0"/>
              <a:t>имеем:</a:t>
            </a:r>
            <a:endParaRPr kumimoji="0" lang="ru-RU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Содержимое 2"/>
          <p:cNvSpPr txBox="1">
            <a:spLocks/>
          </p:cNvSpPr>
          <p:nvPr/>
        </p:nvSpPr>
        <p:spPr>
          <a:xfrm>
            <a:off x="827584" y="2924944"/>
            <a:ext cx="2016224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 +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aseline="0" dirty="0" smtClean="0"/>
              <a:t>1,2а + 2</a:t>
            </a:r>
            <a:r>
              <a:rPr lang="en-US" sz="3200" baseline="0" dirty="0" smtClean="0"/>
              <a:t>b</a:t>
            </a:r>
            <a:r>
              <a:rPr lang="ru-RU" sz="3200" baseline="0" dirty="0" smtClean="0"/>
              <a:t> =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Содержимое 2"/>
          <p:cNvSpPr txBox="1">
            <a:spLocks/>
          </p:cNvSpPr>
          <p:nvPr/>
        </p:nvSpPr>
        <p:spPr>
          <a:xfrm>
            <a:off x="2123728" y="2780928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42" name="Содержимое 2"/>
          <p:cNvSpPr txBox="1">
            <a:spLocks/>
          </p:cNvSpPr>
          <p:nvPr/>
        </p:nvSpPr>
        <p:spPr>
          <a:xfrm>
            <a:off x="2134072" y="3169568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</a:t>
            </a: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2134072" y="3241576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Содержимое 2"/>
          <p:cNvSpPr txBox="1">
            <a:spLocks/>
          </p:cNvSpPr>
          <p:nvPr/>
        </p:nvSpPr>
        <p:spPr>
          <a:xfrm>
            <a:off x="2792488" y="3356992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45" name="Содержимое 2"/>
          <p:cNvSpPr txBox="1">
            <a:spLocks/>
          </p:cNvSpPr>
          <p:nvPr/>
        </p:nvSpPr>
        <p:spPr>
          <a:xfrm>
            <a:off x="2710136" y="3745632"/>
            <a:ext cx="637728" cy="691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2792488" y="3817640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Левая фигурная скобка 46"/>
          <p:cNvSpPr/>
          <p:nvPr/>
        </p:nvSpPr>
        <p:spPr>
          <a:xfrm>
            <a:off x="467544" y="2924944"/>
            <a:ext cx="288032" cy="1224136"/>
          </a:xfrm>
          <a:prstGeom prst="leftBrace">
            <a:avLst>
              <a:gd name="adj1" fmla="val 76806"/>
              <a:gd name="adj2" fmla="val 5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V="1">
            <a:off x="2627784" y="2996952"/>
            <a:ext cx="0" cy="50405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Содержимое 2"/>
          <p:cNvSpPr txBox="1">
            <a:spLocks/>
          </p:cNvSpPr>
          <p:nvPr/>
        </p:nvSpPr>
        <p:spPr>
          <a:xfrm>
            <a:off x="2699792" y="2996952"/>
            <a:ext cx="936104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*9</a:t>
            </a: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flipV="1">
            <a:off x="3347864" y="3544416"/>
            <a:ext cx="0" cy="50405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Содержимое 2"/>
          <p:cNvSpPr txBox="1">
            <a:spLocks/>
          </p:cNvSpPr>
          <p:nvPr/>
        </p:nvSpPr>
        <p:spPr>
          <a:xfrm>
            <a:off x="3419872" y="3544416"/>
            <a:ext cx="936104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*5</a:t>
            </a:r>
          </a:p>
        </p:txBody>
      </p:sp>
      <p:sp>
        <p:nvSpPr>
          <p:cNvPr id="50" name="Содержимое 2"/>
          <p:cNvSpPr txBox="1">
            <a:spLocks/>
          </p:cNvSpPr>
          <p:nvPr/>
        </p:nvSpPr>
        <p:spPr>
          <a:xfrm>
            <a:off x="827584" y="4365104"/>
            <a:ext cx="3096344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9а + 9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aseline="0" dirty="0" smtClean="0"/>
              <a:t>6а + 10</a:t>
            </a:r>
            <a:r>
              <a:rPr lang="en-US" sz="3200" baseline="0" dirty="0" smtClean="0"/>
              <a:t>b</a:t>
            </a:r>
            <a:r>
              <a:rPr lang="ru-RU" sz="3200" baseline="0" dirty="0" smtClean="0"/>
              <a:t> = 1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" name="Левая фигурная скобка 50"/>
          <p:cNvSpPr/>
          <p:nvPr/>
        </p:nvSpPr>
        <p:spPr>
          <a:xfrm>
            <a:off x="467544" y="4365104"/>
            <a:ext cx="288032" cy="1224136"/>
          </a:xfrm>
          <a:prstGeom prst="leftBrace">
            <a:avLst>
              <a:gd name="adj1" fmla="val 76806"/>
              <a:gd name="adj2" fmla="val 5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одержимое 2"/>
          <p:cNvSpPr txBox="1">
            <a:spLocks/>
          </p:cNvSpPr>
          <p:nvPr/>
        </p:nvSpPr>
        <p:spPr>
          <a:xfrm>
            <a:off x="5724128" y="908720"/>
            <a:ext cx="3096344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9а + 9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aseline="0" dirty="0" smtClean="0"/>
              <a:t>6а + 10</a:t>
            </a:r>
            <a:r>
              <a:rPr lang="en-US" sz="3200" baseline="0" dirty="0" smtClean="0"/>
              <a:t>b</a:t>
            </a:r>
            <a:r>
              <a:rPr lang="ru-RU" sz="3200" baseline="0" dirty="0" smtClean="0"/>
              <a:t> = 1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3" name="Левая фигурная скобка 52"/>
          <p:cNvSpPr/>
          <p:nvPr/>
        </p:nvSpPr>
        <p:spPr>
          <a:xfrm>
            <a:off x="5364088" y="908720"/>
            <a:ext cx="288032" cy="1224136"/>
          </a:xfrm>
          <a:prstGeom prst="leftBrace">
            <a:avLst>
              <a:gd name="adj1" fmla="val 76806"/>
              <a:gd name="adj2" fmla="val 5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 flipV="1">
            <a:off x="7668344" y="908720"/>
            <a:ext cx="0" cy="50405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Содержимое 2"/>
          <p:cNvSpPr txBox="1">
            <a:spLocks/>
          </p:cNvSpPr>
          <p:nvPr/>
        </p:nvSpPr>
        <p:spPr>
          <a:xfrm>
            <a:off x="7740352" y="908720"/>
            <a:ext cx="936104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*2</a:t>
            </a: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 flipV="1">
            <a:off x="8028384" y="1556792"/>
            <a:ext cx="0" cy="50405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Содержимое 2"/>
          <p:cNvSpPr txBox="1">
            <a:spLocks/>
          </p:cNvSpPr>
          <p:nvPr/>
        </p:nvSpPr>
        <p:spPr>
          <a:xfrm>
            <a:off x="8100392" y="1528192"/>
            <a:ext cx="136815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*(-3)</a:t>
            </a:r>
          </a:p>
        </p:txBody>
      </p:sp>
      <p:sp>
        <p:nvSpPr>
          <p:cNvPr id="58" name="Содержимое 2"/>
          <p:cNvSpPr txBox="1">
            <a:spLocks/>
          </p:cNvSpPr>
          <p:nvPr/>
        </p:nvSpPr>
        <p:spPr>
          <a:xfrm>
            <a:off x="5724128" y="2420888"/>
            <a:ext cx="3096344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18а + 18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aseline="0" dirty="0" smtClean="0"/>
              <a:t>-18а -30</a:t>
            </a:r>
            <a:r>
              <a:rPr lang="en-US" sz="3200" baseline="0" dirty="0" smtClean="0"/>
              <a:t>b</a:t>
            </a:r>
            <a:r>
              <a:rPr lang="ru-RU" sz="3200" baseline="0" dirty="0" smtClean="0"/>
              <a:t> = -3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9" name="Левая фигурная скобка 58"/>
          <p:cNvSpPr/>
          <p:nvPr/>
        </p:nvSpPr>
        <p:spPr>
          <a:xfrm>
            <a:off x="5364088" y="2420888"/>
            <a:ext cx="288032" cy="1224136"/>
          </a:xfrm>
          <a:prstGeom prst="leftBrace">
            <a:avLst>
              <a:gd name="adj1" fmla="val 76806"/>
              <a:gd name="adj2" fmla="val 5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одержимое 2"/>
          <p:cNvSpPr txBox="1">
            <a:spLocks/>
          </p:cNvSpPr>
          <p:nvPr/>
        </p:nvSpPr>
        <p:spPr>
          <a:xfrm>
            <a:off x="5580112" y="3933056"/>
            <a:ext cx="3096344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-1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" name="Содержимое 2"/>
          <p:cNvSpPr txBox="1">
            <a:spLocks/>
          </p:cNvSpPr>
          <p:nvPr/>
        </p:nvSpPr>
        <p:spPr>
          <a:xfrm>
            <a:off x="5580112" y="4509120"/>
            <a:ext cx="3096344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-1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 flipV="1">
            <a:off x="7380312" y="4537720"/>
            <a:ext cx="0" cy="50405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Содержимое 2"/>
          <p:cNvSpPr txBox="1">
            <a:spLocks/>
          </p:cNvSpPr>
          <p:nvPr/>
        </p:nvSpPr>
        <p:spPr>
          <a:xfrm>
            <a:off x="7452320" y="4509120"/>
            <a:ext cx="136815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:(-12)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loud.prezentacii.org/18/06/48002/images/scree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-243408"/>
            <a:ext cx="8229600" cy="1143000"/>
          </a:xfrm>
        </p:spPr>
        <p:txBody>
          <a:bodyPr/>
          <a:lstStyle/>
          <a:p>
            <a:r>
              <a:rPr lang="ru-RU" dirty="0" smtClean="0"/>
              <a:t>Решить систему уравнений: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620689"/>
            <a:ext cx="442392" cy="604664"/>
          </a:xfrm>
        </p:spPr>
        <p:txBody>
          <a:bodyPr/>
          <a:lstStyle/>
          <a:p>
            <a:pPr>
              <a:buNone/>
            </a:pPr>
            <a:r>
              <a:rPr lang="ru-RU" dirty="0"/>
              <a:t>1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630016" y="620688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339752" y="620688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837928" y="937320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1630016" y="937320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</a:t>
            </a: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2350096" y="1009328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837928" y="1081336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630016" y="1081336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350096" y="1081336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одержимое 2"/>
          <p:cNvSpPr txBox="1">
            <a:spLocks/>
          </p:cNvSpPr>
          <p:nvPr/>
        </p:nvSpPr>
        <p:spPr>
          <a:xfrm>
            <a:off x="1269976" y="937320"/>
            <a:ext cx="360040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>
            <a:off x="2062064" y="937320"/>
            <a:ext cx="360040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</a:t>
            </a:r>
          </a:p>
        </p:txBody>
      </p:sp>
      <p:sp>
        <p:nvSpPr>
          <p:cNvPr id="17" name="Содержимое 2"/>
          <p:cNvSpPr txBox="1">
            <a:spLocks/>
          </p:cNvSpPr>
          <p:nvPr/>
        </p:nvSpPr>
        <p:spPr>
          <a:xfrm>
            <a:off x="693912" y="1412776"/>
            <a:ext cx="936104" cy="720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1,2</a:t>
            </a:r>
          </a:p>
        </p:txBody>
      </p:sp>
      <p:sp>
        <p:nvSpPr>
          <p:cNvPr id="18" name="Содержимое 2"/>
          <p:cNvSpPr txBox="1">
            <a:spLocks/>
          </p:cNvSpPr>
          <p:nvPr/>
        </p:nvSpPr>
        <p:spPr>
          <a:xfrm>
            <a:off x="1640360" y="1412776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2360440" y="1412776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20" name="Содержимое 2"/>
          <p:cNvSpPr txBox="1">
            <a:spLocks/>
          </p:cNvSpPr>
          <p:nvPr/>
        </p:nvSpPr>
        <p:spPr>
          <a:xfrm>
            <a:off x="848272" y="1729408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Содержимое 2"/>
          <p:cNvSpPr txBox="1">
            <a:spLocks/>
          </p:cNvSpPr>
          <p:nvPr/>
        </p:nvSpPr>
        <p:spPr>
          <a:xfrm>
            <a:off x="1640360" y="1729408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</a:t>
            </a:r>
          </a:p>
        </p:txBody>
      </p:sp>
      <p:sp>
        <p:nvSpPr>
          <p:cNvPr id="22" name="Содержимое 2"/>
          <p:cNvSpPr txBox="1">
            <a:spLocks/>
          </p:cNvSpPr>
          <p:nvPr/>
        </p:nvSpPr>
        <p:spPr>
          <a:xfrm>
            <a:off x="2278088" y="1801416"/>
            <a:ext cx="637728" cy="691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848272" y="1873424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640360" y="1873424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360440" y="1873424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одержимое 2"/>
          <p:cNvSpPr txBox="1">
            <a:spLocks/>
          </p:cNvSpPr>
          <p:nvPr/>
        </p:nvSpPr>
        <p:spPr>
          <a:xfrm>
            <a:off x="1280320" y="1729408"/>
            <a:ext cx="360040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</a:p>
        </p:txBody>
      </p:sp>
      <p:sp>
        <p:nvSpPr>
          <p:cNvPr id="27" name="Содержимое 2"/>
          <p:cNvSpPr txBox="1">
            <a:spLocks/>
          </p:cNvSpPr>
          <p:nvPr/>
        </p:nvSpPr>
        <p:spPr>
          <a:xfrm>
            <a:off x="2072408" y="1729408"/>
            <a:ext cx="360040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</a:t>
            </a:r>
          </a:p>
        </p:txBody>
      </p:sp>
      <p:sp>
        <p:nvSpPr>
          <p:cNvPr id="28" name="Левая фигурная скобка 27"/>
          <p:cNvSpPr/>
          <p:nvPr/>
        </p:nvSpPr>
        <p:spPr>
          <a:xfrm>
            <a:off x="467544" y="649288"/>
            <a:ext cx="288032" cy="1627584"/>
          </a:xfrm>
          <a:prstGeom prst="leftBrace">
            <a:avLst>
              <a:gd name="adj1" fmla="val 76806"/>
              <a:gd name="adj2" fmla="val 5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одержимое 2"/>
          <p:cNvSpPr txBox="1">
            <a:spLocks/>
          </p:cNvSpPr>
          <p:nvPr/>
        </p:nvSpPr>
        <p:spPr>
          <a:xfrm>
            <a:off x="179512" y="2348880"/>
            <a:ext cx="5256584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пусть 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</a:t>
            </a:r>
            <a:r>
              <a:rPr kumimoji="0" lang="ru-RU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</a:t>
            </a:r>
            <a:r>
              <a:rPr kumimoji="0" lang="ru-RU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а, 1/у  = 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ru-RU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lang="ru-RU" sz="2400" i="1" baseline="0" dirty="0" smtClean="0"/>
              <a:t>тогда </a:t>
            </a:r>
            <a:r>
              <a:rPr lang="ru-RU" sz="2400" i="1" baseline="0" dirty="0" smtClean="0"/>
              <a:t>имеем:</a:t>
            </a:r>
            <a:endParaRPr kumimoji="0" lang="ru-RU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Содержимое 2"/>
          <p:cNvSpPr txBox="1">
            <a:spLocks/>
          </p:cNvSpPr>
          <p:nvPr/>
        </p:nvSpPr>
        <p:spPr>
          <a:xfrm>
            <a:off x="827584" y="2924944"/>
            <a:ext cx="2016224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 +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aseline="0" dirty="0" smtClean="0"/>
              <a:t>1,2а + 2</a:t>
            </a:r>
            <a:r>
              <a:rPr lang="en-US" sz="3200" baseline="0" dirty="0" smtClean="0"/>
              <a:t>b</a:t>
            </a:r>
            <a:r>
              <a:rPr lang="ru-RU" sz="3200" baseline="0" dirty="0" smtClean="0"/>
              <a:t> =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Содержимое 2"/>
          <p:cNvSpPr txBox="1">
            <a:spLocks/>
          </p:cNvSpPr>
          <p:nvPr/>
        </p:nvSpPr>
        <p:spPr>
          <a:xfrm>
            <a:off x="2123728" y="2780928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42" name="Содержимое 2"/>
          <p:cNvSpPr txBox="1">
            <a:spLocks/>
          </p:cNvSpPr>
          <p:nvPr/>
        </p:nvSpPr>
        <p:spPr>
          <a:xfrm>
            <a:off x="2134072" y="3169568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</a:t>
            </a: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2134072" y="3241576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Содержимое 2"/>
          <p:cNvSpPr txBox="1">
            <a:spLocks/>
          </p:cNvSpPr>
          <p:nvPr/>
        </p:nvSpPr>
        <p:spPr>
          <a:xfrm>
            <a:off x="2792488" y="3356992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45" name="Содержимое 2"/>
          <p:cNvSpPr txBox="1">
            <a:spLocks/>
          </p:cNvSpPr>
          <p:nvPr/>
        </p:nvSpPr>
        <p:spPr>
          <a:xfrm>
            <a:off x="2710136" y="3745632"/>
            <a:ext cx="637728" cy="691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2792488" y="3817640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Левая фигурная скобка 46"/>
          <p:cNvSpPr/>
          <p:nvPr/>
        </p:nvSpPr>
        <p:spPr>
          <a:xfrm>
            <a:off x="467544" y="2924944"/>
            <a:ext cx="288032" cy="1224136"/>
          </a:xfrm>
          <a:prstGeom prst="leftBrace">
            <a:avLst>
              <a:gd name="adj1" fmla="val 76806"/>
              <a:gd name="adj2" fmla="val 5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V="1">
            <a:off x="2627784" y="2996952"/>
            <a:ext cx="0" cy="50405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Содержимое 2"/>
          <p:cNvSpPr txBox="1">
            <a:spLocks/>
          </p:cNvSpPr>
          <p:nvPr/>
        </p:nvSpPr>
        <p:spPr>
          <a:xfrm>
            <a:off x="2699792" y="2996952"/>
            <a:ext cx="936104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*9</a:t>
            </a: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flipV="1">
            <a:off x="3347864" y="3544416"/>
            <a:ext cx="0" cy="50405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Содержимое 2"/>
          <p:cNvSpPr txBox="1">
            <a:spLocks/>
          </p:cNvSpPr>
          <p:nvPr/>
        </p:nvSpPr>
        <p:spPr>
          <a:xfrm>
            <a:off x="3419872" y="3544416"/>
            <a:ext cx="936104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*5</a:t>
            </a:r>
          </a:p>
        </p:txBody>
      </p:sp>
      <p:sp>
        <p:nvSpPr>
          <p:cNvPr id="50" name="Содержимое 2"/>
          <p:cNvSpPr txBox="1">
            <a:spLocks/>
          </p:cNvSpPr>
          <p:nvPr/>
        </p:nvSpPr>
        <p:spPr>
          <a:xfrm>
            <a:off x="827584" y="4365104"/>
            <a:ext cx="3096344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9а + 9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aseline="0" dirty="0" smtClean="0"/>
              <a:t>6а + 10</a:t>
            </a:r>
            <a:r>
              <a:rPr lang="en-US" sz="3200" baseline="0" dirty="0" smtClean="0"/>
              <a:t>b</a:t>
            </a:r>
            <a:r>
              <a:rPr lang="ru-RU" sz="3200" baseline="0" dirty="0" smtClean="0"/>
              <a:t> = 1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" name="Левая фигурная скобка 50"/>
          <p:cNvSpPr/>
          <p:nvPr/>
        </p:nvSpPr>
        <p:spPr>
          <a:xfrm>
            <a:off x="467544" y="4365104"/>
            <a:ext cx="288032" cy="1224136"/>
          </a:xfrm>
          <a:prstGeom prst="leftBrace">
            <a:avLst>
              <a:gd name="adj1" fmla="val 76806"/>
              <a:gd name="adj2" fmla="val 5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одержимое 2"/>
          <p:cNvSpPr txBox="1">
            <a:spLocks/>
          </p:cNvSpPr>
          <p:nvPr/>
        </p:nvSpPr>
        <p:spPr>
          <a:xfrm>
            <a:off x="5724128" y="908720"/>
            <a:ext cx="3096344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9а + 9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aseline="0" dirty="0" smtClean="0"/>
              <a:t>6а + 10</a:t>
            </a:r>
            <a:r>
              <a:rPr lang="en-US" sz="3200" baseline="0" dirty="0" smtClean="0"/>
              <a:t>b</a:t>
            </a:r>
            <a:r>
              <a:rPr lang="ru-RU" sz="3200" baseline="0" dirty="0" smtClean="0"/>
              <a:t> = 1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3" name="Левая фигурная скобка 52"/>
          <p:cNvSpPr/>
          <p:nvPr/>
        </p:nvSpPr>
        <p:spPr>
          <a:xfrm>
            <a:off x="5364088" y="908720"/>
            <a:ext cx="288032" cy="1224136"/>
          </a:xfrm>
          <a:prstGeom prst="leftBrace">
            <a:avLst>
              <a:gd name="adj1" fmla="val 76806"/>
              <a:gd name="adj2" fmla="val 5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 flipV="1">
            <a:off x="7668344" y="908720"/>
            <a:ext cx="0" cy="50405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Содержимое 2"/>
          <p:cNvSpPr txBox="1">
            <a:spLocks/>
          </p:cNvSpPr>
          <p:nvPr/>
        </p:nvSpPr>
        <p:spPr>
          <a:xfrm>
            <a:off x="7740352" y="908720"/>
            <a:ext cx="936104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*2</a:t>
            </a: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 flipV="1">
            <a:off x="8028384" y="1556792"/>
            <a:ext cx="0" cy="50405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Содержимое 2"/>
          <p:cNvSpPr txBox="1">
            <a:spLocks/>
          </p:cNvSpPr>
          <p:nvPr/>
        </p:nvSpPr>
        <p:spPr>
          <a:xfrm>
            <a:off x="8100392" y="1528192"/>
            <a:ext cx="136815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*(-3)</a:t>
            </a:r>
          </a:p>
        </p:txBody>
      </p:sp>
      <p:sp>
        <p:nvSpPr>
          <p:cNvPr id="58" name="Содержимое 2"/>
          <p:cNvSpPr txBox="1">
            <a:spLocks/>
          </p:cNvSpPr>
          <p:nvPr/>
        </p:nvSpPr>
        <p:spPr>
          <a:xfrm>
            <a:off x="5724128" y="2420888"/>
            <a:ext cx="3096344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18а + 18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aseline="0" dirty="0" smtClean="0"/>
              <a:t>-18а -30</a:t>
            </a:r>
            <a:r>
              <a:rPr lang="en-US" sz="3200" baseline="0" dirty="0" smtClean="0"/>
              <a:t>b</a:t>
            </a:r>
            <a:r>
              <a:rPr lang="ru-RU" sz="3200" baseline="0" dirty="0" smtClean="0"/>
              <a:t> = -3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9" name="Левая фигурная скобка 58"/>
          <p:cNvSpPr/>
          <p:nvPr/>
        </p:nvSpPr>
        <p:spPr>
          <a:xfrm>
            <a:off x="5364088" y="2420888"/>
            <a:ext cx="288032" cy="1224136"/>
          </a:xfrm>
          <a:prstGeom prst="leftBrace">
            <a:avLst>
              <a:gd name="adj1" fmla="val 76806"/>
              <a:gd name="adj2" fmla="val 5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одержимое 2"/>
          <p:cNvSpPr txBox="1">
            <a:spLocks/>
          </p:cNvSpPr>
          <p:nvPr/>
        </p:nvSpPr>
        <p:spPr>
          <a:xfrm>
            <a:off x="5580112" y="3933056"/>
            <a:ext cx="3096344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-1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" name="Содержимое 2"/>
          <p:cNvSpPr txBox="1">
            <a:spLocks/>
          </p:cNvSpPr>
          <p:nvPr/>
        </p:nvSpPr>
        <p:spPr>
          <a:xfrm>
            <a:off x="5580112" y="4509120"/>
            <a:ext cx="3096344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-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dirty="0" smtClean="0"/>
              <a:t> </a:t>
            </a:r>
            <a:r>
              <a:rPr lang="en-US" sz="3200" dirty="0" smtClean="0"/>
              <a:t>b</a:t>
            </a:r>
            <a:r>
              <a:rPr lang="ru-RU" sz="3200" dirty="0" smtClean="0"/>
              <a:t>= 1/12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 flipV="1">
            <a:off x="7380312" y="4537720"/>
            <a:ext cx="0" cy="50405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Содержимое 2"/>
          <p:cNvSpPr txBox="1">
            <a:spLocks/>
          </p:cNvSpPr>
          <p:nvPr/>
        </p:nvSpPr>
        <p:spPr>
          <a:xfrm>
            <a:off x="7452320" y="4509120"/>
            <a:ext cx="136815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:(-12)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-243408"/>
            <a:ext cx="8229600" cy="1143000"/>
          </a:xfrm>
        </p:spPr>
        <p:txBody>
          <a:bodyPr/>
          <a:lstStyle/>
          <a:p>
            <a:r>
              <a:rPr lang="ru-RU" dirty="0" smtClean="0"/>
              <a:t>Решить систему уравнений: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620689"/>
            <a:ext cx="442392" cy="604664"/>
          </a:xfrm>
        </p:spPr>
        <p:txBody>
          <a:bodyPr/>
          <a:lstStyle/>
          <a:p>
            <a:pPr>
              <a:buNone/>
            </a:pPr>
            <a:r>
              <a:rPr lang="ru-RU" dirty="0"/>
              <a:t>1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630016" y="620688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339752" y="620688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837928" y="937320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1630016" y="937320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</a:t>
            </a: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2350096" y="1009328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837928" y="1081336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630016" y="1081336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350096" y="1081336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одержимое 2"/>
          <p:cNvSpPr txBox="1">
            <a:spLocks/>
          </p:cNvSpPr>
          <p:nvPr/>
        </p:nvSpPr>
        <p:spPr>
          <a:xfrm>
            <a:off x="1269976" y="937320"/>
            <a:ext cx="360040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>
            <a:off x="2062064" y="937320"/>
            <a:ext cx="360040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</a:t>
            </a:r>
          </a:p>
        </p:txBody>
      </p:sp>
      <p:sp>
        <p:nvSpPr>
          <p:cNvPr id="17" name="Содержимое 2"/>
          <p:cNvSpPr txBox="1">
            <a:spLocks/>
          </p:cNvSpPr>
          <p:nvPr/>
        </p:nvSpPr>
        <p:spPr>
          <a:xfrm>
            <a:off x="693912" y="1412776"/>
            <a:ext cx="936104" cy="720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1,2</a:t>
            </a:r>
          </a:p>
        </p:txBody>
      </p:sp>
      <p:sp>
        <p:nvSpPr>
          <p:cNvPr id="18" name="Содержимое 2"/>
          <p:cNvSpPr txBox="1">
            <a:spLocks/>
          </p:cNvSpPr>
          <p:nvPr/>
        </p:nvSpPr>
        <p:spPr>
          <a:xfrm>
            <a:off x="1640360" y="1412776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2360440" y="1412776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20" name="Содержимое 2"/>
          <p:cNvSpPr txBox="1">
            <a:spLocks/>
          </p:cNvSpPr>
          <p:nvPr/>
        </p:nvSpPr>
        <p:spPr>
          <a:xfrm>
            <a:off x="848272" y="1729408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Содержимое 2"/>
          <p:cNvSpPr txBox="1">
            <a:spLocks/>
          </p:cNvSpPr>
          <p:nvPr/>
        </p:nvSpPr>
        <p:spPr>
          <a:xfrm>
            <a:off x="1640360" y="1729408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</a:t>
            </a:r>
          </a:p>
        </p:txBody>
      </p:sp>
      <p:sp>
        <p:nvSpPr>
          <p:cNvPr id="22" name="Содержимое 2"/>
          <p:cNvSpPr txBox="1">
            <a:spLocks/>
          </p:cNvSpPr>
          <p:nvPr/>
        </p:nvSpPr>
        <p:spPr>
          <a:xfrm>
            <a:off x="2278088" y="1801416"/>
            <a:ext cx="637728" cy="691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848272" y="1873424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640360" y="1873424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360440" y="1873424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одержимое 2"/>
          <p:cNvSpPr txBox="1">
            <a:spLocks/>
          </p:cNvSpPr>
          <p:nvPr/>
        </p:nvSpPr>
        <p:spPr>
          <a:xfrm>
            <a:off x="1280320" y="1729408"/>
            <a:ext cx="360040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</a:p>
        </p:txBody>
      </p:sp>
      <p:sp>
        <p:nvSpPr>
          <p:cNvPr id="27" name="Содержимое 2"/>
          <p:cNvSpPr txBox="1">
            <a:spLocks/>
          </p:cNvSpPr>
          <p:nvPr/>
        </p:nvSpPr>
        <p:spPr>
          <a:xfrm>
            <a:off x="2072408" y="1729408"/>
            <a:ext cx="360040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</a:t>
            </a:r>
          </a:p>
        </p:txBody>
      </p:sp>
      <p:sp>
        <p:nvSpPr>
          <p:cNvPr id="28" name="Левая фигурная скобка 27"/>
          <p:cNvSpPr/>
          <p:nvPr/>
        </p:nvSpPr>
        <p:spPr>
          <a:xfrm>
            <a:off x="467544" y="649288"/>
            <a:ext cx="288032" cy="1627584"/>
          </a:xfrm>
          <a:prstGeom prst="leftBrace">
            <a:avLst>
              <a:gd name="adj1" fmla="val 76806"/>
              <a:gd name="adj2" fmla="val 5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одержимое 2"/>
          <p:cNvSpPr txBox="1">
            <a:spLocks/>
          </p:cNvSpPr>
          <p:nvPr/>
        </p:nvSpPr>
        <p:spPr>
          <a:xfrm>
            <a:off x="179512" y="2348880"/>
            <a:ext cx="5256584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пусть 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</a:t>
            </a:r>
            <a:r>
              <a:rPr kumimoji="0" lang="ru-RU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</a:t>
            </a:r>
            <a:r>
              <a:rPr kumimoji="0" lang="ru-RU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а, 1/у  = 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ru-RU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lang="ru-RU" sz="2400" i="1" baseline="0" dirty="0" smtClean="0"/>
              <a:t>тогда </a:t>
            </a:r>
            <a:r>
              <a:rPr lang="ru-RU" sz="2400" i="1" baseline="0" dirty="0" smtClean="0"/>
              <a:t>имеем:</a:t>
            </a:r>
            <a:endParaRPr kumimoji="0" lang="ru-RU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Содержимое 2"/>
          <p:cNvSpPr txBox="1">
            <a:spLocks/>
          </p:cNvSpPr>
          <p:nvPr/>
        </p:nvSpPr>
        <p:spPr>
          <a:xfrm>
            <a:off x="827584" y="2924944"/>
            <a:ext cx="2016224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 +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aseline="0" dirty="0" smtClean="0"/>
              <a:t>1,2а + 2</a:t>
            </a:r>
            <a:r>
              <a:rPr lang="en-US" sz="3200" baseline="0" dirty="0" smtClean="0"/>
              <a:t>b</a:t>
            </a:r>
            <a:r>
              <a:rPr lang="ru-RU" sz="3200" baseline="0" dirty="0" smtClean="0"/>
              <a:t> =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Содержимое 2"/>
          <p:cNvSpPr txBox="1">
            <a:spLocks/>
          </p:cNvSpPr>
          <p:nvPr/>
        </p:nvSpPr>
        <p:spPr>
          <a:xfrm>
            <a:off x="2123728" y="2780928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42" name="Содержимое 2"/>
          <p:cNvSpPr txBox="1">
            <a:spLocks/>
          </p:cNvSpPr>
          <p:nvPr/>
        </p:nvSpPr>
        <p:spPr>
          <a:xfrm>
            <a:off x="2134072" y="3169568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</a:t>
            </a: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2134072" y="3241576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Содержимое 2"/>
          <p:cNvSpPr txBox="1">
            <a:spLocks/>
          </p:cNvSpPr>
          <p:nvPr/>
        </p:nvSpPr>
        <p:spPr>
          <a:xfrm>
            <a:off x="2792488" y="3356992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45" name="Содержимое 2"/>
          <p:cNvSpPr txBox="1">
            <a:spLocks/>
          </p:cNvSpPr>
          <p:nvPr/>
        </p:nvSpPr>
        <p:spPr>
          <a:xfrm>
            <a:off x="2710136" y="3745632"/>
            <a:ext cx="637728" cy="691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2792488" y="3817640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Левая фигурная скобка 46"/>
          <p:cNvSpPr/>
          <p:nvPr/>
        </p:nvSpPr>
        <p:spPr>
          <a:xfrm>
            <a:off x="467544" y="2924944"/>
            <a:ext cx="288032" cy="1224136"/>
          </a:xfrm>
          <a:prstGeom prst="leftBrace">
            <a:avLst>
              <a:gd name="adj1" fmla="val 76806"/>
              <a:gd name="adj2" fmla="val 5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одержимое 2"/>
          <p:cNvSpPr txBox="1">
            <a:spLocks/>
          </p:cNvSpPr>
          <p:nvPr/>
        </p:nvSpPr>
        <p:spPr>
          <a:xfrm>
            <a:off x="539552" y="4797152"/>
            <a:ext cx="1656184" cy="576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/>
              <a:t>b</a:t>
            </a:r>
            <a:r>
              <a:rPr lang="ru-RU" sz="3200" dirty="0" smtClean="0"/>
              <a:t>= 1/12</a:t>
            </a:r>
            <a:endParaRPr kumimoji="0" lang="ru-RU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5076056" y="692696"/>
            <a:ext cx="3888432" cy="5976664"/>
          </a:xfrm>
          <a:prstGeom prst="roundRect">
            <a:avLst>
              <a:gd name="adj" fmla="val 13191"/>
            </a:avLst>
          </a:prstGeom>
          <a:gradFill>
            <a:gsLst>
              <a:gs pos="10000">
                <a:schemeClr val="accent3">
                  <a:tint val="50000"/>
                  <a:satMod val="300000"/>
                  <a:alpha val="14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одержимое 2"/>
          <p:cNvSpPr txBox="1">
            <a:spLocks/>
          </p:cNvSpPr>
          <p:nvPr/>
        </p:nvSpPr>
        <p:spPr>
          <a:xfrm>
            <a:off x="5220072" y="908720"/>
            <a:ext cx="3816424" cy="2952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если                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тогда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у=12ч. подставим и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найдем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32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32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8" name="Содержимое 2"/>
          <p:cNvSpPr txBox="1">
            <a:spLocks/>
          </p:cNvSpPr>
          <p:nvPr/>
        </p:nvSpPr>
        <p:spPr>
          <a:xfrm>
            <a:off x="6300192" y="764704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49" name="Содержимое 2"/>
          <p:cNvSpPr txBox="1">
            <a:spLocks/>
          </p:cNvSpPr>
          <p:nvPr/>
        </p:nvSpPr>
        <p:spPr>
          <a:xfrm>
            <a:off x="6310536" y="1153344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</a:t>
            </a: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6310536" y="1225352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Содержимое 2"/>
          <p:cNvSpPr txBox="1">
            <a:spLocks/>
          </p:cNvSpPr>
          <p:nvPr/>
        </p:nvSpPr>
        <p:spPr>
          <a:xfrm>
            <a:off x="7020272" y="764704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52" name="Содержимое 2"/>
          <p:cNvSpPr txBox="1">
            <a:spLocks/>
          </p:cNvSpPr>
          <p:nvPr/>
        </p:nvSpPr>
        <p:spPr>
          <a:xfrm>
            <a:off x="6948264" y="1153344"/>
            <a:ext cx="637728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</a:t>
            </a: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7030616" y="1225352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Содержимое 2"/>
          <p:cNvSpPr txBox="1">
            <a:spLocks/>
          </p:cNvSpPr>
          <p:nvPr/>
        </p:nvSpPr>
        <p:spPr>
          <a:xfrm>
            <a:off x="6660232" y="1052736"/>
            <a:ext cx="360040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-243408"/>
            <a:ext cx="8229600" cy="1143000"/>
          </a:xfrm>
        </p:spPr>
        <p:txBody>
          <a:bodyPr/>
          <a:lstStyle/>
          <a:p>
            <a:r>
              <a:rPr lang="ru-RU" dirty="0" smtClean="0"/>
              <a:t>Решить систему уравнений: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620689"/>
            <a:ext cx="442392" cy="604664"/>
          </a:xfrm>
        </p:spPr>
        <p:txBody>
          <a:bodyPr/>
          <a:lstStyle/>
          <a:p>
            <a:pPr>
              <a:buNone/>
            </a:pPr>
            <a:r>
              <a:rPr lang="ru-RU" dirty="0"/>
              <a:t>1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630016" y="620688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339752" y="620688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837928" y="937320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1630016" y="937320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</a:t>
            </a: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2350096" y="1009328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837928" y="1081336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630016" y="1081336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350096" y="1081336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одержимое 2"/>
          <p:cNvSpPr txBox="1">
            <a:spLocks/>
          </p:cNvSpPr>
          <p:nvPr/>
        </p:nvSpPr>
        <p:spPr>
          <a:xfrm>
            <a:off x="1269976" y="937320"/>
            <a:ext cx="360040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>
            <a:off x="2062064" y="937320"/>
            <a:ext cx="360040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</a:t>
            </a:r>
          </a:p>
        </p:txBody>
      </p:sp>
      <p:sp>
        <p:nvSpPr>
          <p:cNvPr id="17" name="Содержимое 2"/>
          <p:cNvSpPr txBox="1">
            <a:spLocks/>
          </p:cNvSpPr>
          <p:nvPr/>
        </p:nvSpPr>
        <p:spPr>
          <a:xfrm>
            <a:off x="693912" y="1412776"/>
            <a:ext cx="936104" cy="720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1,2</a:t>
            </a:r>
          </a:p>
        </p:txBody>
      </p:sp>
      <p:sp>
        <p:nvSpPr>
          <p:cNvPr id="18" name="Содержимое 2"/>
          <p:cNvSpPr txBox="1">
            <a:spLocks/>
          </p:cNvSpPr>
          <p:nvPr/>
        </p:nvSpPr>
        <p:spPr>
          <a:xfrm>
            <a:off x="1640360" y="1412776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2360440" y="1412776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20" name="Содержимое 2"/>
          <p:cNvSpPr txBox="1">
            <a:spLocks/>
          </p:cNvSpPr>
          <p:nvPr/>
        </p:nvSpPr>
        <p:spPr>
          <a:xfrm>
            <a:off x="848272" y="1729408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Содержимое 2"/>
          <p:cNvSpPr txBox="1">
            <a:spLocks/>
          </p:cNvSpPr>
          <p:nvPr/>
        </p:nvSpPr>
        <p:spPr>
          <a:xfrm>
            <a:off x="1640360" y="1729408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</a:t>
            </a:r>
          </a:p>
        </p:txBody>
      </p:sp>
      <p:sp>
        <p:nvSpPr>
          <p:cNvPr id="22" name="Содержимое 2"/>
          <p:cNvSpPr txBox="1">
            <a:spLocks/>
          </p:cNvSpPr>
          <p:nvPr/>
        </p:nvSpPr>
        <p:spPr>
          <a:xfrm>
            <a:off x="2278088" y="1801416"/>
            <a:ext cx="637728" cy="691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848272" y="1873424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640360" y="1873424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360440" y="1873424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одержимое 2"/>
          <p:cNvSpPr txBox="1">
            <a:spLocks/>
          </p:cNvSpPr>
          <p:nvPr/>
        </p:nvSpPr>
        <p:spPr>
          <a:xfrm>
            <a:off x="1280320" y="1729408"/>
            <a:ext cx="360040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</a:p>
        </p:txBody>
      </p:sp>
      <p:sp>
        <p:nvSpPr>
          <p:cNvPr id="27" name="Содержимое 2"/>
          <p:cNvSpPr txBox="1">
            <a:spLocks/>
          </p:cNvSpPr>
          <p:nvPr/>
        </p:nvSpPr>
        <p:spPr>
          <a:xfrm>
            <a:off x="2072408" y="1729408"/>
            <a:ext cx="360040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</a:t>
            </a:r>
          </a:p>
        </p:txBody>
      </p:sp>
      <p:sp>
        <p:nvSpPr>
          <p:cNvPr id="28" name="Левая фигурная скобка 27"/>
          <p:cNvSpPr/>
          <p:nvPr/>
        </p:nvSpPr>
        <p:spPr>
          <a:xfrm>
            <a:off x="467544" y="649288"/>
            <a:ext cx="288032" cy="1627584"/>
          </a:xfrm>
          <a:prstGeom prst="leftBrace">
            <a:avLst>
              <a:gd name="adj1" fmla="val 76806"/>
              <a:gd name="adj2" fmla="val 5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одержимое 2"/>
          <p:cNvSpPr txBox="1">
            <a:spLocks/>
          </p:cNvSpPr>
          <p:nvPr/>
        </p:nvSpPr>
        <p:spPr>
          <a:xfrm>
            <a:off x="179512" y="2348880"/>
            <a:ext cx="5256584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пусть 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</a:t>
            </a:r>
            <a:r>
              <a:rPr kumimoji="0" lang="ru-RU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</a:t>
            </a:r>
            <a:r>
              <a:rPr kumimoji="0" lang="ru-RU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а, 1/у  = 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ru-RU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lang="ru-RU" sz="2400" i="1" baseline="0" dirty="0" smtClean="0"/>
              <a:t>тогда </a:t>
            </a:r>
            <a:r>
              <a:rPr lang="ru-RU" sz="2400" i="1" baseline="0" dirty="0" smtClean="0"/>
              <a:t>имеем:</a:t>
            </a:r>
            <a:endParaRPr kumimoji="0" lang="ru-RU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Содержимое 2"/>
          <p:cNvSpPr txBox="1">
            <a:spLocks/>
          </p:cNvSpPr>
          <p:nvPr/>
        </p:nvSpPr>
        <p:spPr>
          <a:xfrm>
            <a:off x="827584" y="2924944"/>
            <a:ext cx="2016224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 +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aseline="0" dirty="0" smtClean="0"/>
              <a:t>1,2а + 2</a:t>
            </a:r>
            <a:r>
              <a:rPr lang="en-US" sz="3200" baseline="0" dirty="0" smtClean="0"/>
              <a:t>b</a:t>
            </a:r>
            <a:r>
              <a:rPr lang="ru-RU" sz="3200" baseline="0" dirty="0" smtClean="0"/>
              <a:t> =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Содержимое 2"/>
          <p:cNvSpPr txBox="1">
            <a:spLocks/>
          </p:cNvSpPr>
          <p:nvPr/>
        </p:nvSpPr>
        <p:spPr>
          <a:xfrm>
            <a:off x="2123728" y="2780928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42" name="Содержимое 2"/>
          <p:cNvSpPr txBox="1">
            <a:spLocks/>
          </p:cNvSpPr>
          <p:nvPr/>
        </p:nvSpPr>
        <p:spPr>
          <a:xfrm>
            <a:off x="2134072" y="3169568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</a:t>
            </a: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2134072" y="3241576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Содержимое 2"/>
          <p:cNvSpPr txBox="1">
            <a:spLocks/>
          </p:cNvSpPr>
          <p:nvPr/>
        </p:nvSpPr>
        <p:spPr>
          <a:xfrm>
            <a:off x="2792488" y="3356992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45" name="Содержимое 2"/>
          <p:cNvSpPr txBox="1">
            <a:spLocks/>
          </p:cNvSpPr>
          <p:nvPr/>
        </p:nvSpPr>
        <p:spPr>
          <a:xfrm>
            <a:off x="2710136" y="3745632"/>
            <a:ext cx="637728" cy="691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2792488" y="3817640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Левая фигурная скобка 46"/>
          <p:cNvSpPr/>
          <p:nvPr/>
        </p:nvSpPr>
        <p:spPr>
          <a:xfrm>
            <a:off x="467544" y="2924944"/>
            <a:ext cx="288032" cy="1224136"/>
          </a:xfrm>
          <a:prstGeom prst="leftBrace">
            <a:avLst>
              <a:gd name="adj1" fmla="val 76806"/>
              <a:gd name="adj2" fmla="val 5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одержимое 2"/>
          <p:cNvSpPr txBox="1">
            <a:spLocks/>
          </p:cNvSpPr>
          <p:nvPr/>
        </p:nvSpPr>
        <p:spPr>
          <a:xfrm>
            <a:off x="539552" y="4797152"/>
            <a:ext cx="1656184" cy="576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/>
              <a:t>b</a:t>
            </a:r>
            <a:r>
              <a:rPr lang="ru-RU" sz="3200" dirty="0" smtClean="0"/>
              <a:t>= 1/12</a:t>
            </a:r>
            <a:endParaRPr kumimoji="0" lang="ru-RU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5076056" y="692696"/>
            <a:ext cx="3888432" cy="5976664"/>
          </a:xfrm>
          <a:prstGeom prst="roundRect">
            <a:avLst>
              <a:gd name="adj" fmla="val 13191"/>
            </a:avLst>
          </a:prstGeom>
          <a:gradFill>
            <a:gsLst>
              <a:gs pos="10000">
                <a:schemeClr val="accent3">
                  <a:tint val="50000"/>
                  <a:satMod val="300000"/>
                  <a:alpha val="14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одержимое 2"/>
          <p:cNvSpPr txBox="1">
            <a:spLocks/>
          </p:cNvSpPr>
          <p:nvPr/>
        </p:nvSpPr>
        <p:spPr>
          <a:xfrm>
            <a:off x="5220072" y="908720"/>
            <a:ext cx="3816424" cy="2952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если                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тогда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у=12ч. подставим и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найдем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32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32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8" name="Содержимое 2"/>
          <p:cNvSpPr txBox="1">
            <a:spLocks/>
          </p:cNvSpPr>
          <p:nvPr/>
        </p:nvSpPr>
        <p:spPr>
          <a:xfrm>
            <a:off x="6300192" y="764704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49" name="Содержимое 2"/>
          <p:cNvSpPr txBox="1">
            <a:spLocks/>
          </p:cNvSpPr>
          <p:nvPr/>
        </p:nvSpPr>
        <p:spPr>
          <a:xfrm>
            <a:off x="6310536" y="1153344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</a:t>
            </a: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6310536" y="1225352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Содержимое 2"/>
          <p:cNvSpPr txBox="1">
            <a:spLocks/>
          </p:cNvSpPr>
          <p:nvPr/>
        </p:nvSpPr>
        <p:spPr>
          <a:xfrm>
            <a:off x="7020272" y="764704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52" name="Содержимое 2"/>
          <p:cNvSpPr txBox="1">
            <a:spLocks/>
          </p:cNvSpPr>
          <p:nvPr/>
        </p:nvSpPr>
        <p:spPr>
          <a:xfrm>
            <a:off x="6948264" y="1153344"/>
            <a:ext cx="637728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</a:t>
            </a: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7030616" y="1225352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Содержимое 2"/>
          <p:cNvSpPr txBox="1">
            <a:spLocks/>
          </p:cNvSpPr>
          <p:nvPr/>
        </p:nvSpPr>
        <p:spPr>
          <a:xfrm>
            <a:off x="6660232" y="1052736"/>
            <a:ext cx="360040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</a:t>
            </a:r>
          </a:p>
        </p:txBody>
      </p:sp>
      <p:sp>
        <p:nvSpPr>
          <p:cNvPr id="55" name="Содержимое 2"/>
          <p:cNvSpPr txBox="1">
            <a:spLocks/>
          </p:cNvSpPr>
          <p:nvPr/>
        </p:nvSpPr>
        <p:spPr>
          <a:xfrm>
            <a:off x="5364088" y="2564905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6" name="Содержимое 2"/>
          <p:cNvSpPr txBox="1">
            <a:spLocks/>
          </p:cNvSpPr>
          <p:nvPr/>
        </p:nvSpPr>
        <p:spPr>
          <a:xfrm>
            <a:off x="6166520" y="2564904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57" name="Содержимое 2"/>
          <p:cNvSpPr txBox="1">
            <a:spLocks/>
          </p:cNvSpPr>
          <p:nvPr/>
        </p:nvSpPr>
        <p:spPr>
          <a:xfrm>
            <a:off x="6876256" y="2564904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58" name="Содержимое 2"/>
          <p:cNvSpPr txBox="1">
            <a:spLocks/>
          </p:cNvSpPr>
          <p:nvPr/>
        </p:nvSpPr>
        <p:spPr>
          <a:xfrm>
            <a:off x="5374432" y="2881536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9" name="Содержимое 2"/>
          <p:cNvSpPr txBox="1">
            <a:spLocks/>
          </p:cNvSpPr>
          <p:nvPr/>
        </p:nvSpPr>
        <p:spPr>
          <a:xfrm>
            <a:off x="6084168" y="2953544"/>
            <a:ext cx="864096" cy="907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</a:t>
            </a:r>
          </a:p>
        </p:txBody>
      </p:sp>
      <p:sp>
        <p:nvSpPr>
          <p:cNvPr id="60" name="Содержимое 2"/>
          <p:cNvSpPr txBox="1">
            <a:spLocks/>
          </p:cNvSpPr>
          <p:nvPr/>
        </p:nvSpPr>
        <p:spPr>
          <a:xfrm>
            <a:off x="6886600" y="2953544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</a:t>
            </a: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5374432" y="3025552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6166520" y="3025552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6886600" y="3025552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Содержимое 2"/>
          <p:cNvSpPr txBox="1">
            <a:spLocks/>
          </p:cNvSpPr>
          <p:nvPr/>
        </p:nvSpPr>
        <p:spPr>
          <a:xfrm>
            <a:off x="5806480" y="2881536"/>
            <a:ext cx="360040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</a:p>
        </p:txBody>
      </p:sp>
      <p:sp>
        <p:nvSpPr>
          <p:cNvPr id="65" name="Содержимое 2"/>
          <p:cNvSpPr txBox="1">
            <a:spLocks/>
          </p:cNvSpPr>
          <p:nvPr/>
        </p:nvSpPr>
        <p:spPr>
          <a:xfrm>
            <a:off x="6598568" y="2881536"/>
            <a:ext cx="360040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</a:t>
            </a:r>
          </a:p>
        </p:txBody>
      </p:sp>
      <p:sp>
        <p:nvSpPr>
          <p:cNvPr id="66" name="Содержимое 2"/>
          <p:cNvSpPr txBox="1">
            <a:spLocks/>
          </p:cNvSpPr>
          <p:nvPr/>
        </p:nvSpPr>
        <p:spPr>
          <a:xfrm>
            <a:off x="5364088" y="3429001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7" name="Содержимое 2"/>
          <p:cNvSpPr txBox="1">
            <a:spLocks/>
          </p:cNvSpPr>
          <p:nvPr/>
        </p:nvSpPr>
        <p:spPr>
          <a:xfrm>
            <a:off x="6063480" y="3429000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68" name="Содержимое 2"/>
          <p:cNvSpPr txBox="1">
            <a:spLocks/>
          </p:cNvSpPr>
          <p:nvPr/>
        </p:nvSpPr>
        <p:spPr>
          <a:xfrm>
            <a:off x="5374432" y="3745632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9" name="Содержимое 2"/>
          <p:cNvSpPr txBox="1">
            <a:spLocks/>
          </p:cNvSpPr>
          <p:nvPr/>
        </p:nvSpPr>
        <p:spPr>
          <a:xfrm>
            <a:off x="5940152" y="3817640"/>
            <a:ext cx="100811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36</a:t>
            </a: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>
            <a:off x="5374432" y="3889648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6073824" y="3889648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Содержимое 2"/>
          <p:cNvSpPr txBox="1">
            <a:spLocks/>
          </p:cNvSpPr>
          <p:nvPr/>
        </p:nvSpPr>
        <p:spPr>
          <a:xfrm>
            <a:off x="5785792" y="3745632"/>
            <a:ext cx="360040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-243408"/>
            <a:ext cx="8229600" cy="1143000"/>
          </a:xfrm>
        </p:spPr>
        <p:txBody>
          <a:bodyPr/>
          <a:lstStyle/>
          <a:p>
            <a:r>
              <a:rPr lang="ru-RU" dirty="0" smtClean="0"/>
              <a:t>Решить систему уравнений: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620689"/>
            <a:ext cx="442392" cy="604664"/>
          </a:xfrm>
        </p:spPr>
        <p:txBody>
          <a:bodyPr/>
          <a:lstStyle/>
          <a:p>
            <a:pPr>
              <a:buNone/>
            </a:pPr>
            <a:r>
              <a:rPr lang="ru-RU" dirty="0"/>
              <a:t>1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630016" y="620688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339752" y="620688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837928" y="937320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1630016" y="937320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</a:t>
            </a: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2350096" y="1009328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837928" y="1081336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630016" y="1081336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350096" y="1081336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одержимое 2"/>
          <p:cNvSpPr txBox="1">
            <a:spLocks/>
          </p:cNvSpPr>
          <p:nvPr/>
        </p:nvSpPr>
        <p:spPr>
          <a:xfrm>
            <a:off x="1269976" y="937320"/>
            <a:ext cx="360040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>
            <a:off x="2062064" y="937320"/>
            <a:ext cx="360040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</a:t>
            </a:r>
          </a:p>
        </p:txBody>
      </p:sp>
      <p:sp>
        <p:nvSpPr>
          <p:cNvPr id="17" name="Содержимое 2"/>
          <p:cNvSpPr txBox="1">
            <a:spLocks/>
          </p:cNvSpPr>
          <p:nvPr/>
        </p:nvSpPr>
        <p:spPr>
          <a:xfrm>
            <a:off x="693912" y="1412776"/>
            <a:ext cx="936104" cy="720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1,2</a:t>
            </a:r>
          </a:p>
        </p:txBody>
      </p:sp>
      <p:sp>
        <p:nvSpPr>
          <p:cNvPr id="18" name="Содержимое 2"/>
          <p:cNvSpPr txBox="1">
            <a:spLocks/>
          </p:cNvSpPr>
          <p:nvPr/>
        </p:nvSpPr>
        <p:spPr>
          <a:xfrm>
            <a:off x="1640360" y="1412776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2360440" y="1412776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20" name="Содержимое 2"/>
          <p:cNvSpPr txBox="1">
            <a:spLocks/>
          </p:cNvSpPr>
          <p:nvPr/>
        </p:nvSpPr>
        <p:spPr>
          <a:xfrm>
            <a:off x="848272" y="1729408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Содержимое 2"/>
          <p:cNvSpPr txBox="1">
            <a:spLocks/>
          </p:cNvSpPr>
          <p:nvPr/>
        </p:nvSpPr>
        <p:spPr>
          <a:xfrm>
            <a:off x="1640360" y="1729408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</a:t>
            </a:r>
          </a:p>
        </p:txBody>
      </p:sp>
      <p:sp>
        <p:nvSpPr>
          <p:cNvPr id="22" name="Содержимое 2"/>
          <p:cNvSpPr txBox="1">
            <a:spLocks/>
          </p:cNvSpPr>
          <p:nvPr/>
        </p:nvSpPr>
        <p:spPr>
          <a:xfrm>
            <a:off x="2278088" y="1801416"/>
            <a:ext cx="637728" cy="691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848272" y="1873424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640360" y="1873424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360440" y="1873424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одержимое 2"/>
          <p:cNvSpPr txBox="1">
            <a:spLocks/>
          </p:cNvSpPr>
          <p:nvPr/>
        </p:nvSpPr>
        <p:spPr>
          <a:xfrm>
            <a:off x="1280320" y="1729408"/>
            <a:ext cx="360040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</a:p>
        </p:txBody>
      </p:sp>
      <p:sp>
        <p:nvSpPr>
          <p:cNvPr id="27" name="Содержимое 2"/>
          <p:cNvSpPr txBox="1">
            <a:spLocks/>
          </p:cNvSpPr>
          <p:nvPr/>
        </p:nvSpPr>
        <p:spPr>
          <a:xfrm>
            <a:off x="2072408" y="1729408"/>
            <a:ext cx="360040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</a:t>
            </a:r>
          </a:p>
        </p:txBody>
      </p:sp>
      <p:sp>
        <p:nvSpPr>
          <p:cNvPr id="28" name="Левая фигурная скобка 27"/>
          <p:cNvSpPr/>
          <p:nvPr/>
        </p:nvSpPr>
        <p:spPr>
          <a:xfrm>
            <a:off x="467544" y="649288"/>
            <a:ext cx="288032" cy="1627584"/>
          </a:xfrm>
          <a:prstGeom prst="leftBrace">
            <a:avLst>
              <a:gd name="adj1" fmla="val 76806"/>
              <a:gd name="adj2" fmla="val 5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одержимое 2"/>
          <p:cNvSpPr txBox="1">
            <a:spLocks/>
          </p:cNvSpPr>
          <p:nvPr/>
        </p:nvSpPr>
        <p:spPr>
          <a:xfrm>
            <a:off x="179512" y="2348880"/>
            <a:ext cx="5256584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пусть 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</a:t>
            </a:r>
            <a:r>
              <a:rPr kumimoji="0" lang="ru-RU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</a:t>
            </a:r>
            <a:r>
              <a:rPr kumimoji="0" lang="ru-RU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а, 1/у  = 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ru-RU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lang="ru-RU" sz="2400" i="1" baseline="0" dirty="0" smtClean="0"/>
              <a:t>тогда </a:t>
            </a:r>
            <a:r>
              <a:rPr lang="ru-RU" sz="2400" i="1" baseline="0" dirty="0" smtClean="0"/>
              <a:t>имеем:</a:t>
            </a:r>
            <a:endParaRPr kumimoji="0" lang="ru-RU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Содержимое 2"/>
          <p:cNvSpPr txBox="1">
            <a:spLocks/>
          </p:cNvSpPr>
          <p:nvPr/>
        </p:nvSpPr>
        <p:spPr>
          <a:xfrm>
            <a:off x="827584" y="2924944"/>
            <a:ext cx="2016224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 +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aseline="0" dirty="0" smtClean="0"/>
              <a:t>1,2а + 2</a:t>
            </a:r>
            <a:r>
              <a:rPr lang="en-US" sz="3200" baseline="0" dirty="0" smtClean="0"/>
              <a:t>b</a:t>
            </a:r>
            <a:r>
              <a:rPr lang="ru-RU" sz="3200" baseline="0" dirty="0" smtClean="0"/>
              <a:t> =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Содержимое 2"/>
          <p:cNvSpPr txBox="1">
            <a:spLocks/>
          </p:cNvSpPr>
          <p:nvPr/>
        </p:nvSpPr>
        <p:spPr>
          <a:xfrm>
            <a:off x="2123728" y="2780928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42" name="Содержимое 2"/>
          <p:cNvSpPr txBox="1">
            <a:spLocks/>
          </p:cNvSpPr>
          <p:nvPr/>
        </p:nvSpPr>
        <p:spPr>
          <a:xfrm>
            <a:off x="2134072" y="3169568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</a:t>
            </a: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2134072" y="3241576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Содержимое 2"/>
          <p:cNvSpPr txBox="1">
            <a:spLocks/>
          </p:cNvSpPr>
          <p:nvPr/>
        </p:nvSpPr>
        <p:spPr>
          <a:xfrm>
            <a:off x="2792488" y="3356992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45" name="Содержимое 2"/>
          <p:cNvSpPr txBox="1">
            <a:spLocks/>
          </p:cNvSpPr>
          <p:nvPr/>
        </p:nvSpPr>
        <p:spPr>
          <a:xfrm>
            <a:off x="2710136" y="3745632"/>
            <a:ext cx="637728" cy="691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2792488" y="3817640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Левая фигурная скобка 46"/>
          <p:cNvSpPr/>
          <p:nvPr/>
        </p:nvSpPr>
        <p:spPr>
          <a:xfrm>
            <a:off x="467544" y="2924944"/>
            <a:ext cx="288032" cy="1224136"/>
          </a:xfrm>
          <a:prstGeom prst="leftBrace">
            <a:avLst>
              <a:gd name="adj1" fmla="val 76806"/>
              <a:gd name="adj2" fmla="val 5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одержимое 2"/>
          <p:cNvSpPr txBox="1">
            <a:spLocks/>
          </p:cNvSpPr>
          <p:nvPr/>
        </p:nvSpPr>
        <p:spPr>
          <a:xfrm>
            <a:off x="539552" y="4797152"/>
            <a:ext cx="1656184" cy="576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/>
              <a:t>b</a:t>
            </a:r>
            <a:r>
              <a:rPr lang="ru-RU" sz="3200" dirty="0" smtClean="0"/>
              <a:t>= 1/12</a:t>
            </a:r>
            <a:endParaRPr kumimoji="0" lang="ru-RU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5076056" y="692696"/>
            <a:ext cx="3888432" cy="5976664"/>
          </a:xfrm>
          <a:prstGeom prst="roundRect">
            <a:avLst>
              <a:gd name="adj" fmla="val 13191"/>
            </a:avLst>
          </a:prstGeom>
          <a:gradFill>
            <a:gsLst>
              <a:gs pos="10000">
                <a:schemeClr val="accent3">
                  <a:tint val="50000"/>
                  <a:satMod val="300000"/>
                  <a:alpha val="14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одержимое 2"/>
          <p:cNvSpPr txBox="1">
            <a:spLocks/>
          </p:cNvSpPr>
          <p:nvPr/>
        </p:nvSpPr>
        <p:spPr>
          <a:xfrm>
            <a:off x="5220072" y="908720"/>
            <a:ext cx="3816424" cy="5949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если                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тогда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у=12ч. подставим и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найдем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3200" dirty="0" smtClean="0"/>
              <a:t>               ,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3200" dirty="0" smtClean="0"/>
              <a:t>отсюда </a:t>
            </a:r>
            <a:r>
              <a:rPr lang="ru-RU" sz="3200" dirty="0" smtClean="0"/>
              <a:t>х=36ч. </a:t>
            </a:r>
            <a:endParaRPr lang="ru-RU" sz="3200" dirty="0" smtClean="0"/>
          </a:p>
          <a:p>
            <a:pPr marL="342900" lvl="0" indent="-342900">
              <a:spcBef>
                <a:spcPct val="20000"/>
              </a:spcBef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2800" b="1" i="1" dirty="0" smtClean="0"/>
              <a:t>Ответ: 12часов и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2800" b="1" i="1" dirty="0" smtClean="0"/>
              <a:t>36 часов</a:t>
            </a:r>
            <a:endParaRPr kumimoji="0" lang="ru-RU" sz="2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8" name="Содержимое 2"/>
          <p:cNvSpPr txBox="1">
            <a:spLocks/>
          </p:cNvSpPr>
          <p:nvPr/>
        </p:nvSpPr>
        <p:spPr>
          <a:xfrm>
            <a:off x="6300192" y="764704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49" name="Содержимое 2"/>
          <p:cNvSpPr txBox="1">
            <a:spLocks/>
          </p:cNvSpPr>
          <p:nvPr/>
        </p:nvSpPr>
        <p:spPr>
          <a:xfrm>
            <a:off x="6310536" y="1153344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</a:t>
            </a: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6310536" y="1225352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Содержимое 2"/>
          <p:cNvSpPr txBox="1">
            <a:spLocks/>
          </p:cNvSpPr>
          <p:nvPr/>
        </p:nvSpPr>
        <p:spPr>
          <a:xfrm>
            <a:off x="7020272" y="764704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52" name="Содержимое 2"/>
          <p:cNvSpPr txBox="1">
            <a:spLocks/>
          </p:cNvSpPr>
          <p:nvPr/>
        </p:nvSpPr>
        <p:spPr>
          <a:xfrm>
            <a:off x="6948264" y="1153344"/>
            <a:ext cx="637728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</a:t>
            </a: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7030616" y="1225352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Содержимое 2"/>
          <p:cNvSpPr txBox="1">
            <a:spLocks/>
          </p:cNvSpPr>
          <p:nvPr/>
        </p:nvSpPr>
        <p:spPr>
          <a:xfrm>
            <a:off x="6660232" y="1052736"/>
            <a:ext cx="360040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</a:t>
            </a:r>
          </a:p>
        </p:txBody>
      </p:sp>
      <p:sp>
        <p:nvSpPr>
          <p:cNvPr id="55" name="Содержимое 2"/>
          <p:cNvSpPr txBox="1">
            <a:spLocks/>
          </p:cNvSpPr>
          <p:nvPr/>
        </p:nvSpPr>
        <p:spPr>
          <a:xfrm>
            <a:off x="5364088" y="2564905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6" name="Содержимое 2"/>
          <p:cNvSpPr txBox="1">
            <a:spLocks/>
          </p:cNvSpPr>
          <p:nvPr/>
        </p:nvSpPr>
        <p:spPr>
          <a:xfrm>
            <a:off x="6166520" y="2564904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57" name="Содержимое 2"/>
          <p:cNvSpPr txBox="1">
            <a:spLocks/>
          </p:cNvSpPr>
          <p:nvPr/>
        </p:nvSpPr>
        <p:spPr>
          <a:xfrm>
            <a:off x="6876256" y="2564904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58" name="Содержимое 2"/>
          <p:cNvSpPr txBox="1">
            <a:spLocks/>
          </p:cNvSpPr>
          <p:nvPr/>
        </p:nvSpPr>
        <p:spPr>
          <a:xfrm>
            <a:off x="5374432" y="2881536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9" name="Содержимое 2"/>
          <p:cNvSpPr txBox="1">
            <a:spLocks/>
          </p:cNvSpPr>
          <p:nvPr/>
        </p:nvSpPr>
        <p:spPr>
          <a:xfrm>
            <a:off x="6084168" y="2953544"/>
            <a:ext cx="864096" cy="907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</a:t>
            </a:r>
          </a:p>
        </p:txBody>
      </p:sp>
      <p:sp>
        <p:nvSpPr>
          <p:cNvPr id="60" name="Содержимое 2"/>
          <p:cNvSpPr txBox="1">
            <a:spLocks/>
          </p:cNvSpPr>
          <p:nvPr/>
        </p:nvSpPr>
        <p:spPr>
          <a:xfrm>
            <a:off x="6886600" y="2953544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</a:t>
            </a: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5374432" y="3025552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6166520" y="3025552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6886600" y="3025552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Содержимое 2"/>
          <p:cNvSpPr txBox="1">
            <a:spLocks/>
          </p:cNvSpPr>
          <p:nvPr/>
        </p:nvSpPr>
        <p:spPr>
          <a:xfrm>
            <a:off x="5806480" y="2881536"/>
            <a:ext cx="360040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</a:p>
        </p:txBody>
      </p:sp>
      <p:sp>
        <p:nvSpPr>
          <p:cNvPr id="65" name="Содержимое 2"/>
          <p:cNvSpPr txBox="1">
            <a:spLocks/>
          </p:cNvSpPr>
          <p:nvPr/>
        </p:nvSpPr>
        <p:spPr>
          <a:xfrm>
            <a:off x="6598568" y="2881536"/>
            <a:ext cx="360040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</a:t>
            </a:r>
          </a:p>
        </p:txBody>
      </p:sp>
      <p:sp>
        <p:nvSpPr>
          <p:cNvPr id="66" name="Содержимое 2"/>
          <p:cNvSpPr txBox="1">
            <a:spLocks/>
          </p:cNvSpPr>
          <p:nvPr/>
        </p:nvSpPr>
        <p:spPr>
          <a:xfrm>
            <a:off x="5364088" y="3429001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7" name="Содержимое 2"/>
          <p:cNvSpPr txBox="1">
            <a:spLocks/>
          </p:cNvSpPr>
          <p:nvPr/>
        </p:nvSpPr>
        <p:spPr>
          <a:xfrm>
            <a:off x="6063480" y="3429000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68" name="Содержимое 2"/>
          <p:cNvSpPr txBox="1">
            <a:spLocks/>
          </p:cNvSpPr>
          <p:nvPr/>
        </p:nvSpPr>
        <p:spPr>
          <a:xfrm>
            <a:off x="5374432" y="3745632"/>
            <a:ext cx="442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9" name="Содержимое 2"/>
          <p:cNvSpPr txBox="1">
            <a:spLocks/>
          </p:cNvSpPr>
          <p:nvPr/>
        </p:nvSpPr>
        <p:spPr>
          <a:xfrm>
            <a:off x="5940152" y="3817640"/>
            <a:ext cx="100811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36</a:t>
            </a: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>
            <a:off x="5374432" y="3889648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6073824" y="3889648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Содержимое 2"/>
          <p:cNvSpPr txBox="1">
            <a:spLocks/>
          </p:cNvSpPr>
          <p:nvPr/>
        </p:nvSpPr>
        <p:spPr>
          <a:xfrm>
            <a:off x="5785792" y="3745632"/>
            <a:ext cx="360040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dirty="0" smtClean="0"/>
              <a:t>Общие принципы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07293"/>
            <a:ext cx="8229600" cy="4525963"/>
          </a:xfrm>
        </p:spPr>
        <p:txBody>
          <a:bodyPr/>
          <a:lstStyle/>
          <a:p>
            <a:r>
              <a:rPr lang="ru-RU" dirty="0" smtClean="0"/>
              <a:t>Решение задач с помощью введения 2 переменных существенно легче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dirty="0" smtClean="0"/>
              <a:t>Общие принципы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07293"/>
            <a:ext cx="8229600" cy="4525963"/>
          </a:xfrm>
        </p:spPr>
        <p:txBody>
          <a:bodyPr/>
          <a:lstStyle/>
          <a:p>
            <a:r>
              <a:rPr lang="ru-RU" dirty="0" smtClean="0"/>
              <a:t>Решение задач с помощью введения 2 переменных существенно легче</a:t>
            </a:r>
          </a:p>
          <a:p>
            <a:r>
              <a:rPr lang="ru-RU" dirty="0" smtClean="0"/>
              <a:t>О чем спрашивают – то и берем за переменную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dirty="0" smtClean="0"/>
              <a:t>Общие принципы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07293"/>
            <a:ext cx="8229600" cy="4525963"/>
          </a:xfrm>
        </p:spPr>
        <p:txBody>
          <a:bodyPr/>
          <a:lstStyle/>
          <a:p>
            <a:r>
              <a:rPr lang="ru-RU" dirty="0" smtClean="0"/>
              <a:t>Решение задач с помощью введения 2 переменных существенно легче</a:t>
            </a:r>
          </a:p>
          <a:p>
            <a:r>
              <a:rPr lang="ru-RU" dirty="0" smtClean="0"/>
              <a:t>О чем спрашивают – то и берем за переменную</a:t>
            </a:r>
          </a:p>
          <a:p>
            <a:r>
              <a:rPr lang="ru-RU" dirty="0" smtClean="0"/>
              <a:t>Формула стара, как мир: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dirty="0" smtClean="0"/>
              <a:t>Общие принципы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07293"/>
            <a:ext cx="8229600" cy="4525963"/>
          </a:xfrm>
        </p:spPr>
        <p:txBody>
          <a:bodyPr/>
          <a:lstStyle/>
          <a:p>
            <a:r>
              <a:rPr lang="ru-RU" dirty="0" smtClean="0"/>
              <a:t>Решение задач с помощью введения 2 переменных существенно легче</a:t>
            </a:r>
          </a:p>
          <a:p>
            <a:r>
              <a:rPr lang="ru-RU" dirty="0" smtClean="0"/>
              <a:t>О чем спрашивают – то и берем за переменную</a:t>
            </a:r>
          </a:p>
          <a:p>
            <a:r>
              <a:rPr lang="ru-RU" dirty="0" smtClean="0"/>
              <a:t>Формула стара, как мир: </a:t>
            </a:r>
            <a:endParaRPr lang="ru-RU" dirty="0"/>
          </a:p>
        </p:txBody>
      </p:sp>
      <p:pic>
        <p:nvPicPr>
          <p:cNvPr id="14338" name="Picture 2" descr="https://cf.ppt-online.org/files1/slide/j/ji5fJN1dsKZyEHUAuzYRlQ6h2OWGtB39FLqkrPnvo/slide-23.jpg"/>
          <p:cNvPicPr>
            <a:picLocks noChangeAspect="1" noChangeArrowheads="1"/>
          </p:cNvPicPr>
          <p:nvPr/>
        </p:nvPicPr>
        <p:blipFill>
          <a:blip r:embed="rId2" cstate="print"/>
          <a:srcRect t="35204" b="22330"/>
          <a:stretch>
            <a:fillRect/>
          </a:stretch>
        </p:blipFill>
        <p:spPr bwMode="auto">
          <a:xfrm>
            <a:off x="0" y="3949434"/>
            <a:ext cx="9144000" cy="29085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www.yellowwellies.org/wp-content/uploads/2014/11/180901788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556792"/>
            <a:ext cx="9153731" cy="5328592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0" y="764704"/>
            <a:ext cx="9144000" cy="5688632"/>
          </a:xfrm>
          <a:prstGeom prst="roundRect">
            <a:avLst>
              <a:gd name="adj" fmla="val 13191"/>
            </a:avLst>
          </a:prstGeom>
          <a:gradFill>
            <a:gsLst>
              <a:gs pos="10000">
                <a:schemeClr val="accent3">
                  <a:tint val="50000"/>
                  <a:satMod val="300000"/>
                  <a:alpha val="14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/>
          <a:lstStyle/>
          <a:p>
            <a:r>
              <a:rPr lang="ru-RU" sz="2800" dirty="0" smtClean="0"/>
              <a:t>Строим таблицу, читаем задачу, заполняем таблицу сразу: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-27384"/>
            <a:ext cx="8229600" cy="1584176"/>
          </a:xfrm>
        </p:spPr>
        <p:txBody>
          <a:bodyPr/>
          <a:lstStyle/>
          <a:p>
            <a:r>
              <a:rPr lang="ru-RU" dirty="0" smtClean="0"/>
              <a:t>Задача о тракторах и поле</a:t>
            </a:r>
            <a:br>
              <a:rPr lang="ru-RU" dirty="0" smtClean="0"/>
            </a:br>
            <a:r>
              <a:rPr lang="ru-RU" dirty="0" smtClean="0"/>
              <a:t>№560 (а)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39552" y="2535615"/>
          <a:ext cx="8064896" cy="3197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1800200"/>
                <a:gridCol w="1800200"/>
                <a:gridCol w="2016224"/>
              </a:tblGrid>
              <a:tr h="532859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 трактор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 трактор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вместе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285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производительность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AutoNum type="arabicPlain"/>
                      </a:pP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285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Время на все поле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285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Вся работа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2859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2859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www.yellowwellies.org/wp-content/uploads/2014/11/180901788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556792"/>
            <a:ext cx="9153731" cy="5328592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0" y="764704"/>
            <a:ext cx="9144000" cy="5688632"/>
          </a:xfrm>
          <a:prstGeom prst="roundRect">
            <a:avLst>
              <a:gd name="adj" fmla="val 13191"/>
            </a:avLst>
          </a:prstGeom>
          <a:gradFill>
            <a:gsLst>
              <a:gs pos="10000">
                <a:schemeClr val="accent3">
                  <a:tint val="50000"/>
                  <a:satMod val="300000"/>
                  <a:alpha val="14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/>
          <a:lstStyle/>
          <a:p>
            <a:r>
              <a:rPr lang="ru-RU" sz="2800" dirty="0" smtClean="0"/>
              <a:t>Строим таблицу, читаем задачу, заполняем таблицу сразу: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-27384"/>
            <a:ext cx="8229600" cy="1584176"/>
          </a:xfrm>
        </p:spPr>
        <p:txBody>
          <a:bodyPr/>
          <a:lstStyle/>
          <a:p>
            <a:r>
              <a:rPr lang="ru-RU" dirty="0" smtClean="0"/>
              <a:t>Задача о тракторах и поле</a:t>
            </a:r>
            <a:br>
              <a:rPr lang="ru-RU" dirty="0" smtClean="0"/>
            </a:br>
            <a:r>
              <a:rPr lang="ru-RU" dirty="0" smtClean="0"/>
              <a:t>№560 (а)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39552" y="2535615"/>
          <a:ext cx="8064896" cy="37016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1800200"/>
                <a:gridCol w="1800200"/>
                <a:gridCol w="2016224"/>
              </a:tblGrid>
              <a:tr h="532859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 трактор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 трактор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вместе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285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производительность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ru-RU" sz="2000" dirty="0" err="1" smtClean="0">
                          <a:solidFill>
                            <a:schemeClr val="tx1"/>
                          </a:solidFill>
                        </a:rPr>
                        <a:t>х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у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 </a:t>
                      </a:r>
                    </a:p>
                    <a:p>
                      <a:pPr marL="342900" indent="-342900" algn="ctr">
                        <a:buNone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3285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Время на все поле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solidFill>
                            <a:schemeClr val="tx1"/>
                          </a:solidFill>
                        </a:rPr>
                        <a:t>х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у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9 ч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3285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Вся работа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3285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Время личной работы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285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Работа за личное время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11" name="Прямая соединительная линия 10"/>
          <p:cNvCxnSpPr/>
          <p:nvPr/>
        </p:nvCxnSpPr>
        <p:spPr>
          <a:xfrm>
            <a:off x="3707904" y="3429000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508104" y="3429000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452320" y="3429000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www.yellowwellies.org/wp-content/uploads/2014/11/180901788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556792"/>
            <a:ext cx="9153731" cy="5328592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0" y="764704"/>
            <a:ext cx="9144000" cy="5688632"/>
          </a:xfrm>
          <a:prstGeom prst="roundRect">
            <a:avLst>
              <a:gd name="adj" fmla="val 13191"/>
            </a:avLst>
          </a:prstGeom>
          <a:gradFill>
            <a:gsLst>
              <a:gs pos="10000">
                <a:schemeClr val="accent3">
                  <a:tint val="50000"/>
                  <a:satMod val="300000"/>
                  <a:alpha val="14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/>
          <a:lstStyle/>
          <a:p>
            <a:r>
              <a:rPr lang="ru-RU" sz="2800" dirty="0" smtClean="0"/>
              <a:t>Строим таблицу, читаем задачу, заполняем таблицу сразу: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-27384"/>
            <a:ext cx="8229600" cy="1584176"/>
          </a:xfrm>
        </p:spPr>
        <p:txBody>
          <a:bodyPr/>
          <a:lstStyle/>
          <a:p>
            <a:r>
              <a:rPr lang="ru-RU" dirty="0" smtClean="0"/>
              <a:t>Задача о тракторах и поле</a:t>
            </a:r>
            <a:br>
              <a:rPr lang="ru-RU" dirty="0" smtClean="0"/>
            </a:br>
            <a:r>
              <a:rPr lang="ru-RU" dirty="0" smtClean="0"/>
              <a:t>№560 (а)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39552" y="2535615"/>
          <a:ext cx="8064896" cy="37016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1800200"/>
                <a:gridCol w="1800200"/>
                <a:gridCol w="2016224"/>
              </a:tblGrid>
              <a:tr h="532859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 трактор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 трактор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вместе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285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производительность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ru-RU" sz="2000" dirty="0" err="1" smtClean="0">
                          <a:solidFill>
                            <a:schemeClr val="tx1"/>
                          </a:solidFill>
                        </a:rPr>
                        <a:t>х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у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 </a:t>
                      </a:r>
                    </a:p>
                    <a:p>
                      <a:pPr marL="342900" indent="-342900" algn="ctr">
                        <a:buNone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285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Время на все поле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solidFill>
                            <a:schemeClr val="tx1"/>
                          </a:solidFill>
                        </a:rPr>
                        <a:t>х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у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9 ч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285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Вся работа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285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Время личной работы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1,2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285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Работа за личное время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ru-RU" sz="2000" dirty="0" err="1" smtClean="0">
                          <a:solidFill>
                            <a:schemeClr val="tx1"/>
                          </a:solidFill>
                        </a:rPr>
                        <a:t>х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1*0,2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Содержимое 2"/>
          <p:cNvSpPr txBox="1">
            <a:spLocks/>
          </p:cNvSpPr>
          <p:nvPr/>
        </p:nvSpPr>
        <p:spPr>
          <a:xfrm>
            <a:off x="3995936" y="5692005"/>
            <a:ext cx="648072" cy="61731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*1,2</a:t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5868144" y="5661248"/>
            <a:ext cx="648072" cy="61731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*2</a:t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707904" y="3429000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508104" y="3429000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452320" y="3429000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707904" y="5877272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508104" y="5877272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1200</Words>
  <Application>Microsoft Office PowerPoint</Application>
  <PresentationFormat>Экран (4:3)</PresentationFormat>
  <Paragraphs>533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Математическое моделирование текстовых задач 8 класс</vt:lpstr>
      <vt:lpstr>Слайд 2</vt:lpstr>
      <vt:lpstr>Общие принципы</vt:lpstr>
      <vt:lpstr>Общие принципы</vt:lpstr>
      <vt:lpstr>Общие принципы</vt:lpstr>
      <vt:lpstr>Общие принципы</vt:lpstr>
      <vt:lpstr>Задача о тракторах и поле №560 (а)</vt:lpstr>
      <vt:lpstr>Задача о тракторах и поле №560 (а)</vt:lpstr>
      <vt:lpstr>Задача о тракторах и поле №560 (а)</vt:lpstr>
      <vt:lpstr>Задача о тракторах и поле №560 (а)</vt:lpstr>
      <vt:lpstr>Решить систему уравнений:</vt:lpstr>
      <vt:lpstr>Решить систему уравнений:</vt:lpstr>
      <vt:lpstr>Решить систему уравнений:</vt:lpstr>
      <vt:lpstr>Решить систему уравнений:</vt:lpstr>
      <vt:lpstr>Решить систему уравнений:</vt:lpstr>
      <vt:lpstr>Решить систему уравнений:</vt:lpstr>
      <vt:lpstr>Решить систему уравнений:</vt:lpstr>
      <vt:lpstr>Решить систему уравнений:</vt:lpstr>
      <vt:lpstr>Решить систему уравнений:</vt:lpstr>
      <vt:lpstr>Решить систему уравнений:</vt:lpstr>
      <vt:lpstr>Решить систему уравнений:</vt:lpstr>
      <vt:lpstr>Решить систему уравнений:</vt:lpstr>
      <vt:lpstr>Решить систему уравнений: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Математическое моделирование текстовых задач 8 класс</dc:title>
  <dc:creator>Юлия</dc:creator>
  <cp:lastModifiedBy>Юлия</cp:lastModifiedBy>
  <cp:revision>11</cp:revision>
  <dcterms:created xsi:type="dcterms:W3CDTF">2020-04-23T17:53:48Z</dcterms:created>
  <dcterms:modified xsi:type="dcterms:W3CDTF">2020-04-27T05:59:41Z</dcterms:modified>
</cp:coreProperties>
</file>