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80" r:id="rId6"/>
    <p:sldId id="279" r:id="rId7"/>
    <p:sldId id="286" r:id="rId8"/>
    <p:sldId id="309" r:id="rId9"/>
    <p:sldId id="281" r:id="rId10"/>
    <p:sldId id="259" r:id="rId11"/>
    <p:sldId id="285" r:id="rId12"/>
    <p:sldId id="287" r:id="rId13"/>
    <p:sldId id="306" r:id="rId14"/>
    <p:sldId id="307" r:id="rId15"/>
    <p:sldId id="308" r:id="rId16"/>
    <p:sldId id="284" r:id="rId17"/>
    <p:sldId id="263" r:id="rId18"/>
    <p:sldId id="288" r:id="rId19"/>
    <p:sldId id="289" r:id="rId20"/>
    <p:sldId id="291" r:id="rId21"/>
    <p:sldId id="290" r:id="rId22"/>
    <p:sldId id="292" r:id="rId23"/>
    <p:sldId id="293" r:id="rId24"/>
    <p:sldId id="294" r:id="rId25"/>
    <p:sldId id="295" r:id="rId26"/>
    <p:sldId id="300" r:id="rId27"/>
    <p:sldId id="299" r:id="rId28"/>
    <p:sldId id="298" r:id="rId29"/>
    <p:sldId id="297" r:id="rId30"/>
    <p:sldId id="296" r:id="rId31"/>
    <p:sldId id="305" r:id="rId32"/>
    <p:sldId id="304" r:id="rId33"/>
    <p:sldId id="303" r:id="rId34"/>
    <p:sldId id="302" r:id="rId35"/>
    <p:sldId id="30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E67B-7A3E-4FBA-A7A0-A45420A6B5A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8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Математическое моделирование текстовых задач 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3960440" cy="4680520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 на работу и производительность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700" i="1" dirty="0" smtClean="0"/>
              <a:t>В должностной инструкции профессиональной </a:t>
            </a:r>
            <a:r>
              <a:rPr lang="ru-RU" sz="1700" b="1" i="1" dirty="0" smtClean="0"/>
              <a:t>машинистки</a:t>
            </a:r>
            <a:r>
              <a:rPr lang="ru-RU" sz="1700" i="1" dirty="0" smtClean="0"/>
              <a:t> говорилось, что она обязана печатать со скоростью не менее двухсот ударов в минуту. Но это далеко не предел. К примеру, победитель первого чемпионата мира по скоростному печатанию, проходившего в 1906 году, показал феноменальный результат — 84 слова в минуту, или 420 ударов за 60 секунд.</a:t>
            </a:r>
            <a:endParaRPr lang="ru-RU" sz="1700" i="1" dirty="0"/>
          </a:p>
        </p:txBody>
      </p:sp>
      <p:pic>
        <p:nvPicPr>
          <p:cNvPr id="24578" name="Picture 2" descr="https://cdn.fishki.net/upload/post/2019/10/14/3113569/52d4f27e61300e8b23cdf01b41a137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280663"/>
            <a:ext cx="4363690" cy="42446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80112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84092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80112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3083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3122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3083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868144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96336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3068960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34770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42900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081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120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081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36296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40276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36296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3068960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34770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42900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96136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24328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81467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3068960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34770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42900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081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120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081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36296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40276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36296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3068960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34770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42900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96136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24328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81467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253675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79912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83892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79912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18717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2697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418717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146909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50889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146909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79912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83892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79912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06749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434941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292080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325683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081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120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081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36296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40276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36296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96136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24328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81467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о тракторах и поле</a:t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90725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94705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490725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917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22897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18917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78757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06949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64088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74901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93677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97657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493677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21869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25849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21869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81709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09901" y="314096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67040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77853" y="3717032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х-5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061629" y="4581128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65609" y="4859868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061629" y="494116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349661" y="472514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+2)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709701" y="4725144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(х-3)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860032" y="47251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(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861829" y="4581128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865809" y="4859868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861829" y="494116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149861" y="472514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+4)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509901" y="4725144"/>
            <a:ext cx="63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(х-5)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660232" y="47251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(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141749" y="4725144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=у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969719" y="4725144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=у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70080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55679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97954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206084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772817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</a:t>
            </a:r>
            <a:endParaRPr lang="ru-RU" sz="28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77281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234888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77163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56490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564904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70080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55679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97954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206084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772817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</a:t>
            </a:r>
            <a:r>
              <a:rPr lang="ru-RU" sz="2800" dirty="0" smtClean="0"/>
              <a:t>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</a:t>
            </a:r>
            <a:r>
              <a:rPr lang="ru-RU" sz="2800" dirty="0" smtClean="0"/>
              <a:t>0</a:t>
            </a:r>
            <a:endParaRPr lang="ru-RU" sz="28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77281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234888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77163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56490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564904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341912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491137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32849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7077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7890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4273353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406720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48995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57125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70080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55679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97954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206084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772817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</a:t>
            </a:r>
            <a:r>
              <a:rPr lang="ru-RU" sz="2800" dirty="0" smtClean="0"/>
              <a:t>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</a:t>
            </a:r>
            <a:r>
              <a:rPr lang="ru-RU" sz="2800" dirty="0" smtClean="0"/>
              <a:t>0</a:t>
            </a:r>
            <a:endParaRPr lang="ru-RU" sz="28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77281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234888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77163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56490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564904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341912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491137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32849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7077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7890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4273353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406720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48995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57125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99592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771800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899592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87824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loud.prezentacii.org/18/06/48002/images/screen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70080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55679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97954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206084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772817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</a:t>
            </a:r>
            <a:r>
              <a:rPr lang="ru-RU" sz="2800" dirty="0" smtClean="0"/>
              <a:t>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</a:t>
            </a:r>
            <a:r>
              <a:rPr lang="ru-RU" sz="2800" dirty="0" smtClean="0"/>
              <a:t>0</a:t>
            </a:r>
            <a:endParaRPr lang="ru-RU" sz="28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77281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234888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77163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56490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564904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341912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491137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32849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7077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7890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4273353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406720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48995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57125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Левая фигурная скобка 32"/>
          <p:cNvSpPr/>
          <p:nvPr/>
        </p:nvSpPr>
        <p:spPr>
          <a:xfrm>
            <a:off x="611560" y="5075312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99592" y="5147321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2х-      -6 = 0 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3648" y="4941168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499800" y="5363924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523873" y="5445224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99592" y="5929537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4х-      -20 = 0 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403648" y="57233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499800" y="61461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523873" y="62274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99592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771800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899592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87824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70080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55679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97954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206084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772817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</a:t>
            </a:r>
            <a:r>
              <a:rPr lang="ru-RU" sz="2800" dirty="0" smtClean="0"/>
              <a:t>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</a:t>
            </a:r>
            <a:r>
              <a:rPr lang="ru-RU" sz="2800" dirty="0" smtClean="0"/>
              <a:t>0</a:t>
            </a:r>
            <a:endParaRPr lang="ru-RU" sz="28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77281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234888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77163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85293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56490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564904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3419128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491137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32849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7077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7890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4273353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406720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48995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57125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Левая фигурная скобка 32"/>
          <p:cNvSpPr/>
          <p:nvPr/>
        </p:nvSpPr>
        <p:spPr>
          <a:xfrm>
            <a:off x="611560" y="5075312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99592" y="5147321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2х-      -6 = 0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*</a:t>
            </a:r>
            <a:r>
              <a:rPr lang="ru-RU" sz="2800" b="1" dirty="0" err="1" smtClean="0">
                <a:solidFill>
                  <a:srgbClr val="00B0F0"/>
                </a:solidFill>
              </a:rPr>
              <a:t>х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3648" y="4941168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499800" y="5363924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523873" y="5445224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99592" y="5929537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4х-      -20 = 0   </a:t>
            </a:r>
            <a:r>
              <a:rPr lang="en-US" sz="2800" b="1" dirty="0" smtClean="0">
                <a:solidFill>
                  <a:srgbClr val="00B0F0"/>
                </a:solidFill>
              </a:rPr>
              <a:t>|*x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403648" y="5723384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499800" y="614614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523873" y="622744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99592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771800" y="357301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899592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87824" y="4365104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Левая фигурная скобка 46"/>
          <p:cNvSpPr/>
          <p:nvPr/>
        </p:nvSpPr>
        <p:spPr>
          <a:xfrm>
            <a:off x="5508104" y="1556791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796136" y="1628800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-3у-6х = 0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96136" y="2411016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-5у-20х = 0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26876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124744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54750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162880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340769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0</a:t>
            </a:r>
            <a:endParaRPr lang="ru-RU" sz="28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340768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191683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33958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42088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132857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13285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298708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049796"/>
            <a:ext cx="288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2852936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27569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3841305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3635152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05790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13920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Левая фигурная скобка 32"/>
          <p:cNvSpPr/>
          <p:nvPr/>
        </p:nvSpPr>
        <p:spPr>
          <a:xfrm>
            <a:off x="611560" y="4643264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99592" y="4715273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2х-      -6 = 0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*</a:t>
            </a:r>
            <a:r>
              <a:rPr lang="ru-RU" sz="2800" b="1" dirty="0" err="1" smtClean="0">
                <a:solidFill>
                  <a:srgbClr val="00B0F0"/>
                </a:solidFill>
              </a:rPr>
              <a:t>х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3648" y="450912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499800" y="493187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523873" y="501317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99592" y="5497489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4х-      -20 = 0   </a:t>
            </a:r>
            <a:r>
              <a:rPr lang="en-US" sz="2800" b="1" dirty="0" smtClean="0">
                <a:solidFill>
                  <a:srgbClr val="00B0F0"/>
                </a:solidFill>
              </a:rPr>
              <a:t>|*x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403648" y="5291336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499800" y="571409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523873" y="57953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99592" y="3140968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771800" y="3140968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899592" y="393305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87824" y="393305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Левая фигурная скобка 46"/>
          <p:cNvSpPr/>
          <p:nvPr/>
        </p:nvSpPr>
        <p:spPr>
          <a:xfrm>
            <a:off x="5508104" y="126876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796136" y="1340769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-3у-6х = 0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96136" y="2122985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-5у-20х = 0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0" name="Левая фигурная скобка 49"/>
          <p:cNvSpPr/>
          <p:nvPr/>
        </p:nvSpPr>
        <p:spPr>
          <a:xfrm>
            <a:off x="5508104" y="2996953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796136" y="3068962"/>
            <a:ext cx="309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-3у-6х = 0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*(-5)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796136" y="3851178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-5у-20х = 0</a:t>
            </a:r>
            <a:r>
              <a:rPr lang="en-US" sz="2800" b="1" dirty="0" smtClean="0">
                <a:solidFill>
                  <a:srgbClr val="00B0F0"/>
                </a:solidFill>
              </a:rPr>
              <a:t> |</a:t>
            </a:r>
            <a:r>
              <a:rPr lang="ru-RU" sz="2800" b="1" dirty="0" smtClean="0">
                <a:solidFill>
                  <a:srgbClr val="00B0F0"/>
                </a:solidFill>
              </a:rPr>
              <a:t>*3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11560" y="126876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14754" y="1124744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19535" y="154750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43608" y="162880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59632" y="1340769"/>
            <a:ext cx="4320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(х-3</a:t>
            </a:r>
            <a:r>
              <a:rPr lang="ru-RU" sz="2800" dirty="0" smtClean="0"/>
              <a:t>) = у      , </a:t>
            </a:r>
            <a:r>
              <a:rPr lang="ru-RU" sz="2800" dirty="0" smtClean="0"/>
              <a:t>ОДЗ: </a:t>
            </a:r>
            <a:r>
              <a:rPr lang="ru-RU" sz="2800" dirty="0" err="1" smtClean="0"/>
              <a:t>х</a:t>
            </a:r>
            <a:r>
              <a:rPr lang="ru-RU" sz="2800" b="1" dirty="0" smtClean="0"/>
              <a:t> </a:t>
            </a:r>
            <a:r>
              <a:rPr lang="ru-RU" sz="2800" dirty="0" smtClean="0"/>
              <a:t>≠ 0</a:t>
            </a:r>
          </a:p>
          <a:p>
            <a:endParaRPr lang="ru-RU" sz="28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822775" y="1340768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019563" y="1916832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24344" y="233958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048417" y="242088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264441" y="2132857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+4) </a:t>
            </a:r>
            <a:r>
              <a:rPr lang="ru-RU" sz="2800" dirty="0" smtClean="0"/>
              <a:t>(</a:t>
            </a:r>
            <a:r>
              <a:rPr lang="ru-RU" sz="2800" dirty="0" smtClean="0"/>
              <a:t>х-5) = у</a:t>
            </a:r>
            <a:endParaRPr lang="ru-RU" sz="2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27584" y="2132856"/>
            <a:ext cx="293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611560" y="298708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3049796"/>
            <a:ext cx="288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у+2х-      -6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38432" y="2852936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834584" y="327569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58657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99592" y="3841305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у+4х-      -20 = у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8432" y="3635152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834584" y="4057908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858657" y="413920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Левая фигурная скобка 32"/>
          <p:cNvSpPr/>
          <p:nvPr/>
        </p:nvSpPr>
        <p:spPr>
          <a:xfrm>
            <a:off x="611560" y="4643264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99592" y="4715273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2х-      -6 = 0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*</a:t>
            </a:r>
            <a:r>
              <a:rPr lang="ru-RU" sz="2800" b="1" dirty="0" err="1" smtClean="0">
                <a:solidFill>
                  <a:srgbClr val="00B0F0"/>
                </a:solidFill>
              </a:rPr>
              <a:t>х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3648" y="4509120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3у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499800" y="493187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523873" y="501317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99592" y="5497489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4х-      -20 = 0   </a:t>
            </a:r>
            <a:r>
              <a:rPr lang="en-US" sz="2800" b="1" dirty="0" smtClean="0">
                <a:solidFill>
                  <a:srgbClr val="00B0F0"/>
                </a:solidFill>
              </a:rPr>
              <a:t>|*x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403648" y="5291336"/>
            <a:ext cx="52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5у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499800" y="571409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 smtClean="0"/>
              <a:t>х</a:t>
            </a:r>
            <a:endParaRPr lang="ru-RU" sz="28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523873" y="57953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99592" y="3140968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771800" y="3140968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899592" y="393305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87824" y="3933056"/>
            <a:ext cx="36004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Левая фигурная скобка 46"/>
          <p:cNvSpPr/>
          <p:nvPr/>
        </p:nvSpPr>
        <p:spPr>
          <a:xfrm>
            <a:off x="5508104" y="1268760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796136" y="1340769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-3у-6х = 0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96136" y="2122985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-5у-20х = 0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0" name="Левая фигурная скобка 49"/>
          <p:cNvSpPr/>
          <p:nvPr/>
        </p:nvSpPr>
        <p:spPr>
          <a:xfrm>
            <a:off x="5508104" y="2996953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796136" y="3068962"/>
            <a:ext cx="309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-3у-6х = 0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*(-5)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796136" y="3851178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-5у-20х = 0</a:t>
            </a:r>
            <a:r>
              <a:rPr lang="en-US" sz="2800" b="1" dirty="0" smtClean="0">
                <a:solidFill>
                  <a:srgbClr val="00B0F0"/>
                </a:solidFill>
              </a:rPr>
              <a:t> |</a:t>
            </a:r>
            <a:r>
              <a:rPr lang="ru-RU" sz="2800" b="1" dirty="0" smtClean="0">
                <a:solidFill>
                  <a:srgbClr val="00B0F0"/>
                </a:solidFill>
              </a:rPr>
              <a:t>*3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2" name="Левая фигурная скобка 61"/>
          <p:cNvSpPr/>
          <p:nvPr/>
        </p:nvSpPr>
        <p:spPr>
          <a:xfrm>
            <a:off x="5508104" y="4653135"/>
            <a:ext cx="288032" cy="1512168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5796136" y="4725144"/>
            <a:ext cx="3096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-10х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+15у+30х = 0</a:t>
            </a:r>
            <a:r>
              <a:rPr lang="ru-RU" sz="2800" dirty="0" smtClean="0"/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796136" y="55073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-15у-60х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278092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12у+24*15=15*у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20272" y="1926124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(     +2)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smtClean="0">
                <a:solidFill>
                  <a:srgbClr val="00B050"/>
                </a:solidFill>
              </a:rPr>
              <a:t>*12= у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07441" y="1772816"/>
            <a:ext cx="193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B050"/>
                </a:solidFill>
              </a:rPr>
              <a:t>у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92280" y="2060848"/>
            <a:ext cx="547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15</a:t>
            </a:r>
            <a:endParaRPr lang="ru-RU" i="1" dirty="0">
              <a:solidFill>
                <a:srgbClr val="00B05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236295" y="2132856"/>
            <a:ext cx="16069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020272" y="2420888"/>
            <a:ext cx="2123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smtClean="0">
                <a:solidFill>
                  <a:srgbClr val="00B050"/>
                </a:solidFill>
              </a:rPr>
              <a:t>       +24= у  </a:t>
            </a:r>
            <a:r>
              <a:rPr lang="en-US" dirty="0" smtClean="0">
                <a:solidFill>
                  <a:srgbClr val="00B050"/>
                </a:solidFill>
              </a:rPr>
              <a:t>|</a:t>
            </a:r>
            <a:r>
              <a:rPr lang="ru-RU" i="1" dirty="0" smtClean="0">
                <a:solidFill>
                  <a:srgbClr val="00B050"/>
                </a:solidFill>
              </a:rPr>
              <a:t>*15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92280" y="2267580"/>
            <a:ext cx="576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12у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2555612"/>
            <a:ext cx="547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15</a:t>
            </a:r>
            <a:endParaRPr lang="ru-RU" i="1" dirty="0">
              <a:solidFill>
                <a:srgbClr val="00B050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7236295" y="2627620"/>
            <a:ext cx="16069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                   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278092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12у+24*15=15*у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65820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3у=24*15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 :3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                       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278092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12у+24*15=15*у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65820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3у=24*15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 :3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39952" y="376987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у=8*15= 120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                   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отсюда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/>
              <a:t>время на выполнение задания 15 дней объем страниц 120 листов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278092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12у+24*15=15*у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65820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3у=24*15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 :3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39952" y="376987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у=8*15= 120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систему уравнений: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11560" y="1268760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- 30х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53652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(2х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30)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2971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х=0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– 30 = 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76176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26582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2х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30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:2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697868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</a:t>
            </a:r>
            <a:r>
              <a:rPr lang="ru-RU" sz="2800" dirty="0" err="1" smtClean="0"/>
              <a:t>х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= 15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 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1268760"/>
            <a:ext cx="4968552" cy="5184576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923928" y="1412776"/>
            <a:ext cx="50405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</a:t>
            </a:r>
            <a:r>
              <a:rPr lang="ru-RU" sz="3200" dirty="0" smtClean="0"/>
              <a:t>х=15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                   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отсюда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/>
              <a:t>время на выполнение задания 15 дней объем страниц 120 листов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27122" y="1916831"/>
            <a:ext cx="193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2339587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15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55976" y="2420887"/>
            <a:ext cx="16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72000" y="213285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+2)</a:t>
            </a:r>
            <a:r>
              <a:rPr lang="ru-RU" sz="2800" dirty="0" smtClean="0"/>
              <a:t> </a:t>
            </a:r>
            <a:r>
              <a:rPr lang="ru-RU" sz="2800" dirty="0" smtClean="0"/>
              <a:t>(15-3) = у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135144" y="2132855"/>
            <a:ext cx="163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2780928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12у+24*15=15*у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65820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3у=24*15   </a:t>
            </a:r>
            <a:r>
              <a:rPr lang="en-US" sz="2800" b="1" dirty="0" smtClean="0">
                <a:solidFill>
                  <a:srgbClr val="00B0F0"/>
                </a:solidFill>
              </a:rPr>
              <a:t>|</a:t>
            </a:r>
            <a:r>
              <a:rPr lang="ru-RU" sz="2800" b="1" dirty="0" smtClean="0">
                <a:solidFill>
                  <a:srgbClr val="00B0F0"/>
                </a:solidFill>
              </a:rPr>
              <a:t> :3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39952" y="3769876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у=8*15= 120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11960" y="573325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Ответ: 120 листов, 15 дней.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270892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не в ОДЗ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  <a:p>
            <a:r>
              <a:rPr lang="ru-RU" dirty="0" smtClean="0"/>
              <a:t>Формула стара, как мир: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  <a:p>
            <a:r>
              <a:rPr lang="ru-RU" dirty="0" smtClean="0"/>
              <a:t>Формула стара, как мир: </a:t>
            </a:r>
            <a:endParaRPr lang="ru-RU" dirty="0"/>
          </a:p>
        </p:txBody>
      </p:sp>
      <p:pic>
        <p:nvPicPr>
          <p:cNvPr id="14338" name="Picture 2" descr="https://cf.ppt-online.org/files1/slide/j/ji5fJN1dsKZyEHUAuzYRlQ6h2OWGtB39FLqkrPnvo/slide-23.jpg"/>
          <p:cNvPicPr>
            <a:picLocks noChangeAspect="1" noChangeArrowheads="1"/>
          </p:cNvPicPr>
          <p:nvPr/>
        </p:nvPicPr>
        <p:blipFill>
          <a:blip r:embed="rId2" cstate="print"/>
          <a:srcRect t="35204" b="22330"/>
          <a:stretch>
            <a:fillRect/>
          </a:stretch>
        </p:blipFill>
        <p:spPr bwMode="auto">
          <a:xfrm>
            <a:off x="0" y="3949434"/>
            <a:ext cx="9144000" cy="2908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о </a:t>
            </a:r>
            <a:r>
              <a:rPr lang="ru-RU" dirty="0" smtClean="0"/>
              <a:t>машинистке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о </a:t>
            </a:r>
            <a:r>
              <a:rPr lang="ru-RU" dirty="0" smtClean="0"/>
              <a:t>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764704"/>
            <a:ext cx="9144000" cy="5688632"/>
          </a:xfrm>
          <a:prstGeom prst="roundRect">
            <a:avLst>
              <a:gd name="adj" fmla="val 13191"/>
            </a:avLst>
          </a:prstGeom>
          <a:gradFill>
            <a:gsLst>
              <a:gs pos="10000">
                <a:schemeClr val="accent3">
                  <a:tint val="50000"/>
                  <a:satMod val="300000"/>
                  <a:alpha val="14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 машинистке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561 </a:t>
            </a:r>
            <a:r>
              <a:rPr lang="ru-RU" dirty="0" smtClean="0"/>
              <a:t>(а)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07904" y="335699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707904" y="299695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11884" y="327569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707904" y="33569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1444</Words>
  <Application>Microsoft Office PowerPoint</Application>
  <PresentationFormat>Экран (4:3)</PresentationFormat>
  <Paragraphs>496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Математическое моделирование текстовых задач 8 класс</vt:lpstr>
      <vt:lpstr>Слайд 2</vt:lpstr>
      <vt:lpstr>Общие принципы</vt:lpstr>
      <vt:lpstr>Общие принципы</vt:lpstr>
      <vt:lpstr>Общие принципы</vt:lpstr>
      <vt:lpstr>Общие принципы</vt:lpstr>
      <vt:lpstr>Задача о машинистке №561 (а)</vt:lpstr>
      <vt:lpstr>Задача о машинистке  №561 (а)</vt:lpstr>
      <vt:lpstr>Задача о машинистке  №561 (а)</vt:lpstr>
      <vt:lpstr>Задача о машинистке  №561 (а)</vt:lpstr>
      <vt:lpstr>Задача о машинистке  №561 (а)</vt:lpstr>
      <vt:lpstr>Задача о машинистке  №561 (а)</vt:lpstr>
      <vt:lpstr>Задача о машинистке  №561 (а)</vt:lpstr>
      <vt:lpstr>Задача о машинистке  №561 (а)</vt:lpstr>
      <vt:lpstr>Задача о тракторах и поле №561 (а)</vt:lpstr>
      <vt:lpstr>Задача о машинистке  №561 (а)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  <vt:lpstr>Решить систему уравнений: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Математическое моделирование текстовых задач 8 класс</dc:title>
  <dc:creator>Юлия</dc:creator>
  <cp:lastModifiedBy>Юлия</cp:lastModifiedBy>
  <cp:revision>20</cp:revision>
  <dcterms:created xsi:type="dcterms:W3CDTF">2020-04-23T17:53:48Z</dcterms:created>
  <dcterms:modified xsi:type="dcterms:W3CDTF">2020-04-27T05:42:02Z</dcterms:modified>
</cp:coreProperties>
</file>