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80" r:id="rId6"/>
    <p:sldId id="279" r:id="rId7"/>
    <p:sldId id="286" r:id="rId8"/>
    <p:sldId id="309" r:id="rId9"/>
    <p:sldId id="281" r:id="rId10"/>
    <p:sldId id="259" r:id="rId11"/>
    <p:sldId id="285" r:id="rId12"/>
    <p:sldId id="287" r:id="rId13"/>
    <p:sldId id="306" r:id="rId14"/>
    <p:sldId id="307" r:id="rId15"/>
    <p:sldId id="308" r:id="rId16"/>
    <p:sldId id="284" r:id="rId17"/>
    <p:sldId id="263" r:id="rId18"/>
    <p:sldId id="288" r:id="rId19"/>
    <p:sldId id="289" r:id="rId20"/>
    <p:sldId id="291" r:id="rId21"/>
    <p:sldId id="290" r:id="rId22"/>
    <p:sldId id="292" r:id="rId23"/>
    <p:sldId id="293" r:id="rId24"/>
    <p:sldId id="294" r:id="rId25"/>
    <p:sldId id="295" r:id="rId26"/>
    <p:sldId id="300" r:id="rId27"/>
    <p:sldId id="299" r:id="rId28"/>
    <p:sldId id="298" r:id="rId29"/>
    <p:sldId id="297" r:id="rId30"/>
    <p:sldId id="296" r:id="rId31"/>
    <p:sldId id="305" r:id="rId32"/>
    <p:sldId id="304" r:id="rId33"/>
    <p:sldId id="303" r:id="rId34"/>
    <p:sldId id="302" r:id="rId35"/>
    <p:sldId id="30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E67B-7A3E-4FBA-A7A0-A45420A6B5A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0E67B-7A3E-4FBA-A7A0-A45420A6B5A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777BA-2B0A-491C-9D6E-530443009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52928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Математическое моделирование текстовых задач 8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3960440" cy="4680520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 на работу и производительность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700" i="1" dirty="0" smtClean="0"/>
              <a:t>В должностной инструкции профессиональной </a:t>
            </a:r>
            <a:r>
              <a:rPr lang="ru-RU" sz="1700" b="1" i="1" dirty="0" smtClean="0"/>
              <a:t>машинистки</a:t>
            </a:r>
            <a:r>
              <a:rPr lang="ru-RU" sz="1700" i="1" dirty="0" smtClean="0"/>
              <a:t> говорилось, что она обязана печатать со скоростью не менее двухсот ударов в минуту. Но это далеко не предел. К примеру, победитель первого чемпионата мира по скоростному печатанию, проходившего в 1906 году, показал феноменальный результат — 84 слова в минуту, или 420 ударов за 60 секунд.</a:t>
            </a:r>
            <a:endParaRPr lang="ru-RU" sz="1700" i="1" dirty="0"/>
          </a:p>
        </p:txBody>
      </p:sp>
      <p:pic>
        <p:nvPicPr>
          <p:cNvPr id="24578" name="Picture 2" descr="https://cdn.fishki.net/upload/post/2019/10/14/3113569/52d4f27e61300e8b23cdf01b41a137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280663"/>
            <a:ext cx="4363690" cy="42446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764704"/>
            <a:ext cx="9144000" cy="5688632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о машинистке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561 </a:t>
            </a:r>
            <a:r>
              <a:rPr lang="ru-RU" dirty="0" smtClean="0"/>
              <a:t>(а)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079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118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707904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580112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84092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80112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3083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3122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308304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7079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118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707904" y="33569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868144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96336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+4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764704"/>
            <a:ext cx="9144000" cy="5688632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о машинистке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561 </a:t>
            </a:r>
            <a:r>
              <a:rPr lang="ru-RU" dirty="0" smtClean="0"/>
              <a:t>(а)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07904" y="3068960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11884" y="3347700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707904" y="3429000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5081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120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08104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236296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240276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236296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707904" y="3068960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11884" y="3347700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707904" y="342900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796136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24328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+4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381467" y="3717032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х-3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092280" y="3717032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х-5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764704"/>
            <a:ext cx="9144000" cy="5688632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о машинистке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561 </a:t>
            </a:r>
            <a:r>
              <a:rPr lang="ru-RU" dirty="0" smtClean="0"/>
              <a:t>(а)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07904" y="3068960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11884" y="3347700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707904" y="3429000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5081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120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08104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236296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240276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236296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707904" y="3068960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11884" y="3347700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707904" y="342900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796136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24328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+4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381467" y="3717032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х-3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253675" y="3717032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х-5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764704"/>
            <a:ext cx="9144000" cy="5688632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о машинистке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561 </a:t>
            </a:r>
            <a:r>
              <a:rPr lang="ru-RU" dirty="0" smtClean="0"/>
              <a:t>(а)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9912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83892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779912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418717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22697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418717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146909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50889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146909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779912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83892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779912" y="33569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706749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434941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+4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292080" y="3717032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х-3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325683" y="3717032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х-5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764704"/>
            <a:ext cx="9144000" cy="5688632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о машинистке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561 </a:t>
            </a:r>
            <a:r>
              <a:rPr lang="ru-RU" dirty="0" smtClean="0"/>
              <a:t>(а)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079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118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707904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5081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120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08104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236296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240276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236296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7079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118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707904" y="33569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796136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24328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+4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381467" y="3717032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х-3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092280" y="3717032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х-5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764704"/>
            <a:ext cx="9144000" cy="5688632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о тракторах и поле</a:t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561 </a:t>
            </a:r>
            <a:r>
              <a:rPr lang="ru-RU" dirty="0" smtClean="0"/>
              <a:t>(а)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079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118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707904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490725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94705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490725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218917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222897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218917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7079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118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707904" y="33569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778757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06949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+4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364088" y="3717032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х-3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074901" y="3717032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х-5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764704"/>
            <a:ext cx="9144000" cy="5688632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о машинистке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561 </a:t>
            </a:r>
            <a:r>
              <a:rPr lang="ru-RU" dirty="0" smtClean="0"/>
              <a:t>(а)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079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118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707904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493677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97657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493677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221869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225849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221869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7079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118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707904" y="33569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781709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09901" y="314096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+4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367040" y="3717032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х-3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077853" y="3717032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х-5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061629" y="4581128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065609" y="4859868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061629" y="494116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349661" y="4725144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+2)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709701" y="4725144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(х-3)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860032" y="4725144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(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861829" y="4581128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865809" y="4859868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861829" y="494116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7149861" y="4725144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+4)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509901" y="4725144"/>
            <a:ext cx="63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(х-5)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660232" y="4725144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(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141749" y="4725144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=у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969719" y="4725144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=у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11560" y="1700808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014754" y="1556792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019535" y="1979548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043608" y="206084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259632" y="1772817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+2)</a:t>
            </a:r>
            <a:r>
              <a:rPr lang="ru-RU" sz="2800" dirty="0" smtClean="0"/>
              <a:t> (х-3</a:t>
            </a:r>
            <a:r>
              <a:rPr lang="ru-RU" sz="2800" dirty="0" smtClean="0"/>
              <a:t>) = у</a:t>
            </a:r>
            <a:endParaRPr lang="ru-RU" sz="28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822775" y="1772816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019563" y="2348880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024344" y="2771636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1048417" y="2852936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264441" y="2564905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+4) </a:t>
            </a:r>
            <a:r>
              <a:rPr lang="ru-RU" sz="2800" dirty="0" smtClean="0"/>
              <a:t>(</a:t>
            </a:r>
            <a:r>
              <a:rPr lang="ru-RU" sz="2800" dirty="0" smtClean="0"/>
              <a:t>х-5) = у</a:t>
            </a:r>
            <a:endParaRPr lang="ru-RU" sz="28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27584" y="2564904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11560" y="1700808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014754" y="1556792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019535" y="1979548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043608" y="206084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259632" y="1772817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+2)</a:t>
            </a:r>
            <a:r>
              <a:rPr lang="ru-RU" sz="2800" dirty="0" smtClean="0"/>
              <a:t> (х-3</a:t>
            </a:r>
            <a:r>
              <a:rPr lang="ru-RU" sz="2800" dirty="0" smtClean="0"/>
              <a:t>) = у      , </a:t>
            </a:r>
            <a:r>
              <a:rPr lang="ru-RU" sz="2800" dirty="0" smtClean="0"/>
              <a:t>ОДЗ: </a:t>
            </a:r>
            <a:r>
              <a:rPr lang="ru-RU" sz="2800" dirty="0" err="1" smtClean="0"/>
              <a:t>х</a:t>
            </a:r>
            <a:r>
              <a:rPr lang="ru-RU" sz="2800" b="1" dirty="0" smtClean="0"/>
              <a:t> </a:t>
            </a:r>
            <a:r>
              <a:rPr lang="ru-RU" sz="2800" dirty="0" smtClean="0"/>
              <a:t>≠ </a:t>
            </a:r>
            <a:r>
              <a:rPr lang="ru-RU" sz="2800" dirty="0" smtClean="0"/>
              <a:t>0</a:t>
            </a:r>
            <a:endParaRPr lang="ru-RU" sz="2800" dirty="0" smtClean="0"/>
          </a:p>
        </p:txBody>
      </p:sp>
      <p:sp>
        <p:nvSpPr>
          <p:cNvPr id="46" name="Прямоугольник 45"/>
          <p:cNvSpPr/>
          <p:nvPr/>
        </p:nvSpPr>
        <p:spPr>
          <a:xfrm>
            <a:off x="822775" y="1772816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019563" y="2348880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024344" y="2771636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1048417" y="2852936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264441" y="2564905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+4) </a:t>
            </a:r>
            <a:r>
              <a:rPr lang="ru-RU" sz="2800" dirty="0" smtClean="0"/>
              <a:t>(</a:t>
            </a:r>
            <a:r>
              <a:rPr lang="ru-RU" sz="2800" dirty="0" smtClean="0"/>
              <a:t>х-5) = у</a:t>
            </a:r>
            <a:endParaRPr lang="ru-RU" sz="28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27584" y="2564904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611560" y="3419128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99592" y="3491137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у+2х-      -6 = у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38432" y="3284984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3у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834584" y="3707740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858657" y="3789040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899592" y="4273353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у+4х-      -20 = у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38432" y="4067200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5у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834584" y="4489956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858657" y="4571256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11560" y="1700808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014754" y="1556792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019535" y="1979548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043608" y="206084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259632" y="1772817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+2)</a:t>
            </a:r>
            <a:r>
              <a:rPr lang="ru-RU" sz="2800" dirty="0" smtClean="0"/>
              <a:t> (х-3</a:t>
            </a:r>
            <a:r>
              <a:rPr lang="ru-RU" sz="2800" dirty="0" smtClean="0"/>
              <a:t>) = у      , </a:t>
            </a:r>
            <a:r>
              <a:rPr lang="ru-RU" sz="2800" dirty="0" smtClean="0"/>
              <a:t>ОДЗ: </a:t>
            </a:r>
            <a:r>
              <a:rPr lang="ru-RU" sz="2800" dirty="0" err="1" smtClean="0"/>
              <a:t>х</a:t>
            </a:r>
            <a:r>
              <a:rPr lang="ru-RU" sz="2800" b="1" dirty="0" smtClean="0"/>
              <a:t> </a:t>
            </a:r>
            <a:r>
              <a:rPr lang="ru-RU" sz="2800" dirty="0" smtClean="0"/>
              <a:t>≠ </a:t>
            </a:r>
            <a:r>
              <a:rPr lang="ru-RU" sz="2800" dirty="0" smtClean="0"/>
              <a:t>0</a:t>
            </a:r>
            <a:endParaRPr lang="ru-RU" sz="2800" dirty="0" smtClean="0"/>
          </a:p>
        </p:txBody>
      </p:sp>
      <p:sp>
        <p:nvSpPr>
          <p:cNvPr id="46" name="Прямоугольник 45"/>
          <p:cNvSpPr/>
          <p:nvPr/>
        </p:nvSpPr>
        <p:spPr>
          <a:xfrm>
            <a:off x="822775" y="1772816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019563" y="2348880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024344" y="2771636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1048417" y="2852936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264441" y="2564905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+4) </a:t>
            </a:r>
            <a:r>
              <a:rPr lang="ru-RU" sz="2800" dirty="0" smtClean="0"/>
              <a:t>(</a:t>
            </a:r>
            <a:r>
              <a:rPr lang="ru-RU" sz="2800" dirty="0" smtClean="0"/>
              <a:t>х-5) = у</a:t>
            </a:r>
            <a:endParaRPr lang="ru-RU" sz="28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27584" y="2564904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611560" y="3419128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99592" y="3491137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у+2х-      -6 = у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38432" y="3284984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3у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834584" y="3707740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858657" y="3789040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899592" y="4273353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у+4х-      -20 = у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38432" y="4067200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5у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834584" y="4489956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858657" y="4571256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899592" y="3573016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771800" y="3573016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899592" y="4365104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987824" y="4365104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loud.prezentacii.org/18/06/48002/images/scree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11560" y="1700808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014754" y="1556792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019535" y="1979548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043608" y="206084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259632" y="1772817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+2)</a:t>
            </a:r>
            <a:r>
              <a:rPr lang="ru-RU" sz="2800" dirty="0" smtClean="0"/>
              <a:t> (х-3</a:t>
            </a:r>
            <a:r>
              <a:rPr lang="ru-RU" sz="2800" dirty="0" smtClean="0"/>
              <a:t>) = у      , </a:t>
            </a:r>
            <a:r>
              <a:rPr lang="ru-RU" sz="2800" dirty="0" smtClean="0"/>
              <a:t>ОДЗ: </a:t>
            </a:r>
            <a:r>
              <a:rPr lang="ru-RU" sz="2800" dirty="0" err="1" smtClean="0"/>
              <a:t>х</a:t>
            </a:r>
            <a:r>
              <a:rPr lang="ru-RU" sz="2800" b="1" dirty="0" smtClean="0"/>
              <a:t> </a:t>
            </a:r>
            <a:r>
              <a:rPr lang="ru-RU" sz="2800" dirty="0" smtClean="0"/>
              <a:t>≠ </a:t>
            </a:r>
            <a:r>
              <a:rPr lang="ru-RU" sz="2800" dirty="0" smtClean="0"/>
              <a:t>0</a:t>
            </a:r>
            <a:endParaRPr lang="ru-RU" sz="2800" dirty="0" smtClean="0"/>
          </a:p>
        </p:txBody>
      </p:sp>
      <p:sp>
        <p:nvSpPr>
          <p:cNvPr id="46" name="Прямоугольник 45"/>
          <p:cNvSpPr/>
          <p:nvPr/>
        </p:nvSpPr>
        <p:spPr>
          <a:xfrm>
            <a:off x="822775" y="1772816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019563" y="2348880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024344" y="2771636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1048417" y="2852936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264441" y="2564905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+4) </a:t>
            </a:r>
            <a:r>
              <a:rPr lang="ru-RU" sz="2800" dirty="0" smtClean="0"/>
              <a:t>(</a:t>
            </a:r>
            <a:r>
              <a:rPr lang="ru-RU" sz="2800" dirty="0" smtClean="0"/>
              <a:t>х-5) = у</a:t>
            </a:r>
            <a:endParaRPr lang="ru-RU" sz="28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27584" y="2564904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611560" y="3419128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99592" y="3491137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у+2х-      -6 = у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38432" y="3284984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3у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834584" y="3707740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858657" y="3789040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899592" y="4273353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у+4х-      -20 = у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38432" y="4067200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5у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834584" y="4489956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858657" y="4571256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Левая фигурная скобка 32"/>
          <p:cNvSpPr/>
          <p:nvPr/>
        </p:nvSpPr>
        <p:spPr>
          <a:xfrm>
            <a:off x="611560" y="5075312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899592" y="5147321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2х-      -6 = 0 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03648" y="4941168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3у</a:t>
            </a:r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499800" y="5363924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523873" y="5445224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899592" y="5929537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4х-      -20 = 0 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03648" y="5723384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5у</a:t>
            </a:r>
            <a:endParaRPr lang="ru-RU" sz="28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499800" y="6146140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523873" y="6227440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899592" y="3573016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771800" y="3573016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899592" y="4365104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987824" y="4365104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11560" y="1700808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014754" y="1556792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019535" y="1979548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043608" y="206084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259632" y="1772817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+2)</a:t>
            </a:r>
            <a:r>
              <a:rPr lang="ru-RU" sz="2800" dirty="0" smtClean="0"/>
              <a:t> (х-3</a:t>
            </a:r>
            <a:r>
              <a:rPr lang="ru-RU" sz="2800" dirty="0" smtClean="0"/>
              <a:t>) = у      , </a:t>
            </a:r>
            <a:r>
              <a:rPr lang="ru-RU" sz="2800" dirty="0" smtClean="0"/>
              <a:t>ОДЗ: </a:t>
            </a:r>
            <a:r>
              <a:rPr lang="ru-RU" sz="2800" dirty="0" err="1" smtClean="0"/>
              <a:t>х</a:t>
            </a:r>
            <a:r>
              <a:rPr lang="ru-RU" sz="2800" b="1" dirty="0" smtClean="0"/>
              <a:t> </a:t>
            </a:r>
            <a:r>
              <a:rPr lang="ru-RU" sz="2800" dirty="0" smtClean="0"/>
              <a:t>≠ </a:t>
            </a:r>
            <a:r>
              <a:rPr lang="ru-RU" sz="2800" dirty="0" smtClean="0"/>
              <a:t>0</a:t>
            </a:r>
            <a:endParaRPr lang="ru-RU" sz="2800" dirty="0" smtClean="0"/>
          </a:p>
        </p:txBody>
      </p:sp>
      <p:sp>
        <p:nvSpPr>
          <p:cNvPr id="46" name="Прямоугольник 45"/>
          <p:cNvSpPr/>
          <p:nvPr/>
        </p:nvSpPr>
        <p:spPr>
          <a:xfrm>
            <a:off x="822775" y="1772816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019563" y="2348880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024344" y="2771636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1048417" y="2852936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264441" y="2564905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+4) </a:t>
            </a:r>
            <a:r>
              <a:rPr lang="ru-RU" sz="2800" dirty="0" smtClean="0"/>
              <a:t>(</a:t>
            </a:r>
            <a:r>
              <a:rPr lang="ru-RU" sz="2800" dirty="0" smtClean="0"/>
              <a:t>х-5) = у</a:t>
            </a:r>
            <a:endParaRPr lang="ru-RU" sz="28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27584" y="2564904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611560" y="3419128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99592" y="3491137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у+2х-      -6 = у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38432" y="3284984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3у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834584" y="3707740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858657" y="3789040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899592" y="4273353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у+4х-      -20 = у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38432" y="4067200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5у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834584" y="4489956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858657" y="4571256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Левая фигурная скобка 32"/>
          <p:cNvSpPr/>
          <p:nvPr/>
        </p:nvSpPr>
        <p:spPr>
          <a:xfrm>
            <a:off x="611560" y="5075312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899592" y="5147321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2х-      -6 = 0 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*</a:t>
            </a:r>
            <a:r>
              <a:rPr lang="ru-RU" sz="2800" b="1" dirty="0" err="1" smtClean="0">
                <a:solidFill>
                  <a:srgbClr val="00B0F0"/>
                </a:solidFill>
              </a:rPr>
              <a:t>х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03648" y="4941168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3у</a:t>
            </a:r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499800" y="5363924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523873" y="5445224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899592" y="5929537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4х-      -20 = 0   </a:t>
            </a:r>
            <a:r>
              <a:rPr lang="en-US" sz="2800" b="1" dirty="0" smtClean="0">
                <a:solidFill>
                  <a:srgbClr val="00B0F0"/>
                </a:solidFill>
              </a:rPr>
              <a:t>|*x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03648" y="5723384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5у</a:t>
            </a:r>
            <a:endParaRPr lang="ru-RU" sz="28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499800" y="6146140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523873" y="6227440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899592" y="3573016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771800" y="3573016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899592" y="4365104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987824" y="4365104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Левая фигурная скобка 46"/>
          <p:cNvSpPr/>
          <p:nvPr/>
        </p:nvSpPr>
        <p:spPr>
          <a:xfrm>
            <a:off x="5508104" y="1556791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796136" y="1628800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-3у-6х = 0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796136" y="2411016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-5у-20х = 0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11560" y="1268760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014754" y="1124744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019535" y="1547500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043608" y="1628800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259632" y="1340769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+2)</a:t>
            </a:r>
            <a:r>
              <a:rPr lang="ru-RU" sz="2800" dirty="0" smtClean="0"/>
              <a:t> (х-3</a:t>
            </a:r>
            <a:r>
              <a:rPr lang="ru-RU" sz="2800" dirty="0" smtClean="0"/>
              <a:t>) = у      , ОДЗ: </a:t>
            </a:r>
            <a:r>
              <a:rPr lang="ru-RU" sz="2800" dirty="0" err="1" smtClean="0"/>
              <a:t>х</a:t>
            </a:r>
            <a:r>
              <a:rPr lang="ru-RU" sz="2800" b="1" dirty="0" smtClean="0"/>
              <a:t> </a:t>
            </a:r>
            <a:r>
              <a:rPr lang="ru-RU" sz="2800" dirty="0" smtClean="0"/>
              <a:t>≠ 0</a:t>
            </a:r>
            <a:endParaRPr lang="ru-RU" sz="28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822775" y="1340768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019563" y="1916832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024344" y="2339588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1048417" y="242088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264441" y="2132857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+4) </a:t>
            </a:r>
            <a:r>
              <a:rPr lang="ru-RU" sz="2800" dirty="0" smtClean="0"/>
              <a:t>(</a:t>
            </a:r>
            <a:r>
              <a:rPr lang="ru-RU" sz="2800" dirty="0" smtClean="0"/>
              <a:t>х-5) = у</a:t>
            </a:r>
            <a:endParaRPr lang="ru-RU" sz="28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27584" y="2132856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611560" y="2987080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99592" y="3049796"/>
            <a:ext cx="2880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у+2х-      -6 = у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38432" y="2852936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3у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834584" y="3275692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858657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899592" y="3841305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у+4х-      -20 = у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38432" y="3635152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5у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834584" y="4057908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858657" y="413920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Левая фигурная скобка 32"/>
          <p:cNvSpPr/>
          <p:nvPr/>
        </p:nvSpPr>
        <p:spPr>
          <a:xfrm>
            <a:off x="611560" y="4643264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899592" y="4715273"/>
            <a:ext cx="3528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2х-      -6 = 0 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*</a:t>
            </a:r>
            <a:r>
              <a:rPr lang="ru-RU" sz="2800" b="1" dirty="0" err="1" smtClean="0">
                <a:solidFill>
                  <a:srgbClr val="00B0F0"/>
                </a:solidFill>
              </a:rPr>
              <a:t>х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03648" y="4509120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3у</a:t>
            </a:r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499800" y="4931876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523873" y="5013176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899592" y="5497489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4х-      -20 = 0   </a:t>
            </a:r>
            <a:r>
              <a:rPr lang="en-US" sz="2800" b="1" dirty="0" smtClean="0">
                <a:solidFill>
                  <a:srgbClr val="00B0F0"/>
                </a:solidFill>
              </a:rPr>
              <a:t>|*x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03648" y="5291336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5у</a:t>
            </a:r>
            <a:endParaRPr lang="ru-RU" sz="28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499800" y="5714092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523873" y="57953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899592" y="3140968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771800" y="3140968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899592" y="3933056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987824" y="3933056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Левая фигурная скобка 46"/>
          <p:cNvSpPr/>
          <p:nvPr/>
        </p:nvSpPr>
        <p:spPr>
          <a:xfrm>
            <a:off x="5508104" y="1268760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796136" y="1340769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-3у-6х = 0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796136" y="2122985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-5у-20х = 0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0" name="Левая фигурная скобка 49"/>
          <p:cNvSpPr/>
          <p:nvPr/>
        </p:nvSpPr>
        <p:spPr>
          <a:xfrm>
            <a:off x="5508104" y="2996953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796136" y="3068962"/>
            <a:ext cx="309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-3у-6х = 0</a:t>
            </a:r>
            <a:r>
              <a:rPr lang="ru-RU" sz="2800" dirty="0" smtClean="0"/>
              <a:t> </a:t>
            </a:r>
            <a:r>
              <a:rPr lang="ru-RU" sz="2800" dirty="0" smtClean="0"/>
              <a:t>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*(-5)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796136" y="3851178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-5у-20х = 0</a:t>
            </a:r>
            <a:r>
              <a:rPr lang="en-US" sz="2800" b="1" dirty="0" smtClean="0">
                <a:solidFill>
                  <a:srgbClr val="00B0F0"/>
                </a:solidFill>
              </a:rPr>
              <a:t> |</a:t>
            </a:r>
            <a:r>
              <a:rPr lang="ru-RU" sz="2800" b="1" dirty="0" smtClean="0">
                <a:solidFill>
                  <a:srgbClr val="00B0F0"/>
                </a:solidFill>
              </a:rPr>
              <a:t>*3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611560" y="1268760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014754" y="1124744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019535" y="1547500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043608" y="1628800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259632" y="1340769"/>
            <a:ext cx="4320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+2)</a:t>
            </a:r>
            <a:r>
              <a:rPr lang="ru-RU" sz="2800" dirty="0" smtClean="0"/>
              <a:t> (х-3</a:t>
            </a:r>
            <a:r>
              <a:rPr lang="ru-RU" sz="2800" dirty="0" smtClean="0"/>
              <a:t>) = у      , </a:t>
            </a:r>
            <a:r>
              <a:rPr lang="ru-RU" sz="2800" dirty="0" smtClean="0"/>
              <a:t>ОДЗ: </a:t>
            </a:r>
            <a:r>
              <a:rPr lang="ru-RU" sz="2800" dirty="0" err="1" smtClean="0"/>
              <a:t>х</a:t>
            </a:r>
            <a:r>
              <a:rPr lang="ru-RU" sz="2800" b="1" dirty="0" smtClean="0"/>
              <a:t> </a:t>
            </a:r>
            <a:r>
              <a:rPr lang="ru-RU" sz="2800" dirty="0" smtClean="0"/>
              <a:t>≠ 0</a:t>
            </a:r>
          </a:p>
          <a:p>
            <a:endParaRPr lang="ru-RU" sz="28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822775" y="1340768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019563" y="1916832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024344" y="2339588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1048417" y="242088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264441" y="2132857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+4) </a:t>
            </a:r>
            <a:r>
              <a:rPr lang="ru-RU" sz="2800" dirty="0" smtClean="0"/>
              <a:t>(</a:t>
            </a:r>
            <a:r>
              <a:rPr lang="ru-RU" sz="2800" dirty="0" smtClean="0"/>
              <a:t>х-5) = у</a:t>
            </a:r>
            <a:endParaRPr lang="ru-RU" sz="28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27584" y="2132856"/>
            <a:ext cx="293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611560" y="2987080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99592" y="3049796"/>
            <a:ext cx="2880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у+2х-      -6 = у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38432" y="2852936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3у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834584" y="3275692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858657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899592" y="3841305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у+4х-      -20 = у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38432" y="3635152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5у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834584" y="4057908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858657" y="413920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Левая фигурная скобка 32"/>
          <p:cNvSpPr/>
          <p:nvPr/>
        </p:nvSpPr>
        <p:spPr>
          <a:xfrm>
            <a:off x="611560" y="4643264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899592" y="4715273"/>
            <a:ext cx="3528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2х-      -6 = 0 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*</a:t>
            </a:r>
            <a:r>
              <a:rPr lang="ru-RU" sz="2800" b="1" dirty="0" err="1" smtClean="0">
                <a:solidFill>
                  <a:srgbClr val="00B0F0"/>
                </a:solidFill>
              </a:rPr>
              <a:t>х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03648" y="4509120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3у</a:t>
            </a:r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499800" y="4931876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523873" y="5013176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899592" y="5497489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4х-      -20 = 0   </a:t>
            </a:r>
            <a:r>
              <a:rPr lang="en-US" sz="2800" b="1" dirty="0" smtClean="0">
                <a:solidFill>
                  <a:srgbClr val="00B0F0"/>
                </a:solidFill>
              </a:rPr>
              <a:t>|*x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03648" y="5291336"/>
            <a:ext cx="52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5у</a:t>
            </a:r>
            <a:endParaRPr lang="ru-RU" sz="28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499800" y="5714092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х</a:t>
            </a:r>
            <a:endParaRPr lang="ru-RU" sz="28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523873" y="57953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899592" y="3140968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771800" y="3140968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899592" y="3933056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987824" y="3933056"/>
            <a:ext cx="36004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Левая фигурная скобка 46"/>
          <p:cNvSpPr/>
          <p:nvPr/>
        </p:nvSpPr>
        <p:spPr>
          <a:xfrm>
            <a:off x="5508104" y="1268760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796136" y="1340769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-3у-6х = 0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796136" y="2122985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-5у-20х = 0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0" name="Левая фигурная скобка 49"/>
          <p:cNvSpPr/>
          <p:nvPr/>
        </p:nvSpPr>
        <p:spPr>
          <a:xfrm>
            <a:off x="5508104" y="2996953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796136" y="3068962"/>
            <a:ext cx="309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-3у-6х = 0</a:t>
            </a:r>
            <a:r>
              <a:rPr lang="ru-RU" sz="2800" dirty="0" smtClean="0"/>
              <a:t> </a:t>
            </a:r>
            <a:r>
              <a:rPr lang="ru-RU" sz="2800" dirty="0" smtClean="0"/>
              <a:t>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*(-5)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796136" y="3851178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-5у-20х = 0</a:t>
            </a:r>
            <a:r>
              <a:rPr lang="en-US" sz="2800" b="1" dirty="0" smtClean="0">
                <a:solidFill>
                  <a:srgbClr val="00B0F0"/>
                </a:solidFill>
              </a:rPr>
              <a:t> |</a:t>
            </a:r>
            <a:r>
              <a:rPr lang="ru-RU" sz="2800" b="1" dirty="0" smtClean="0">
                <a:solidFill>
                  <a:srgbClr val="00B0F0"/>
                </a:solidFill>
              </a:rPr>
              <a:t>*3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2" name="Левая фигурная скобка 61"/>
          <p:cNvSpPr/>
          <p:nvPr/>
        </p:nvSpPr>
        <p:spPr>
          <a:xfrm>
            <a:off x="5508104" y="4653135"/>
            <a:ext cx="288032" cy="1512168"/>
          </a:xfrm>
          <a:prstGeom prst="leftBrace">
            <a:avLst>
              <a:gd name="adj1" fmla="val 76806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5796136" y="4725144"/>
            <a:ext cx="309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-10х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+15у+30х = 0</a:t>
            </a:r>
            <a:r>
              <a:rPr lang="ru-RU" sz="2800" dirty="0" smtClean="0"/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796136" y="5507360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12х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-15у-60х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11560" y="1268760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- 30х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11560" y="1268760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- 30х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5365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х</a:t>
            </a:r>
            <a:r>
              <a:rPr lang="ru-RU" sz="2800" dirty="0" smtClean="0"/>
              <a:t>(2х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30)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11560" y="1268760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- 30х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5365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х</a:t>
            </a:r>
            <a:r>
              <a:rPr lang="ru-RU" sz="2800" dirty="0" smtClean="0"/>
              <a:t>(2х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30)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2971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х=0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708920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не в ОДЗ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11560" y="1268760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- 30х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5365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х</a:t>
            </a:r>
            <a:r>
              <a:rPr lang="ru-RU" sz="2800" dirty="0" smtClean="0"/>
              <a:t>(2х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30)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2971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х=0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761764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708920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не в ОДЗ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11560" y="1268760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- 30х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5365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х</a:t>
            </a:r>
            <a:r>
              <a:rPr lang="ru-RU" sz="2800" dirty="0" smtClean="0"/>
              <a:t>(2х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30)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2971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х=0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761764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265820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:2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708920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не в ОДЗ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11560" y="1268760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- 30х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5365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х</a:t>
            </a:r>
            <a:r>
              <a:rPr lang="ru-RU" sz="2800" dirty="0" smtClean="0"/>
              <a:t>(2х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30)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2971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х=0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761764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265820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:2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697868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</a:t>
            </a:r>
            <a:r>
              <a:rPr lang="ru-RU" sz="2800" dirty="0" err="1" smtClean="0"/>
              <a:t>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15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708920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не в ОДЗ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Общие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7293"/>
            <a:ext cx="8229600" cy="4525963"/>
          </a:xfrm>
        </p:spPr>
        <p:txBody>
          <a:bodyPr/>
          <a:lstStyle/>
          <a:p>
            <a:r>
              <a:rPr lang="ru-RU" dirty="0" smtClean="0"/>
              <a:t>Решение задач с помощью введения 2 переменных существенно легче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11560" y="1268760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- 30х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5365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х</a:t>
            </a:r>
            <a:r>
              <a:rPr lang="ru-RU" sz="2800" dirty="0" smtClean="0"/>
              <a:t>(2х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30)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2971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х=0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761764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265820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:2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697868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</a:t>
            </a:r>
            <a:r>
              <a:rPr lang="ru-RU" sz="2800" dirty="0" err="1" smtClean="0"/>
              <a:t>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15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1268760"/>
            <a:ext cx="4968552" cy="5184576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923928" y="1412776"/>
            <a:ext cx="504056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если </a:t>
            </a:r>
            <a:r>
              <a:rPr lang="ru-RU" sz="3200" dirty="0" smtClean="0"/>
              <a:t>х=15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тогда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27122" y="1916831"/>
            <a:ext cx="193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2339587"/>
            <a:ext cx="6480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15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355976" y="2420887"/>
            <a:ext cx="1606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572000" y="2132856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+2)</a:t>
            </a:r>
            <a:r>
              <a:rPr lang="ru-RU" sz="2800" dirty="0" smtClean="0"/>
              <a:t> </a:t>
            </a:r>
            <a:r>
              <a:rPr lang="ru-RU" sz="2800" dirty="0" smtClean="0"/>
              <a:t>(15-3) = у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135144" y="2132855"/>
            <a:ext cx="163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2708920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не в ОДЗ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11560" y="1268760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- 30х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5365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х</a:t>
            </a:r>
            <a:r>
              <a:rPr lang="ru-RU" sz="2800" dirty="0" smtClean="0"/>
              <a:t>(2х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30)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2971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х=0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761764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265820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:2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697868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</a:t>
            </a:r>
            <a:r>
              <a:rPr lang="ru-RU" sz="2800" dirty="0" err="1" smtClean="0"/>
              <a:t>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15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1268760"/>
            <a:ext cx="4968552" cy="5184576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923928" y="1412776"/>
            <a:ext cx="504056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если </a:t>
            </a:r>
            <a:r>
              <a:rPr lang="ru-RU" sz="3200" dirty="0" smtClean="0"/>
              <a:t>х=15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тогда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27122" y="1916831"/>
            <a:ext cx="193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2339587"/>
            <a:ext cx="6480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15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355976" y="2420887"/>
            <a:ext cx="1606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572000" y="2132856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+2)</a:t>
            </a:r>
            <a:r>
              <a:rPr lang="ru-RU" sz="2800" dirty="0" smtClean="0"/>
              <a:t> </a:t>
            </a:r>
            <a:r>
              <a:rPr lang="ru-RU" sz="2800" dirty="0" smtClean="0"/>
              <a:t>(15-3) = у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135144" y="2132855"/>
            <a:ext cx="163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278092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12у+24*15=15*у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2708920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не в ОДЗ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20272" y="1926124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(     +2)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smtClean="0">
                <a:solidFill>
                  <a:srgbClr val="00B050"/>
                </a:solidFill>
              </a:rPr>
              <a:t>*12= у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07441" y="1772816"/>
            <a:ext cx="193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B050"/>
                </a:solidFill>
              </a:rPr>
              <a:t>у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092280" y="2060848"/>
            <a:ext cx="547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15</a:t>
            </a:r>
            <a:endParaRPr lang="ru-RU" i="1" dirty="0">
              <a:solidFill>
                <a:srgbClr val="00B05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236295" y="2132856"/>
            <a:ext cx="16069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020272" y="2420888"/>
            <a:ext cx="2123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smtClean="0">
                <a:solidFill>
                  <a:srgbClr val="00B050"/>
                </a:solidFill>
              </a:rPr>
              <a:t>       +24= у  </a:t>
            </a:r>
            <a:r>
              <a:rPr lang="en-US" dirty="0" smtClean="0">
                <a:solidFill>
                  <a:srgbClr val="00B050"/>
                </a:solidFill>
              </a:rPr>
              <a:t>|</a:t>
            </a:r>
            <a:r>
              <a:rPr lang="ru-RU" i="1" dirty="0" smtClean="0">
                <a:solidFill>
                  <a:srgbClr val="00B050"/>
                </a:solidFill>
              </a:rPr>
              <a:t>*15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092280" y="2267580"/>
            <a:ext cx="5760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12у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92280" y="2555612"/>
            <a:ext cx="547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15</a:t>
            </a:r>
            <a:endParaRPr lang="ru-RU" i="1" dirty="0">
              <a:solidFill>
                <a:srgbClr val="00B050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7236295" y="2627620"/>
            <a:ext cx="16069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11560" y="1268760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- 30х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5365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х</a:t>
            </a:r>
            <a:r>
              <a:rPr lang="ru-RU" sz="2800" dirty="0" smtClean="0"/>
              <a:t>(2х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30)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2971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х=0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761764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265820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:2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697868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</a:t>
            </a:r>
            <a:r>
              <a:rPr lang="ru-RU" sz="2800" dirty="0" err="1" smtClean="0"/>
              <a:t>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15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1268760"/>
            <a:ext cx="4968552" cy="5184576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923928" y="1412776"/>
            <a:ext cx="504056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если </a:t>
            </a:r>
            <a:r>
              <a:rPr lang="ru-RU" sz="3200" dirty="0" smtClean="0"/>
              <a:t>х=15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тогда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                   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27122" y="1916831"/>
            <a:ext cx="193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2339587"/>
            <a:ext cx="6480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15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355976" y="2420887"/>
            <a:ext cx="1606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572000" y="2132856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+2)</a:t>
            </a:r>
            <a:r>
              <a:rPr lang="ru-RU" sz="2800" dirty="0" smtClean="0"/>
              <a:t> </a:t>
            </a:r>
            <a:r>
              <a:rPr lang="ru-RU" sz="2800" dirty="0" smtClean="0"/>
              <a:t>(15-3) = у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135144" y="2132855"/>
            <a:ext cx="163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278092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12у+24*15=15*у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3265820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3у=24*15 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 :3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2708920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не в ОДЗ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11560" y="1268760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- 30х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5365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х</a:t>
            </a:r>
            <a:r>
              <a:rPr lang="ru-RU" sz="2800" dirty="0" smtClean="0"/>
              <a:t>(2х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30)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2971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х=0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761764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265820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:2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697868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</a:t>
            </a:r>
            <a:r>
              <a:rPr lang="ru-RU" sz="2800" dirty="0" err="1" smtClean="0"/>
              <a:t>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15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1268760"/>
            <a:ext cx="4968552" cy="5184576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923928" y="1412776"/>
            <a:ext cx="504056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если </a:t>
            </a:r>
            <a:r>
              <a:rPr lang="ru-RU" sz="3200" dirty="0" smtClean="0"/>
              <a:t>х=15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тогда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                       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27122" y="1916831"/>
            <a:ext cx="193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2339587"/>
            <a:ext cx="6480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15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355976" y="2420887"/>
            <a:ext cx="1606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572000" y="2132856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+2)</a:t>
            </a:r>
            <a:r>
              <a:rPr lang="ru-RU" sz="2800" dirty="0" smtClean="0"/>
              <a:t> </a:t>
            </a:r>
            <a:r>
              <a:rPr lang="ru-RU" sz="2800" dirty="0" smtClean="0"/>
              <a:t>(15-3) = у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135144" y="2132855"/>
            <a:ext cx="163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278092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12у+24*15=15*у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3265820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3у=24*15 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 :3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39952" y="3769876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у=8*15= 120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2708920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не в ОДЗ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11560" y="1268760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- 30х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5365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х</a:t>
            </a:r>
            <a:r>
              <a:rPr lang="ru-RU" sz="2800" dirty="0" smtClean="0"/>
              <a:t>(2х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30)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2971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х=0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761764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265820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:2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697868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</a:t>
            </a:r>
            <a:r>
              <a:rPr lang="ru-RU" sz="2800" dirty="0" err="1" smtClean="0"/>
              <a:t>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15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1268760"/>
            <a:ext cx="4968552" cy="5184576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923928" y="1412776"/>
            <a:ext cx="504056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если </a:t>
            </a:r>
            <a:r>
              <a:rPr lang="ru-RU" sz="3200" dirty="0" smtClean="0"/>
              <a:t>х=15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тогда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                   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отсюда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200" dirty="0" smtClean="0"/>
              <a:t>время на выполнение задания 15 дней объем страниц 120 листов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27122" y="1916831"/>
            <a:ext cx="193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2339587"/>
            <a:ext cx="6480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15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355976" y="2420887"/>
            <a:ext cx="1606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572000" y="2132856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+2)</a:t>
            </a:r>
            <a:r>
              <a:rPr lang="ru-RU" sz="2800" dirty="0" smtClean="0"/>
              <a:t> </a:t>
            </a:r>
            <a:r>
              <a:rPr lang="ru-RU" sz="2800" dirty="0" smtClean="0"/>
              <a:t>(15-3) = у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135144" y="2132855"/>
            <a:ext cx="163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278092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12у+24*15=15*у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3265820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3у=24*15 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 :3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39952" y="3769876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у=8*15= 120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2708920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не в ОДЗ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уравнений: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11560" y="1268760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2х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- 30х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5365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х</a:t>
            </a:r>
            <a:r>
              <a:rPr lang="ru-RU" sz="2800" dirty="0" smtClean="0"/>
              <a:t>(2х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30)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2971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х=0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– 30 = 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761764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265820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2х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30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:2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697868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</a:t>
            </a:r>
            <a:r>
              <a:rPr lang="ru-RU" sz="2800" dirty="0" err="1" smtClean="0"/>
              <a:t>х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= 15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1268760"/>
            <a:ext cx="4968552" cy="5184576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923928" y="1412776"/>
            <a:ext cx="504056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если </a:t>
            </a:r>
            <a:r>
              <a:rPr lang="ru-RU" sz="3200" dirty="0" smtClean="0"/>
              <a:t>х=15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тогда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                   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отсюда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200" dirty="0" smtClean="0"/>
              <a:t>время на выполнение задания 15 дней объем страниц 120 листов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27122" y="1916831"/>
            <a:ext cx="193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2339587"/>
            <a:ext cx="6480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15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355976" y="2420887"/>
            <a:ext cx="1606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572000" y="2132856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+2)</a:t>
            </a:r>
            <a:r>
              <a:rPr lang="ru-RU" sz="2800" dirty="0" smtClean="0"/>
              <a:t> </a:t>
            </a:r>
            <a:r>
              <a:rPr lang="ru-RU" sz="2800" dirty="0" smtClean="0"/>
              <a:t>(15-3) = у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135144" y="2132855"/>
            <a:ext cx="163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(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278092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12у+24*15=15*у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3265820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3у=24*15   </a:t>
            </a:r>
            <a:r>
              <a:rPr lang="en-US" sz="2800" b="1" dirty="0" smtClean="0">
                <a:solidFill>
                  <a:srgbClr val="00B0F0"/>
                </a:solidFill>
              </a:rPr>
              <a:t>|</a:t>
            </a:r>
            <a:r>
              <a:rPr lang="ru-RU" sz="2800" b="1" dirty="0" smtClean="0">
                <a:solidFill>
                  <a:srgbClr val="00B0F0"/>
                </a:solidFill>
              </a:rPr>
              <a:t> :3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39952" y="3769876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у=8*15= 120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11960" y="573325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Ответ: 120 листов, 15 дней.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2708920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не в ОДЗ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Общие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7293"/>
            <a:ext cx="8229600" cy="4525963"/>
          </a:xfrm>
        </p:spPr>
        <p:txBody>
          <a:bodyPr/>
          <a:lstStyle/>
          <a:p>
            <a:r>
              <a:rPr lang="ru-RU" dirty="0" smtClean="0"/>
              <a:t>Решение задач с помощью введения 2 переменных существенно легче</a:t>
            </a:r>
          </a:p>
          <a:p>
            <a:r>
              <a:rPr lang="ru-RU" dirty="0" smtClean="0"/>
              <a:t>О чем спрашивают – то и берем за переменную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Общие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7293"/>
            <a:ext cx="8229600" cy="4525963"/>
          </a:xfrm>
        </p:spPr>
        <p:txBody>
          <a:bodyPr/>
          <a:lstStyle/>
          <a:p>
            <a:r>
              <a:rPr lang="ru-RU" dirty="0" smtClean="0"/>
              <a:t>Решение задач с помощью введения 2 переменных существенно легче</a:t>
            </a:r>
          </a:p>
          <a:p>
            <a:r>
              <a:rPr lang="ru-RU" dirty="0" smtClean="0"/>
              <a:t>О чем спрашивают – то и берем за переменную</a:t>
            </a:r>
          </a:p>
          <a:p>
            <a:r>
              <a:rPr lang="ru-RU" dirty="0" smtClean="0"/>
              <a:t>Формула стара, как мир: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Общие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07293"/>
            <a:ext cx="8229600" cy="4525963"/>
          </a:xfrm>
        </p:spPr>
        <p:txBody>
          <a:bodyPr/>
          <a:lstStyle/>
          <a:p>
            <a:r>
              <a:rPr lang="ru-RU" dirty="0" smtClean="0"/>
              <a:t>Решение задач с помощью введения 2 переменных существенно легче</a:t>
            </a:r>
          </a:p>
          <a:p>
            <a:r>
              <a:rPr lang="ru-RU" dirty="0" smtClean="0"/>
              <a:t>О чем спрашивают – то и берем за переменную</a:t>
            </a:r>
          </a:p>
          <a:p>
            <a:r>
              <a:rPr lang="ru-RU" dirty="0" smtClean="0"/>
              <a:t>Формула стара, как мир: </a:t>
            </a:r>
            <a:endParaRPr lang="ru-RU" dirty="0"/>
          </a:p>
        </p:txBody>
      </p:sp>
      <p:pic>
        <p:nvPicPr>
          <p:cNvPr id="14338" name="Picture 2" descr="https://cf.ppt-online.org/files1/slide/j/ji5fJN1dsKZyEHUAuzYRlQ6h2OWGtB39FLqkrPnvo/slide-23.jpg"/>
          <p:cNvPicPr>
            <a:picLocks noChangeAspect="1" noChangeArrowheads="1"/>
          </p:cNvPicPr>
          <p:nvPr/>
        </p:nvPicPr>
        <p:blipFill>
          <a:blip r:embed="rId2" cstate="print"/>
          <a:srcRect t="35204" b="22330"/>
          <a:stretch>
            <a:fillRect/>
          </a:stretch>
        </p:blipFill>
        <p:spPr bwMode="auto">
          <a:xfrm>
            <a:off x="0" y="3949434"/>
            <a:ext cx="9144000" cy="29085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764704"/>
            <a:ext cx="9144000" cy="5688632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о </a:t>
            </a:r>
            <a:r>
              <a:rPr lang="ru-RU" dirty="0" smtClean="0"/>
              <a:t>машинистке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561 </a:t>
            </a:r>
            <a:r>
              <a:rPr lang="ru-RU" dirty="0" smtClean="0"/>
              <a:t>(а)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764704"/>
            <a:ext cx="9144000" cy="5688632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о </a:t>
            </a:r>
            <a:r>
              <a:rPr lang="ru-RU" dirty="0" smtClean="0"/>
              <a:t>машинистке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561 </a:t>
            </a:r>
            <a:r>
              <a:rPr lang="ru-RU" dirty="0" smtClean="0"/>
              <a:t>(а)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764704"/>
            <a:ext cx="9144000" cy="5688632"/>
          </a:xfrm>
          <a:prstGeom prst="roundRect">
            <a:avLst>
              <a:gd name="adj" fmla="val 13191"/>
            </a:avLst>
          </a:prstGeom>
          <a:gradFill>
            <a:gsLst>
              <a:gs pos="1000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sz="2800" dirty="0" smtClean="0"/>
              <a:t>Строим таблицу, читаем задачу, заполняем таблицу сразу: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584176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о машинистке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 smtClean="0"/>
              <a:t>561 </a:t>
            </a:r>
            <a:r>
              <a:rPr lang="ru-RU" dirty="0" smtClean="0"/>
              <a:t>(а)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535615"/>
          <a:ext cx="8064896" cy="31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800200"/>
                <a:gridCol w="1800200"/>
                <a:gridCol w="2016224"/>
              </a:tblGrid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Событие 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производительность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Время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079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118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707904" y="33569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707904" y="299695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11884" y="327569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707904" y="335699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1444</Words>
  <Application>Microsoft Office PowerPoint</Application>
  <PresentationFormat>Экран (4:3)</PresentationFormat>
  <Paragraphs>496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Математическое моделирование текстовых задач 8 класс</vt:lpstr>
      <vt:lpstr>Слайд 2</vt:lpstr>
      <vt:lpstr>Общие принципы</vt:lpstr>
      <vt:lpstr>Общие принципы</vt:lpstr>
      <vt:lpstr>Общие принципы</vt:lpstr>
      <vt:lpstr>Общие принципы</vt:lpstr>
      <vt:lpstr>Задача о машинистке №561 (а)</vt:lpstr>
      <vt:lpstr>Задача о машинистке  №561 (а)</vt:lpstr>
      <vt:lpstr>Задача о машинистке  №561 (а)</vt:lpstr>
      <vt:lpstr>Задача о машинистке  №561 (а)</vt:lpstr>
      <vt:lpstr>Задача о машинистке  №561 (а)</vt:lpstr>
      <vt:lpstr>Задача о машинистке  №561 (а)</vt:lpstr>
      <vt:lpstr>Задача о машинистке  №561 (а)</vt:lpstr>
      <vt:lpstr>Задача о машинистке  №561 (а)</vt:lpstr>
      <vt:lpstr>Задача о тракторах и поле №561 (а)</vt:lpstr>
      <vt:lpstr>Задача о машинистке  №561 (а)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  <vt:lpstr>Решить систему уравнений: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Математическое моделирование текстовых задач 8 класс</dc:title>
  <dc:creator>Юлия</dc:creator>
  <cp:lastModifiedBy>Юлия</cp:lastModifiedBy>
  <cp:revision>20</cp:revision>
  <dcterms:created xsi:type="dcterms:W3CDTF">2020-04-23T17:53:48Z</dcterms:created>
  <dcterms:modified xsi:type="dcterms:W3CDTF">2020-04-27T05:42:02Z</dcterms:modified>
</cp:coreProperties>
</file>