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2" r:id="rId19"/>
    <p:sldId id="275" r:id="rId20"/>
    <p:sldId id="276" r:id="rId21"/>
    <p:sldId id="294" r:id="rId22"/>
    <p:sldId id="278" r:id="rId23"/>
    <p:sldId id="279" r:id="rId24"/>
    <p:sldId id="280" r:id="rId25"/>
    <p:sldId id="282" r:id="rId26"/>
    <p:sldId id="293" r:id="rId27"/>
    <p:sldId id="281" r:id="rId28"/>
    <p:sldId id="288" r:id="rId29"/>
    <p:sldId id="286" r:id="rId30"/>
    <p:sldId id="291" r:id="rId31"/>
    <p:sldId id="290" r:id="rId32"/>
    <p:sldId id="284" r:id="rId33"/>
    <p:sldId id="292" r:id="rId34"/>
    <p:sldId id="289" r:id="rId35"/>
    <p:sldId id="283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0BE14-01F5-4C33-A8E6-BFA613FE0E96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CFC17-9787-4261-8D74-634BB03BE1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/>
          <a:lstStyle/>
          <a:p>
            <a:r>
              <a:rPr lang="ru-RU" dirty="0" smtClean="0"/>
              <a:t>Решение систем уравнений графическим методом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400800" cy="1752600"/>
          </a:xfrm>
        </p:spPr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  <p:pic>
        <p:nvPicPr>
          <p:cNvPr id="7170" name="Picture 2" descr="https://fs00.urokimatematiki.ru/jpg/graficheskij_sposob_reshenija_sistem_uravnenij_9.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573016"/>
            <a:ext cx="5724128" cy="32198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288032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Как называется функция? Как называется график? Что определяет положение графика в системе координат?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Как построить график?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y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r>
              <a:rPr lang="ru-RU" sz="2400" dirty="0" smtClean="0"/>
              <a:t>          + у</a:t>
            </a:r>
            <a:r>
              <a:rPr lang="ru-RU" sz="2400" baseline="-25000" dirty="0" smtClean="0"/>
              <a:t>0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03178" y="2636912"/>
            <a:ext cx="649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x</a:t>
            </a:r>
            <a:r>
              <a:rPr lang="ru-RU" sz="2400" dirty="0" smtClean="0"/>
              <a:t>-х</a:t>
            </a:r>
            <a:r>
              <a:rPr lang="ru-RU" sz="2400" baseline="-25000" dirty="0" smtClean="0"/>
              <a:t>0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2276872"/>
            <a:ext cx="32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k</a:t>
            </a:r>
            <a:endParaRPr lang="ru-RU" sz="24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331640" y="2708920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367240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Алгоритм решения системы уравнений графическим методом: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7030A0"/>
                </a:solidFill>
              </a:rPr>
              <a:t>1. Выразить переменную </a:t>
            </a:r>
            <a:r>
              <a:rPr lang="en-US" sz="2400" dirty="0" smtClean="0">
                <a:solidFill>
                  <a:srgbClr val="7030A0"/>
                </a:solidFill>
              </a:rPr>
              <a:t>y</a:t>
            </a:r>
            <a:r>
              <a:rPr lang="ru-RU" sz="2400" dirty="0" smtClean="0">
                <a:solidFill>
                  <a:srgbClr val="7030A0"/>
                </a:solidFill>
              </a:rPr>
              <a:t> через переменную </a:t>
            </a:r>
            <a:r>
              <a:rPr lang="ru-RU" sz="2400" dirty="0" err="1" smtClean="0">
                <a:solidFill>
                  <a:srgbClr val="7030A0"/>
                </a:solidFill>
              </a:rPr>
              <a:t>х</a:t>
            </a:r>
            <a:r>
              <a:rPr lang="ru-RU" sz="2400" dirty="0" smtClean="0">
                <a:solidFill>
                  <a:srgbClr val="7030A0"/>
                </a:solidFill>
              </a:rPr>
              <a:t>;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367240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Алгоритм решения системы уравнений графическим методом:</a:t>
            </a:r>
            <a:br>
              <a:rPr lang="ru-RU" sz="2400" dirty="0" smtClean="0"/>
            </a:br>
            <a:r>
              <a:rPr lang="ru-RU" sz="2400" dirty="0" smtClean="0"/>
              <a:t>1. Выразить переменную </a:t>
            </a:r>
            <a:r>
              <a:rPr lang="en-US" sz="2400" dirty="0" smtClean="0"/>
              <a:t>y</a:t>
            </a:r>
            <a:r>
              <a:rPr lang="ru-RU" sz="2400" dirty="0" smtClean="0"/>
              <a:t> через переменную </a:t>
            </a:r>
            <a:r>
              <a:rPr lang="ru-RU" sz="2400" dirty="0" err="1" smtClean="0"/>
              <a:t>х</a:t>
            </a:r>
            <a:r>
              <a:rPr lang="ru-RU" sz="2400" dirty="0" smtClean="0"/>
              <a:t>;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7030A0"/>
                </a:solidFill>
              </a:rPr>
              <a:t>2. Построить в одной системе координат графики уравнений входящих в систему;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367240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Алгоритм решения системы уравнений графическим методом:</a:t>
            </a:r>
            <a:br>
              <a:rPr lang="ru-RU" sz="2400" dirty="0" smtClean="0"/>
            </a:br>
            <a:r>
              <a:rPr lang="ru-RU" sz="2400" dirty="0" smtClean="0"/>
              <a:t>1. Выразить переменную </a:t>
            </a:r>
            <a:r>
              <a:rPr lang="en-US" sz="2400" dirty="0" smtClean="0"/>
              <a:t>y</a:t>
            </a:r>
            <a:r>
              <a:rPr lang="ru-RU" sz="2400" dirty="0" smtClean="0"/>
              <a:t> через переменную </a:t>
            </a:r>
            <a:r>
              <a:rPr lang="ru-RU" sz="2400" dirty="0" err="1" smtClean="0"/>
              <a:t>х</a:t>
            </a:r>
            <a:r>
              <a:rPr lang="ru-RU" sz="2400" dirty="0" smtClean="0"/>
              <a:t>;</a:t>
            </a:r>
            <a:br>
              <a:rPr lang="ru-RU" sz="2400" dirty="0" smtClean="0"/>
            </a:br>
            <a:r>
              <a:rPr lang="ru-RU" sz="2400" dirty="0" smtClean="0"/>
              <a:t>2. Построить в одной системе координат графики уравнений входящих в систему;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7030A0"/>
                </a:solidFill>
              </a:rPr>
              <a:t>3. Определить координаты всех точек пересечений графиков (если они есть);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367240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Алгоритм решения системы уравнений графическим методом:</a:t>
            </a:r>
            <a:br>
              <a:rPr lang="ru-RU" sz="2400" dirty="0" smtClean="0"/>
            </a:br>
            <a:r>
              <a:rPr lang="ru-RU" sz="2400" dirty="0" smtClean="0"/>
              <a:t>1. Выразить переменную </a:t>
            </a:r>
            <a:r>
              <a:rPr lang="en-US" sz="2400" dirty="0" smtClean="0"/>
              <a:t>y</a:t>
            </a:r>
            <a:r>
              <a:rPr lang="ru-RU" sz="2400" dirty="0" smtClean="0"/>
              <a:t> через переменную </a:t>
            </a:r>
            <a:r>
              <a:rPr lang="ru-RU" sz="2400" dirty="0" err="1" smtClean="0"/>
              <a:t>х</a:t>
            </a:r>
            <a:r>
              <a:rPr lang="ru-RU" sz="2400" dirty="0" smtClean="0"/>
              <a:t>;</a:t>
            </a:r>
            <a:br>
              <a:rPr lang="ru-RU" sz="2400" dirty="0" smtClean="0"/>
            </a:br>
            <a:r>
              <a:rPr lang="ru-RU" sz="2400" dirty="0" smtClean="0"/>
              <a:t>2. Построить в одной системе координат графики уравнений входящих в систему;</a:t>
            </a:r>
            <a:br>
              <a:rPr lang="ru-RU" sz="2400" dirty="0" smtClean="0"/>
            </a:br>
            <a:r>
              <a:rPr lang="ru-RU" sz="2400" dirty="0" smtClean="0"/>
              <a:t>3. Определить координаты всех точек пересечений графиков (если они есть);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7030A0"/>
                </a:solidFill>
              </a:rPr>
              <a:t>4. Координаты этих точек и будут решением системы.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</a:t>
            </a:r>
            <a:r>
              <a:rPr lang="ru-RU" sz="2400" dirty="0" smtClean="0"/>
              <a:t>+ </a:t>
            </a:r>
            <a:r>
              <a:rPr lang="ru-RU" sz="2400" dirty="0" smtClean="0"/>
              <a:t>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43808" y="1268760"/>
            <a:ext cx="5544616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1268760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- выразить переменную </a:t>
            </a:r>
            <a:r>
              <a:rPr lang="en-US" i="1" dirty="0" smtClean="0"/>
              <a:t>y</a:t>
            </a:r>
            <a:r>
              <a:rPr lang="ru-RU" i="1" dirty="0" smtClean="0"/>
              <a:t> через переменную </a:t>
            </a:r>
            <a:r>
              <a:rPr lang="ru-RU" i="1" dirty="0" err="1" smtClean="0"/>
              <a:t>х</a:t>
            </a:r>
            <a:endParaRPr lang="ru-RU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+ 2у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83568" y="2132856"/>
            <a:ext cx="1810544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2,5 – 2х 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 =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2204863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43808" y="1268760"/>
            <a:ext cx="5544616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43808" y="1268760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- выразить переменную </a:t>
            </a:r>
            <a:r>
              <a:rPr lang="en-US" i="1" dirty="0" smtClean="0"/>
              <a:t>y</a:t>
            </a:r>
            <a:r>
              <a:rPr lang="ru-RU" i="1" dirty="0" smtClean="0"/>
              <a:t> через переменную </a:t>
            </a:r>
            <a:r>
              <a:rPr lang="ru-RU" i="1" dirty="0" err="1" smtClean="0"/>
              <a:t>х</a:t>
            </a:r>
            <a:endParaRPr lang="ru-RU" i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43808" y="2204864"/>
            <a:ext cx="5544616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43808" y="2204864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- построить в одной системе координат графики уравнений входящих в систему</a:t>
            </a:r>
            <a:endParaRPr lang="ru-RU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+ 2у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83568" y="2132856"/>
            <a:ext cx="1810544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2,5 – 2х 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 =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2204863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355976" y="1196752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611560" y="3212976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2,5 – 2х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83568" y="3933056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-7,5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+ 2у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83568" y="2132856"/>
            <a:ext cx="1810544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2,5 – 2х 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 =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2204863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355976" y="1196752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611560" y="3212976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2,5 – 2х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83568" y="3933056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-7,5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Овал 9"/>
          <p:cNvSpPr/>
          <p:nvPr/>
        </p:nvSpPr>
        <p:spPr>
          <a:xfrm>
            <a:off x="6470497" y="278092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524328" y="486916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+ 2у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83568" y="2132856"/>
            <a:ext cx="1810544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2,5 – 2х 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 =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2204863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355976" y="1196752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611560" y="3212976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2,5 – 2х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83568" y="3933056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-7,5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5940152" y="1772816"/>
            <a:ext cx="2160240" cy="41764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 rot="3746657">
            <a:off x="7302005" y="5117485"/>
            <a:ext cx="1292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= 2,5 – 2х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Что называют системой уравнений?</a:t>
            </a: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+ 2у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83568" y="2132856"/>
            <a:ext cx="1810544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</a:t>
            </a:r>
            <a:r>
              <a:rPr lang="ru-RU" sz="2400" dirty="0" smtClean="0"/>
              <a:t>– 2х + 2,5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 =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2204863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355976" y="1196752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611560" y="3212976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– 2х + 2,5 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83568" y="3933056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-7,5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5940152" y="1772816"/>
            <a:ext cx="2088232" cy="41764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одержимое 2"/>
          <p:cNvSpPr txBox="1">
            <a:spLocks/>
          </p:cNvSpPr>
          <p:nvPr/>
        </p:nvSpPr>
        <p:spPr>
          <a:xfrm>
            <a:off x="611560" y="4868768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</a:t>
            </a:r>
            <a:r>
              <a:rPr lang="ru-RU" sz="2000" dirty="0" err="1" smtClean="0"/>
              <a:t>х</a:t>
            </a:r>
            <a:r>
              <a:rPr lang="ru-RU" sz="2000" dirty="0" smtClean="0"/>
              <a:t> – 2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83568" y="5588848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 rot="3746657">
            <a:off x="7302005" y="5117485"/>
            <a:ext cx="1292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= 2,5 – 2х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+ 2у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83568" y="2132856"/>
            <a:ext cx="1810544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</a:t>
            </a:r>
            <a:r>
              <a:rPr lang="ru-RU" sz="2400" dirty="0" smtClean="0"/>
              <a:t>– 2х + 2,5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 =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2204863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355976" y="1196752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611560" y="3212976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– 2х + 2,5 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83568" y="3933056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-7,5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5940152" y="1772816"/>
            <a:ext cx="2088232" cy="41764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одержимое 2"/>
          <p:cNvSpPr txBox="1">
            <a:spLocks/>
          </p:cNvSpPr>
          <p:nvPr/>
        </p:nvSpPr>
        <p:spPr>
          <a:xfrm>
            <a:off x="611560" y="4868768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</a:t>
            </a:r>
            <a:r>
              <a:rPr lang="ru-RU" sz="2000" dirty="0" err="1" smtClean="0"/>
              <a:t>х</a:t>
            </a:r>
            <a:r>
              <a:rPr lang="ru-RU" sz="2000" dirty="0" smtClean="0"/>
              <a:t> – 2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83568" y="5588848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Овал 15"/>
          <p:cNvSpPr/>
          <p:nvPr/>
        </p:nvSpPr>
        <p:spPr>
          <a:xfrm>
            <a:off x="6470497" y="374332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876256" y="3311273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3746657">
            <a:off x="7302005" y="5117485"/>
            <a:ext cx="1292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= 2,5 – 2х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+ 2у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83568" y="2132856"/>
            <a:ext cx="1810544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</a:t>
            </a:r>
            <a:r>
              <a:rPr lang="ru-RU" sz="2400" dirty="0" smtClean="0"/>
              <a:t>– 2х + 2,5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 =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2204863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355976" y="1196752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611560" y="3212976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– 2х + 2,5 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83568" y="3933056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-7,5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5940152" y="1772816"/>
            <a:ext cx="2088232" cy="41764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одержимое 2"/>
          <p:cNvSpPr txBox="1">
            <a:spLocks/>
          </p:cNvSpPr>
          <p:nvPr/>
        </p:nvSpPr>
        <p:spPr>
          <a:xfrm>
            <a:off x="611560" y="4868768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</a:t>
            </a:r>
            <a:r>
              <a:rPr lang="ru-RU" sz="2000" dirty="0" err="1" smtClean="0"/>
              <a:t>х</a:t>
            </a:r>
            <a:r>
              <a:rPr lang="ru-RU" sz="2000" dirty="0" smtClean="0"/>
              <a:t> – 2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83568" y="5588848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 flipH="1">
            <a:off x="5220072" y="2060848"/>
            <a:ext cx="2952328" cy="29523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 rot="3746657">
            <a:off x="7302005" y="5117485"/>
            <a:ext cx="1292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= 2,5 – 2х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 rot="18910801">
            <a:off x="7141850" y="2162441"/>
            <a:ext cx="105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 =  </a:t>
            </a:r>
            <a:r>
              <a:rPr lang="ru-RU" dirty="0" err="1" smtClean="0"/>
              <a:t>х</a:t>
            </a:r>
            <a:r>
              <a:rPr lang="ru-RU" dirty="0" smtClean="0"/>
              <a:t> – 2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+ 2у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83568" y="2132856"/>
            <a:ext cx="1810544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</a:t>
            </a:r>
            <a:r>
              <a:rPr lang="ru-RU" sz="2400" dirty="0" smtClean="0"/>
              <a:t>– 2х + 2,5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 =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2204863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355976" y="1196752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611560" y="3212976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– 2х + 2,5 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83568" y="3933056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-7,5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5940152" y="1772816"/>
            <a:ext cx="2088232" cy="41764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одержимое 2"/>
          <p:cNvSpPr txBox="1">
            <a:spLocks/>
          </p:cNvSpPr>
          <p:nvPr/>
        </p:nvSpPr>
        <p:spPr>
          <a:xfrm>
            <a:off x="611560" y="4868768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</a:t>
            </a:r>
            <a:r>
              <a:rPr lang="ru-RU" sz="2000" dirty="0" err="1" smtClean="0"/>
              <a:t>х</a:t>
            </a:r>
            <a:r>
              <a:rPr lang="ru-RU" sz="2000" dirty="0" smtClean="0"/>
              <a:t> – 2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83568" y="5588848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 flipH="1">
            <a:off x="5220072" y="2060848"/>
            <a:ext cx="2952328" cy="29523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04248" y="1988840"/>
            <a:ext cx="0" cy="324036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652120" y="3429000"/>
            <a:ext cx="2232248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3275856" y="4149080"/>
            <a:ext cx="5544616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275856" y="4149080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- определить координаты всех точек пересечений графиков (если они есть)</a:t>
            </a:r>
            <a:endParaRPr lang="ru-RU" i="1" dirty="0"/>
          </a:p>
        </p:txBody>
      </p:sp>
      <p:sp>
        <p:nvSpPr>
          <p:cNvPr id="18" name="Прямоугольник 17"/>
          <p:cNvSpPr/>
          <p:nvPr/>
        </p:nvSpPr>
        <p:spPr>
          <a:xfrm rot="3746657">
            <a:off x="7302005" y="5117485"/>
            <a:ext cx="1292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= 2,5 – 2х 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 rot="18910801">
            <a:off x="7141850" y="2162441"/>
            <a:ext cx="105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 =  </a:t>
            </a:r>
            <a:r>
              <a:rPr lang="ru-RU" dirty="0" err="1" smtClean="0"/>
              <a:t>х</a:t>
            </a:r>
            <a:r>
              <a:rPr lang="ru-RU" dirty="0" smtClean="0"/>
              <a:t> – 2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+ 2у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83568" y="2132856"/>
            <a:ext cx="1810544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</a:t>
            </a:r>
            <a:r>
              <a:rPr lang="ru-RU" sz="2400" dirty="0" smtClean="0"/>
              <a:t>– 2х + 2,5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 =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2204863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355976" y="1196752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611560" y="3212976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– 2х + 2,5 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83568" y="3933056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-7,5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5940152" y="1772816"/>
            <a:ext cx="2088232" cy="41764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одержимое 2"/>
          <p:cNvSpPr txBox="1">
            <a:spLocks/>
          </p:cNvSpPr>
          <p:nvPr/>
        </p:nvSpPr>
        <p:spPr>
          <a:xfrm>
            <a:off x="611560" y="4868768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</a:t>
            </a:r>
            <a:r>
              <a:rPr lang="ru-RU" sz="2000" dirty="0" err="1" smtClean="0"/>
              <a:t>х</a:t>
            </a:r>
            <a:r>
              <a:rPr lang="ru-RU" sz="2000" dirty="0" smtClean="0"/>
              <a:t> – 2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83568" y="5588848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 flipH="1">
            <a:off x="5220072" y="2060848"/>
            <a:ext cx="2952328" cy="29523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04248" y="1988840"/>
            <a:ext cx="0" cy="324036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652120" y="3429000"/>
            <a:ext cx="2232248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3275856" y="5229200"/>
            <a:ext cx="5544616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275856" y="5229200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- координаты этих точек и будут решением системы, выписать ответ</a:t>
            </a:r>
            <a:endParaRPr lang="ru-RU" i="1" dirty="0"/>
          </a:p>
        </p:txBody>
      </p:sp>
      <p:sp>
        <p:nvSpPr>
          <p:cNvPr id="24" name="Прямоугольник 23"/>
          <p:cNvSpPr/>
          <p:nvPr/>
        </p:nvSpPr>
        <p:spPr>
          <a:xfrm rot="3746657">
            <a:off x="7302005" y="5117485"/>
            <a:ext cx="1292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= 2,5 – 2х 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 rot="18910801">
            <a:off x="7141850" y="2162441"/>
            <a:ext cx="105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 =  </a:t>
            </a:r>
            <a:r>
              <a:rPr lang="ru-RU" dirty="0" err="1" smtClean="0"/>
              <a:t>х</a:t>
            </a:r>
            <a:r>
              <a:rPr lang="ru-RU" dirty="0" smtClean="0"/>
              <a:t> – 2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355976" y="1196752"/>
            <a:ext cx="4320480" cy="4248151"/>
          </a:xfrm>
          <a:prstGeom prst="rect">
            <a:avLst/>
          </a:prstGeom>
          <a:noFill/>
        </p:spPr>
      </p:pic>
      <p:sp>
        <p:nvSpPr>
          <p:cNvPr id="25" name="Прямоугольник 24"/>
          <p:cNvSpPr/>
          <p:nvPr/>
        </p:nvSpPr>
        <p:spPr>
          <a:xfrm rot="3746657">
            <a:off x="7302005" y="5117485"/>
            <a:ext cx="1292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= 2,5 – 2х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+ 2у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83568" y="2132856"/>
            <a:ext cx="1810544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</a:t>
            </a:r>
            <a:r>
              <a:rPr lang="ru-RU" sz="2400" dirty="0" smtClean="0"/>
              <a:t>– 2х + 2,5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 =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2204863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611560" y="3212976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– 2х + 2,5 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83568" y="3933056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-7,5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5940152" y="1772816"/>
            <a:ext cx="2088232" cy="41764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одержимое 2"/>
          <p:cNvSpPr txBox="1">
            <a:spLocks/>
          </p:cNvSpPr>
          <p:nvPr/>
        </p:nvSpPr>
        <p:spPr>
          <a:xfrm>
            <a:off x="611560" y="4868768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</a:t>
            </a:r>
            <a:r>
              <a:rPr lang="ru-RU" sz="2000" dirty="0" err="1" smtClean="0"/>
              <a:t>х</a:t>
            </a:r>
            <a:r>
              <a:rPr lang="ru-RU" sz="2000" dirty="0" smtClean="0"/>
              <a:t> – 2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83568" y="5588848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 flipH="1">
            <a:off x="5220072" y="2060848"/>
            <a:ext cx="2952328" cy="29523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04248" y="1988840"/>
            <a:ext cx="0" cy="324036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652120" y="3429000"/>
            <a:ext cx="2232248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3275856" y="5229200"/>
            <a:ext cx="5544616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275856" y="5229200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- координаты этих точек и будут решением системы, выписать ответ</a:t>
            </a:r>
            <a:endParaRPr lang="ru-RU" i="1" dirty="0"/>
          </a:p>
        </p:txBody>
      </p:sp>
      <p:sp>
        <p:nvSpPr>
          <p:cNvPr id="24" name="Содержимое 2"/>
          <p:cNvSpPr txBox="1">
            <a:spLocks/>
          </p:cNvSpPr>
          <p:nvPr/>
        </p:nvSpPr>
        <p:spPr>
          <a:xfrm>
            <a:off x="4355976" y="6021288"/>
            <a:ext cx="3672408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Ответ: (1,5; - 0,5)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8910801">
            <a:off x="7141850" y="2162441"/>
            <a:ext cx="105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 =  </a:t>
            </a:r>
            <a:r>
              <a:rPr lang="ru-RU" dirty="0" err="1" smtClean="0"/>
              <a:t>х</a:t>
            </a:r>
            <a:r>
              <a:rPr lang="ru-RU" dirty="0" smtClean="0"/>
              <a:t> – 2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355976" y="1196752"/>
            <a:ext cx="4320480" cy="4248151"/>
          </a:xfrm>
          <a:prstGeom prst="rect">
            <a:avLst/>
          </a:prstGeom>
          <a:noFill/>
        </p:spPr>
      </p:pic>
      <p:sp>
        <p:nvSpPr>
          <p:cNvPr id="25" name="Прямоугольник 24"/>
          <p:cNvSpPr/>
          <p:nvPr/>
        </p:nvSpPr>
        <p:spPr>
          <a:xfrm rot="3746657">
            <a:off x="7302005" y="5117485"/>
            <a:ext cx="1292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= 2,5 – 2х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1052737"/>
            <a:ext cx="1810544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4х + 2у = 5</a:t>
            </a:r>
            <a:br>
              <a:rPr lang="ru-RU" sz="2400" dirty="0" smtClean="0"/>
            </a:br>
            <a:r>
              <a:rPr lang="ru-RU" sz="2400" dirty="0" err="1" smtClean="0"/>
              <a:t>х</a:t>
            </a:r>
            <a:r>
              <a:rPr lang="ru-RU" sz="2400" dirty="0" smtClean="0"/>
              <a:t>  -  у  =  2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1124744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83568" y="2132856"/>
            <a:ext cx="1810544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</a:t>
            </a:r>
            <a:r>
              <a:rPr lang="ru-RU" sz="2400" dirty="0" smtClean="0"/>
              <a:t>– 2х + 2,5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 = 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2204863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611560" y="3212976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– 2х + 2,5 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83568" y="3933056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-7,5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5940152" y="1772816"/>
            <a:ext cx="2088232" cy="41764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одержимое 2"/>
          <p:cNvSpPr txBox="1">
            <a:spLocks/>
          </p:cNvSpPr>
          <p:nvPr/>
        </p:nvSpPr>
        <p:spPr>
          <a:xfrm>
            <a:off x="611560" y="4868768"/>
            <a:ext cx="367240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</a:t>
            </a:r>
            <a:r>
              <a:rPr lang="ru-RU" sz="2000" dirty="0" err="1" smtClean="0"/>
              <a:t>х</a:t>
            </a:r>
            <a:r>
              <a:rPr lang="ru-RU" sz="2000" dirty="0" smtClean="0"/>
              <a:t> – 2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83568" y="5588848"/>
          <a:ext cx="225591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971"/>
                <a:gridCol w="751971"/>
                <a:gridCol w="75197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 flipH="1">
            <a:off x="5220072" y="2060848"/>
            <a:ext cx="2952328" cy="29523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04248" y="1988840"/>
            <a:ext cx="0" cy="324036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652120" y="3429000"/>
            <a:ext cx="2232248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одержимое 2"/>
          <p:cNvSpPr txBox="1">
            <a:spLocks/>
          </p:cNvSpPr>
          <p:nvPr/>
        </p:nvSpPr>
        <p:spPr>
          <a:xfrm>
            <a:off x="4355976" y="6021288"/>
            <a:ext cx="3672408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Ответ: (1,5; - 0,5)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8910801">
            <a:off x="7141850" y="2162441"/>
            <a:ext cx="105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  =  </a:t>
            </a:r>
            <a:r>
              <a:rPr lang="ru-RU" dirty="0" err="1" smtClean="0"/>
              <a:t>х</a:t>
            </a:r>
            <a:r>
              <a:rPr lang="ru-RU" dirty="0" smtClean="0"/>
              <a:t> – 2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836712"/>
            <a:ext cx="2458616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 +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= 4х + 1</a:t>
            </a:r>
            <a:br>
              <a:rPr lang="ru-RU" sz="2400" dirty="0" smtClean="0"/>
            </a:br>
            <a:r>
              <a:rPr lang="ru-RU" sz="2400" dirty="0" smtClean="0"/>
              <a:t> 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 = у - 1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908719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836712"/>
            <a:ext cx="2458616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 +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= 4х + 1</a:t>
            </a:r>
            <a:br>
              <a:rPr lang="ru-RU" sz="2400" dirty="0" smtClean="0"/>
            </a:br>
            <a:r>
              <a:rPr lang="ru-RU" sz="2400" dirty="0" smtClean="0"/>
              <a:t> 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 = у - 1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908719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1700807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одержимое 2"/>
          <p:cNvSpPr txBox="1">
            <a:spLocks/>
          </p:cNvSpPr>
          <p:nvPr/>
        </p:nvSpPr>
        <p:spPr>
          <a:xfrm>
            <a:off x="755576" y="1628800"/>
            <a:ext cx="2458616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-х</a:t>
            </a:r>
            <a:r>
              <a:rPr kumimoji="0" lang="ru-R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+ 4х + 1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ru-RU" sz="2400" dirty="0" smtClean="0"/>
              <a:t>у =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+ 1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836712"/>
            <a:ext cx="2458616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 +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= 4х + 1</a:t>
            </a:r>
            <a:br>
              <a:rPr lang="ru-RU" sz="2400" dirty="0" smtClean="0"/>
            </a:br>
            <a:r>
              <a:rPr lang="ru-RU" sz="2400" dirty="0" smtClean="0"/>
              <a:t> 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 = у - 1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908719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1700807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427984" y="909041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467544" y="2492896"/>
            <a:ext cx="3672408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-х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+ 4х + 1 = -(х-2)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+5</a:t>
            </a:r>
          </a:p>
          <a:p>
            <a:pPr lvl="0"/>
            <a:r>
              <a:rPr lang="ru-RU" sz="2000" dirty="0" smtClean="0"/>
              <a:t>График родительской функции </a:t>
            </a:r>
            <a:br>
              <a:rPr lang="ru-RU" sz="2000" dirty="0" smtClean="0"/>
            </a:br>
            <a:r>
              <a:rPr lang="ru-RU" sz="2000" dirty="0" smtClean="0"/>
              <a:t>у = - 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         </a:t>
            </a:r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lang="ru-RU" sz="2000" dirty="0" smtClean="0"/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Содержимое 2"/>
          <p:cNvSpPr txBox="1">
            <a:spLocks/>
          </p:cNvSpPr>
          <p:nvPr/>
        </p:nvSpPr>
        <p:spPr>
          <a:xfrm>
            <a:off x="755576" y="1628800"/>
            <a:ext cx="2458616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-х</a:t>
            </a:r>
            <a:r>
              <a:rPr kumimoji="0" lang="ru-R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+ 4х + 1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ru-RU" sz="2400" dirty="0" smtClean="0"/>
              <a:t>у =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+ 1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539552" y="3860656"/>
          <a:ext cx="36724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 3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- 4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- 9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29"/>
          <p:cNvGrpSpPr/>
          <p:nvPr/>
        </p:nvGrpSpPr>
        <p:grpSpPr>
          <a:xfrm>
            <a:off x="2051720" y="3861048"/>
            <a:ext cx="300082" cy="369332"/>
            <a:chOff x="107504" y="4221088"/>
            <a:chExt cx="300082" cy="369332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4" name="Группа 30"/>
          <p:cNvGrpSpPr/>
          <p:nvPr/>
        </p:nvGrpSpPr>
        <p:grpSpPr>
          <a:xfrm>
            <a:off x="2843808" y="3861048"/>
            <a:ext cx="300082" cy="369332"/>
            <a:chOff x="107504" y="4221088"/>
            <a:chExt cx="300082" cy="369332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3635896" y="3851756"/>
            <a:ext cx="300082" cy="369332"/>
            <a:chOff x="107504" y="4221088"/>
            <a:chExt cx="300082" cy="369332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Что называют системой уравнений?</a:t>
            </a:r>
          </a:p>
          <a:p>
            <a:r>
              <a:rPr lang="ru-RU" sz="2400" dirty="0" smtClean="0"/>
              <a:t>Системами уравнений называют записи, представляющие собой расположенные друг под другом уравнения, объединенные слева фигурной скобкой, которые обозначают множество всех решений уравнений, одновременно являющихся решениями каждого уравнения систем.</a:t>
            </a:r>
            <a:endParaRPr lang="ru-RU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836712"/>
            <a:ext cx="2458616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 +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= 4х + 1</a:t>
            </a:r>
            <a:br>
              <a:rPr lang="ru-RU" sz="2400" dirty="0" smtClean="0"/>
            </a:br>
            <a:r>
              <a:rPr lang="ru-RU" sz="2400" dirty="0" smtClean="0"/>
              <a:t> 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 = у - 1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908719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1700807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427984" y="909041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467544" y="2492896"/>
            <a:ext cx="4104456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-х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+ 4х + 1 = -(х-2)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+5</a:t>
            </a:r>
          </a:p>
          <a:p>
            <a:pPr lvl="0"/>
            <a:r>
              <a:rPr lang="ru-RU" sz="2000" dirty="0" smtClean="0"/>
              <a:t>График родительской функции </a:t>
            </a:r>
            <a:br>
              <a:rPr lang="ru-RU" sz="2000" dirty="0" smtClean="0"/>
            </a:br>
            <a:r>
              <a:rPr lang="ru-RU" sz="2000" dirty="0" smtClean="0"/>
              <a:t>у = - 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         </a:t>
            </a:r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lang="ru-RU" sz="2000" dirty="0" smtClean="0"/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сдвинут по ОХ на +2  и по ОУ на +5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948264" y="1413097"/>
            <a:ext cx="0" cy="324036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868144" y="1989161"/>
            <a:ext cx="2232248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одержимое 2"/>
          <p:cNvSpPr txBox="1">
            <a:spLocks/>
          </p:cNvSpPr>
          <p:nvPr/>
        </p:nvSpPr>
        <p:spPr>
          <a:xfrm>
            <a:off x="755576" y="1628800"/>
            <a:ext cx="2458616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-х</a:t>
            </a:r>
            <a:r>
              <a:rPr kumimoji="0" lang="ru-R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+ 4х + 1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ru-RU" sz="2400" dirty="0" smtClean="0"/>
              <a:t>у =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+ 1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539552" y="3860656"/>
          <a:ext cx="36724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 3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- 4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- 9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29"/>
          <p:cNvGrpSpPr/>
          <p:nvPr/>
        </p:nvGrpSpPr>
        <p:grpSpPr>
          <a:xfrm>
            <a:off x="2051720" y="3861048"/>
            <a:ext cx="300082" cy="369332"/>
            <a:chOff x="107504" y="4221088"/>
            <a:chExt cx="300082" cy="369332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4" name="Группа 30"/>
          <p:cNvGrpSpPr/>
          <p:nvPr/>
        </p:nvGrpSpPr>
        <p:grpSpPr>
          <a:xfrm>
            <a:off x="2843808" y="3861048"/>
            <a:ext cx="300082" cy="369332"/>
            <a:chOff x="107504" y="4221088"/>
            <a:chExt cx="300082" cy="369332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3635896" y="3851756"/>
            <a:ext cx="300082" cy="369332"/>
            <a:chOff x="107504" y="4221088"/>
            <a:chExt cx="300082" cy="369332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836712"/>
            <a:ext cx="2458616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 +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= 4х + 1</a:t>
            </a:r>
            <a:br>
              <a:rPr lang="ru-RU" sz="2400" dirty="0" smtClean="0"/>
            </a:br>
            <a:r>
              <a:rPr lang="ru-RU" sz="2400" dirty="0" smtClean="0"/>
              <a:t> 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 = у - 1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908719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1700807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427984" y="909041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467544" y="2492896"/>
            <a:ext cx="4176464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-х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+ 4х + 1 = -(х-2)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+5</a:t>
            </a:r>
          </a:p>
          <a:p>
            <a:pPr lvl="0"/>
            <a:r>
              <a:rPr lang="ru-RU" sz="2000" dirty="0" smtClean="0"/>
              <a:t>График родительской функции </a:t>
            </a:r>
            <a:br>
              <a:rPr lang="ru-RU" sz="2000" dirty="0" smtClean="0"/>
            </a:br>
            <a:r>
              <a:rPr lang="ru-RU" sz="2000" dirty="0" smtClean="0"/>
              <a:t>у = - 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         </a:t>
            </a:r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lang="ru-RU" sz="2000" dirty="0" smtClean="0"/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сдвинут по ОХ на +2  и по ОУ на +5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948264" y="1413097"/>
            <a:ext cx="0" cy="324036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868144" y="1989161"/>
            <a:ext cx="2232248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одержимое 2"/>
          <p:cNvSpPr txBox="1">
            <a:spLocks/>
          </p:cNvSpPr>
          <p:nvPr/>
        </p:nvSpPr>
        <p:spPr>
          <a:xfrm>
            <a:off x="755576" y="1628800"/>
            <a:ext cx="2458616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-х</a:t>
            </a:r>
            <a:r>
              <a:rPr kumimoji="0" lang="ru-R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+ 4х + 1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ru-RU" sz="2400" dirty="0" smtClean="0"/>
              <a:t>у =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+ 1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539552" y="3860656"/>
          <a:ext cx="36724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 3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- 4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- 9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29"/>
          <p:cNvGrpSpPr/>
          <p:nvPr/>
        </p:nvGrpSpPr>
        <p:grpSpPr>
          <a:xfrm>
            <a:off x="2051720" y="3861048"/>
            <a:ext cx="300082" cy="369332"/>
            <a:chOff x="107504" y="4221088"/>
            <a:chExt cx="300082" cy="369332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4" name="Группа 30"/>
          <p:cNvGrpSpPr/>
          <p:nvPr/>
        </p:nvGrpSpPr>
        <p:grpSpPr>
          <a:xfrm>
            <a:off x="2843808" y="3861048"/>
            <a:ext cx="300082" cy="369332"/>
            <a:chOff x="107504" y="4221088"/>
            <a:chExt cx="300082" cy="369332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3635896" y="3851756"/>
            <a:ext cx="300082" cy="369332"/>
            <a:chOff x="107504" y="4221088"/>
            <a:chExt cx="300082" cy="369332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pic>
        <p:nvPicPr>
          <p:cNvPr id="53" name="Рисунок 52" descr="парабола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6372199" y="1800521"/>
            <a:ext cx="1224137" cy="2132856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 rot="4839288">
            <a:off x="6907353" y="3306499"/>
            <a:ext cx="1491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у = -х</a:t>
            </a:r>
            <a:r>
              <a:rPr lang="ru-RU" sz="1400" baseline="30000" dirty="0" smtClean="0"/>
              <a:t>2 </a:t>
            </a:r>
            <a:r>
              <a:rPr lang="ru-RU" sz="1400" dirty="0" smtClean="0"/>
              <a:t>+ 4х + 1</a:t>
            </a:r>
            <a:endParaRPr lang="ru-RU" sz="1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836712"/>
            <a:ext cx="2458616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 +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= 4х + 1</a:t>
            </a:r>
            <a:br>
              <a:rPr lang="ru-RU" sz="2400" dirty="0" smtClean="0"/>
            </a:br>
            <a:r>
              <a:rPr lang="ru-RU" sz="2400" dirty="0" smtClean="0"/>
              <a:t> 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 = у - 1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908719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1700807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427984" y="909041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467544" y="2492896"/>
            <a:ext cx="4176464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-х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+ 4х + 1 = -(х-2)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+5</a:t>
            </a:r>
          </a:p>
          <a:p>
            <a:pPr lvl="0"/>
            <a:r>
              <a:rPr lang="ru-RU" sz="2000" dirty="0" smtClean="0"/>
              <a:t>График родительской функции </a:t>
            </a:r>
            <a:br>
              <a:rPr lang="ru-RU" sz="2000" dirty="0" smtClean="0"/>
            </a:br>
            <a:r>
              <a:rPr lang="ru-RU" sz="2000" dirty="0" smtClean="0"/>
              <a:t>у = - </a:t>
            </a:r>
            <a:r>
              <a:rPr lang="ru-RU" sz="2000" dirty="0" smtClean="0"/>
              <a:t>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         </a:t>
            </a:r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lang="ru-RU" sz="2000" dirty="0" smtClean="0"/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сдвинут по ОХ на +2  и по ОУ на +5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948264" y="1413097"/>
            <a:ext cx="0" cy="324036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868144" y="1989161"/>
            <a:ext cx="2232248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одержимое 2"/>
          <p:cNvSpPr txBox="1">
            <a:spLocks/>
          </p:cNvSpPr>
          <p:nvPr/>
        </p:nvSpPr>
        <p:spPr>
          <a:xfrm>
            <a:off x="755576" y="1628800"/>
            <a:ext cx="2458616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-х</a:t>
            </a:r>
            <a:r>
              <a:rPr kumimoji="0" lang="ru-R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+ 4х + 1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ru-RU" sz="2400" dirty="0" smtClean="0"/>
              <a:t>у =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+ 1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>
          <a:xfrm>
            <a:off x="467544" y="4941168"/>
            <a:ext cx="367240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х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+ 1</a:t>
            </a:r>
          </a:p>
          <a:p>
            <a:pPr lvl="0"/>
            <a:r>
              <a:rPr lang="ru-RU" sz="2000" dirty="0" smtClean="0"/>
              <a:t>График родительской функции </a:t>
            </a:r>
            <a:br>
              <a:rPr lang="ru-RU" sz="2000" dirty="0" smtClean="0"/>
            </a:br>
            <a:r>
              <a:rPr lang="ru-RU" sz="2000" dirty="0" smtClean="0"/>
              <a:t>у = 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</a:t>
            </a:r>
          </a:p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сдвинут по ОУ на +1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611560" y="3789040"/>
          <a:ext cx="36724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 3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- 4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- 9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29"/>
          <p:cNvGrpSpPr/>
          <p:nvPr/>
        </p:nvGrpSpPr>
        <p:grpSpPr>
          <a:xfrm>
            <a:off x="2123728" y="3789040"/>
            <a:ext cx="300082" cy="369332"/>
            <a:chOff x="107504" y="4221088"/>
            <a:chExt cx="300082" cy="369332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4" name="Группа 30"/>
          <p:cNvGrpSpPr/>
          <p:nvPr/>
        </p:nvGrpSpPr>
        <p:grpSpPr>
          <a:xfrm>
            <a:off x="2843808" y="3789040"/>
            <a:ext cx="300082" cy="369332"/>
            <a:chOff x="107504" y="4221088"/>
            <a:chExt cx="300082" cy="369332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3695854" y="3789040"/>
            <a:ext cx="300082" cy="369332"/>
            <a:chOff x="107504" y="4221088"/>
            <a:chExt cx="300082" cy="369332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4571998" y="5301208"/>
          <a:ext cx="36724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 3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9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6" name="Группа 37"/>
          <p:cNvGrpSpPr/>
          <p:nvPr/>
        </p:nvGrpSpPr>
        <p:grpSpPr>
          <a:xfrm>
            <a:off x="6084166" y="5301208"/>
            <a:ext cx="300082" cy="369332"/>
            <a:chOff x="107504" y="4221088"/>
            <a:chExt cx="300082" cy="369332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8" name="Группа 40"/>
          <p:cNvGrpSpPr/>
          <p:nvPr/>
        </p:nvGrpSpPr>
        <p:grpSpPr>
          <a:xfrm>
            <a:off x="6864204" y="5301208"/>
            <a:ext cx="300082" cy="369332"/>
            <a:chOff x="107504" y="4221088"/>
            <a:chExt cx="300082" cy="369332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9" name="Группа 43"/>
          <p:cNvGrpSpPr/>
          <p:nvPr/>
        </p:nvGrpSpPr>
        <p:grpSpPr>
          <a:xfrm>
            <a:off x="7596334" y="5301208"/>
            <a:ext cx="300082" cy="369332"/>
            <a:chOff x="107504" y="4221088"/>
            <a:chExt cx="300082" cy="369332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cxnSp>
        <p:nvCxnSpPr>
          <p:cNvPr id="47" name="Прямая соединительная линия 46"/>
          <p:cNvCxnSpPr/>
          <p:nvPr/>
        </p:nvCxnSpPr>
        <p:spPr>
          <a:xfrm>
            <a:off x="5508104" y="2853257"/>
            <a:ext cx="2448272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Рисунок 52" descr="парабола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6372199" y="1800521"/>
            <a:ext cx="1224137" cy="2132856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 rot="4839288">
            <a:off x="6907353" y="3306499"/>
            <a:ext cx="1491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у = -х</a:t>
            </a:r>
            <a:r>
              <a:rPr lang="ru-RU" sz="1400" baseline="30000" dirty="0" smtClean="0"/>
              <a:t>2 </a:t>
            </a:r>
            <a:r>
              <a:rPr lang="ru-RU" sz="1400" dirty="0" smtClean="0"/>
              <a:t>+ 4х + 1</a:t>
            </a:r>
            <a:endParaRPr lang="ru-RU" sz="1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836712"/>
            <a:ext cx="2458616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 +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= 4х + 1</a:t>
            </a:r>
            <a:br>
              <a:rPr lang="ru-RU" sz="2400" dirty="0" smtClean="0"/>
            </a:br>
            <a:r>
              <a:rPr lang="ru-RU" sz="2400" dirty="0" smtClean="0"/>
              <a:t> 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 = у - 1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908719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1700807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427984" y="909041"/>
            <a:ext cx="4320480" cy="4248151"/>
          </a:xfrm>
          <a:prstGeom prst="rect">
            <a:avLst/>
          </a:prstGeom>
          <a:noFill/>
        </p:spPr>
      </p:pic>
      <p:sp>
        <p:nvSpPr>
          <p:cNvPr id="22" name="Содержимое 2"/>
          <p:cNvSpPr txBox="1">
            <a:spLocks/>
          </p:cNvSpPr>
          <p:nvPr/>
        </p:nvSpPr>
        <p:spPr>
          <a:xfrm>
            <a:off x="467544" y="2492896"/>
            <a:ext cx="367240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-х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+ 4х + 1 = -(х-2)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+5</a:t>
            </a:r>
          </a:p>
          <a:p>
            <a:pPr lvl="0"/>
            <a:r>
              <a:rPr lang="ru-RU" sz="2000" dirty="0" smtClean="0"/>
              <a:t>График родительской функции </a:t>
            </a:r>
            <a:br>
              <a:rPr lang="ru-RU" sz="2000" dirty="0" smtClean="0"/>
            </a:br>
            <a:r>
              <a:rPr lang="ru-RU" sz="2000" dirty="0" smtClean="0"/>
              <a:t>у = - 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        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сдвинут по ОХ на +2  и по ОУ на +5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948264" y="1413097"/>
            <a:ext cx="0" cy="324036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868144" y="1989161"/>
            <a:ext cx="2232248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одержимое 2"/>
          <p:cNvSpPr txBox="1">
            <a:spLocks/>
          </p:cNvSpPr>
          <p:nvPr/>
        </p:nvSpPr>
        <p:spPr>
          <a:xfrm>
            <a:off x="755576" y="1628800"/>
            <a:ext cx="2458616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-х</a:t>
            </a:r>
            <a:r>
              <a:rPr kumimoji="0" lang="ru-R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+ 4х + 1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ru-RU" sz="2400" dirty="0" smtClean="0"/>
              <a:t>у =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+ 1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>
          <a:xfrm>
            <a:off x="467544" y="4941168"/>
            <a:ext cx="367240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х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+ 1</a:t>
            </a:r>
          </a:p>
          <a:p>
            <a:pPr lvl="0"/>
            <a:r>
              <a:rPr lang="ru-RU" sz="2000" dirty="0" smtClean="0"/>
              <a:t>График родительской функции </a:t>
            </a:r>
            <a:br>
              <a:rPr lang="ru-RU" sz="2000" dirty="0" smtClean="0"/>
            </a:br>
            <a:r>
              <a:rPr lang="ru-RU" sz="2000" dirty="0" smtClean="0"/>
              <a:t>у = 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</a:t>
            </a:r>
          </a:p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сдвинут по ОУ на +1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611560" y="4149080"/>
          <a:ext cx="36724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 3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- 4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- 9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29"/>
          <p:cNvGrpSpPr/>
          <p:nvPr/>
        </p:nvGrpSpPr>
        <p:grpSpPr>
          <a:xfrm>
            <a:off x="2183686" y="4149080"/>
            <a:ext cx="300082" cy="369332"/>
            <a:chOff x="107504" y="4221088"/>
            <a:chExt cx="300082" cy="369332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4" name="Группа 30"/>
          <p:cNvGrpSpPr/>
          <p:nvPr/>
        </p:nvGrpSpPr>
        <p:grpSpPr>
          <a:xfrm>
            <a:off x="2915816" y="4149080"/>
            <a:ext cx="300082" cy="369332"/>
            <a:chOff x="107504" y="4221088"/>
            <a:chExt cx="300082" cy="369332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3635896" y="4149080"/>
            <a:ext cx="300082" cy="369332"/>
            <a:chOff x="107504" y="4221088"/>
            <a:chExt cx="300082" cy="369332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4571998" y="5301208"/>
          <a:ext cx="36724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 3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9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6" name="Группа 37"/>
          <p:cNvGrpSpPr/>
          <p:nvPr/>
        </p:nvGrpSpPr>
        <p:grpSpPr>
          <a:xfrm>
            <a:off x="6084166" y="5301208"/>
            <a:ext cx="300082" cy="369332"/>
            <a:chOff x="107504" y="4221088"/>
            <a:chExt cx="300082" cy="369332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8" name="Группа 40"/>
          <p:cNvGrpSpPr/>
          <p:nvPr/>
        </p:nvGrpSpPr>
        <p:grpSpPr>
          <a:xfrm>
            <a:off x="6864204" y="5301208"/>
            <a:ext cx="300082" cy="369332"/>
            <a:chOff x="107504" y="4221088"/>
            <a:chExt cx="300082" cy="369332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9" name="Группа 43"/>
          <p:cNvGrpSpPr/>
          <p:nvPr/>
        </p:nvGrpSpPr>
        <p:grpSpPr>
          <a:xfrm>
            <a:off x="7596334" y="5301208"/>
            <a:ext cx="300082" cy="369332"/>
            <a:chOff x="107504" y="4221088"/>
            <a:chExt cx="300082" cy="369332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cxnSp>
        <p:nvCxnSpPr>
          <p:cNvPr id="47" name="Прямая соединительная линия 46"/>
          <p:cNvCxnSpPr/>
          <p:nvPr/>
        </p:nvCxnSpPr>
        <p:spPr>
          <a:xfrm>
            <a:off x="5508104" y="2853257"/>
            <a:ext cx="2448272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Рисунок 51" descr="парабола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1" y="909041"/>
            <a:ext cx="1224137" cy="2132856"/>
          </a:xfrm>
          <a:prstGeom prst="rect">
            <a:avLst/>
          </a:prstGeom>
        </p:spPr>
      </p:pic>
      <p:pic>
        <p:nvPicPr>
          <p:cNvPr id="53" name="Рисунок 52" descr="парабола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6372199" y="1800521"/>
            <a:ext cx="1224137" cy="2132856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 rot="4839288">
            <a:off x="6907353" y="3306499"/>
            <a:ext cx="1491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у = -х</a:t>
            </a:r>
            <a:r>
              <a:rPr lang="ru-RU" sz="1400" baseline="30000" dirty="0" smtClean="0"/>
              <a:t>2 </a:t>
            </a:r>
            <a:r>
              <a:rPr lang="ru-RU" sz="1400" dirty="0" smtClean="0"/>
              <a:t>+ 4х + 1</a:t>
            </a:r>
            <a:endParaRPr lang="ru-RU" sz="1400" dirty="0"/>
          </a:p>
        </p:txBody>
      </p:sp>
      <p:sp>
        <p:nvSpPr>
          <p:cNvPr id="57" name="Прямоугольник 56"/>
          <p:cNvSpPr/>
          <p:nvPr/>
        </p:nvSpPr>
        <p:spPr>
          <a:xfrm rot="16871184">
            <a:off x="6569320" y="1208966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у = х</a:t>
            </a:r>
            <a:r>
              <a:rPr lang="ru-RU" sz="1400" baseline="30000" dirty="0" smtClean="0"/>
              <a:t>2 </a:t>
            </a:r>
            <a:r>
              <a:rPr lang="ru-RU" sz="1400" dirty="0" smtClean="0"/>
              <a:t>+ 1 </a:t>
            </a:r>
            <a:endParaRPr lang="ru-RU" sz="1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836712"/>
            <a:ext cx="2458616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 +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= 4х + 1</a:t>
            </a:r>
            <a:br>
              <a:rPr lang="ru-RU" sz="2400" dirty="0" smtClean="0"/>
            </a:br>
            <a:r>
              <a:rPr lang="ru-RU" sz="2400" dirty="0" smtClean="0"/>
              <a:t> 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 = у - 1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908719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1700807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427984" y="909041"/>
            <a:ext cx="4320480" cy="4248151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6948264" y="1413097"/>
            <a:ext cx="0" cy="324036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868144" y="1989161"/>
            <a:ext cx="2232248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одержимое 2"/>
          <p:cNvSpPr txBox="1">
            <a:spLocks/>
          </p:cNvSpPr>
          <p:nvPr/>
        </p:nvSpPr>
        <p:spPr>
          <a:xfrm>
            <a:off x="755576" y="1628800"/>
            <a:ext cx="2458616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-х</a:t>
            </a:r>
            <a:r>
              <a:rPr kumimoji="0" lang="ru-R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+ 4х + 1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ru-RU" sz="2400" dirty="0" smtClean="0"/>
              <a:t>у =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+ 1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4571998" y="5301208"/>
          <a:ext cx="36724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 3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9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6" name="Группа 37"/>
          <p:cNvGrpSpPr/>
          <p:nvPr/>
        </p:nvGrpSpPr>
        <p:grpSpPr>
          <a:xfrm>
            <a:off x="6084166" y="5301208"/>
            <a:ext cx="300082" cy="369332"/>
            <a:chOff x="107504" y="4221088"/>
            <a:chExt cx="300082" cy="369332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8" name="Группа 40"/>
          <p:cNvGrpSpPr/>
          <p:nvPr/>
        </p:nvGrpSpPr>
        <p:grpSpPr>
          <a:xfrm>
            <a:off x="6864204" y="5301208"/>
            <a:ext cx="300082" cy="369332"/>
            <a:chOff x="107504" y="4221088"/>
            <a:chExt cx="300082" cy="369332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9" name="Группа 43"/>
          <p:cNvGrpSpPr/>
          <p:nvPr/>
        </p:nvGrpSpPr>
        <p:grpSpPr>
          <a:xfrm>
            <a:off x="7596334" y="5301208"/>
            <a:ext cx="300082" cy="369332"/>
            <a:chOff x="107504" y="4221088"/>
            <a:chExt cx="300082" cy="369332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cxnSp>
        <p:nvCxnSpPr>
          <p:cNvPr id="47" name="Прямая соединительная линия 46"/>
          <p:cNvCxnSpPr/>
          <p:nvPr/>
        </p:nvCxnSpPr>
        <p:spPr>
          <a:xfrm>
            <a:off x="5508104" y="2853257"/>
            <a:ext cx="2448272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Рисунок 51" descr="парабола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1" y="909041"/>
            <a:ext cx="1224137" cy="2132856"/>
          </a:xfrm>
          <a:prstGeom prst="rect">
            <a:avLst/>
          </a:prstGeom>
        </p:spPr>
      </p:pic>
      <p:pic>
        <p:nvPicPr>
          <p:cNvPr id="53" name="Рисунок 52" descr="парабола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6372199" y="1800521"/>
            <a:ext cx="1224137" cy="2132856"/>
          </a:xfrm>
          <a:prstGeom prst="rect">
            <a:avLst/>
          </a:prstGeom>
        </p:spPr>
      </p:pic>
      <p:sp>
        <p:nvSpPr>
          <p:cNvPr id="54" name="Овал 53"/>
          <p:cNvSpPr/>
          <p:nvPr/>
        </p:nvSpPr>
        <p:spPr>
          <a:xfrm>
            <a:off x="6542505" y="280753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6948264" y="198916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 rot="4839288">
            <a:off x="6907353" y="3306499"/>
            <a:ext cx="1491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у = -х</a:t>
            </a:r>
            <a:r>
              <a:rPr lang="ru-RU" sz="1400" baseline="30000" dirty="0" smtClean="0"/>
              <a:t>2 </a:t>
            </a:r>
            <a:r>
              <a:rPr lang="ru-RU" sz="1400" dirty="0" smtClean="0"/>
              <a:t>+ 4х + 1</a:t>
            </a:r>
            <a:endParaRPr lang="ru-RU" sz="1400" dirty="0"/>
          </a:p>
        </p:txBody>
      </p:sp>
      <p:sp>
        <p:nvSpPr>
          <p:cNvPr id="57" name="Прямоугольник 56"/>
          <p:cNvSpPr/>
          <p:nvPr/>
        </p:nvSpPr>
        <p:spPr>
          <a:xfrm rot="16871184">
            <a:off x="6569320" y="1208966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у = х</a:t>
            </a:r>
            <a:r>
              <a:rPr lang="ru-RU" sz="1400" baseline="30000" dirty="0" smtClean="0"/>
              <a:t>2 </a:t>
            </a:r>
            <a:r>
              <a:rPr lang="ru-RU" sz="1400" dirty="0" smtClean="0"/>
              <a:t>+ 1 </a:t>
            </a:r>
            <a:endParaRPr lang="ru-RU" sz="1400" dirty="0"/>
          </a:p>
        </p:txBody>
      </p:sp>
      <p:sp>
        <p:nvSpPr>
          <p:cNvPr id="41" name="Содержимое 2"/>
          <p:cNvSpPr txBox="1">
            <a:spLocks/>
          </p:cNvSpPr>
          <p:nvPr/>
        </p:nvSpPr>
        <p:spPr>
          <a:xfrm>
            <a:off x="467544" y="2492896"/>
            <a:ext cx="4176464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-х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+ 4х + 1 = -(х-2)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+5</a:t>
            </a:r>
          </a:p>
          <a:p>
            <a:pPr lvl="0"/>
            <a:r>
              <a:rPr lang="ru-RU" sz="2000" dirty="0" smtClean="0"/>
              <a:t>График родительской функции </a:t>
            </a:r>
            <a:br>
              <a:rPr lang="ru-RU" sz="2000" dirty="0" smtClean="0"/>
            </a:br>
            <a:r>
              <a:rPr lang="ru-RU" sz="2000" dirty="0" smtClean="0"/>
              <a:t>у = - </a:t>
            </a:r>
            <a:r>
              <a:rPr lang="ru-RU" sz="2000" dirty="0" smtClean="0"/>
              <a:t>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         </a:t>
            </a:r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lang="ru-RU" sz="2000" dirty="0" smtClean="0"/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сдвинут по ОХ на +2  и по ОУ на +5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Содержимое 2"/>
          <p:cNvSpPr txBox="1">
            <a:spLocks/>
          </p:cNvSpPr>
          <p:nvPr/>
        </p:nvSpPr>
        <p:spPr>
          <a:xfrm>
            <a:off x="467544" y="4941168"/>
            <a:ext cx="367240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х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+ 1</a:t>
            </a:r>
          </a:p>
          <a:p>
            <a:pPr lvl="0"/>
            <a:r>
              <a:rPr lang="ru-RU" sz="2000" dirty="0" smtClean="0"/>
              <a:t>График родительской функции </a:t>
            </a:r>
            <a:br>
              <a:rPr lang="ru-RU" sz="2000" dirty="0" smtClean="0"/>
            </a:br>
            <a:r>
              <a:rPr lang="ru-RU" sz="2000" dirty="0" smtClean="0"/>
              <a:t>у = 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</a:t>
            </a:r>
          </a:p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сдвинут по ОУ на +1</a:t>
            </a: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611560" y="3789040"/>
          <a:ext cx="36724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 3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- 4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- 9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49" name="Группа 29"/>
          <p:cNvGrpSpPr/>
          <p:nvPr/>
        </p:nvGrpSpPr>
        <p:grpSpPr>
          <a:xfrm>
            <a:off x="2123728" y="3789040"/>
            <a:ext cx="300082" cy="369332"/>
            <a:chOff x="107504" y="4221088"/>
            <a:chExt cx="300082" cy="369332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58" name="Группа 30"/>
          <p:cNvGrpSpPr/>
          <p:nvPr/>
        </p:nvGrpSpPr>
        <p:grpSpPr>
          <a:xfrm>
            <a:off x="2843808" y="3789040"/>
            <a:ext cx="300082" cy="369332"/>
            <a:chOff x="107504" y="4221088"/>
            <a:chExt cx="300082" cy="369332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61" name="Группа 33"/>
          <p:cNvGrpSpPr/>
          <p:nvPr/>
        </p:nvGrpSpPr>
        <p:grpSpPr>
          <a:xfrm>
            <a:off x="3695854" y="3789040"/>
            <a:ext cx="300082" cy="369332"/>
            <a:chOff x="107504" y="4221088"/>
            <a:chExt cx="300082" cy="369332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Что-то новеньк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836712"/>
            <a:ext cx="2458616" cy="8640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у +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= 4х + 1</a:t>
            </a:r>
            <a:br>
              <a:rPr lang="ru-RU" sz="2400" dirty="0" smtClean="0"/>
            </a:br>
            <a:r>
              <a:rPr lang="ru-RU" sz="2400" dirty="0" smtClean="0"/>
              <a:t> 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 = у - 1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539552" y="908719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549896" y="1700807"/>
            <a:ext cx="144016" cy="720080"/>
          </a:xfrm>
          <a:prstGeom prst="leftBrace">
            <a:avLst>
              <a:gd name="adj1" fmla="val 9342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82" name="Picture 2" descr="https://fhd.multiurok.ru/e/2/b/e2b65ff141ffed4431f19fd3dfa8fc03c2f2c3ec/kombinirovannyi-urok-na-tiemu-priamoughol-naia-sistiema-koordinat-na-ploskosti_2.jpeg"/>
          <p:cNvPicPr>
            <a:picLocks noChangeAspect="1" noChangeArrowheads="1"/>
          </p:cNvPicPr>
          <p:nvPr/>
        </p:nvPicPr>
        <p:blipFill>
          <a:blip r:embed="rId3" cstate="print"/>
          <a:srcRect r="50910"/>
          <a:stretch>
            <a:fillRect/>
          </a:stretch>
        </p:blipFill>
        <p:spPr bwMode="auto">
          <a:xfrm>
            <a:off x="4427984" y="909041"/>
            <a:ext cx="4320480" cy="4248151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6948264" y="1413097"/>
            <a:ext cx="0" cy="324036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868144" y="1989161"/>
            <a:ext cx="2232248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одержимое 2"/>
          <p:cNvSpPr txBox="1">
            <a:spLocks/>
          </p:cNvSpPr>
          <p:nvPr/>
        </p:nvSpPr>
        <p:spPr>
          <a:xfrm>
            <a:off x="755576" y="1628800"/>
            <a:ext cx="2458616" cy="86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= -х</a:t>
            </a:r>
            <a:r>
              <a:rPr kumimoji="0" lang="ru-RU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+ 4х + 1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ru-RU" sz="2400" dirty="0" smtClean="0"/>
              <a:t>у = х</a:t>
            </a:r>
            <a:r>
              <a:rPr lang="ru-RU" sz="2400" baseline="30000" dirty="0" smtClean="0"/>
              <a:t>2 </a:t>
            </a:r>
            <a:r>
              <a:rPr lang="ru-RU" sz="2400" dirty="0" smtClean="0"/>
              <a:t>+ 1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4571998" y="5301208"/>
          <a:ext cx="36724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 3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9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6" name="Группа 37"/>
          <p:cNvGrpSpPr/>
          <p:nvPr/>
        </p:nvGrpSpPr>
        <p:grpSpPr>
          <a:xfrm>
            <a:off x="6084166" y="5301208"/>
            <a:ext cx="300082" cy="369332"/>
            <a:chOff x="107504" y="4221088"/>
            <a:chExt cx="300082" cy="369332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8" name="Группа 40"/>
          <p:cNvGrpSpPr/>
          <p:nvPr/>
        </p:nvGrpSpPr>
        <p:grpSpPr>
          <a:xfrm>
            <a:off x="6864204" y="5301208"/>
            <a:ext cx="300082" cy="369332"/>
            <a:chOff x="107504" y="4221088"/>
            <a:chExt cx="300082" cy="369332"/>
          </a:xfrm>
        </p:grpSpPr>
        <p:sp>
          <p:nvSpPr>
            <p:cNvPr id="42" name="Прямоугольник 41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9" name="Группа 43"/>
          <p:cNvGrpSpPr/>
          <p:nvPr/>
        </p:nvGrpSpPr>
        <p:grpSpPr>
          <a:xfrm>
            <a:off x="7596334" y="5301208"/>
            <a:ext cx="300082" cy="369332"/>
            <a:chOff x="107504" y="4221088"/>
            <a:chExt cx="300082" cy="369332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cxnSp>
        <p:nvCxnSpPr>
          <p:cNvPr id="47" name="Прямая соединительная линия 46"/>
          <p:cNvCxnSpPr/>
          <p:nvPr/>
        </p:nvCxnSpPr>
        <p:spPr>
          <a:xfrm>
            <a:off x="5508104" y="2853257"/>
            <a:ext cx="2448272" cy="0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Рисунок 51" descr="парабола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1" y="909041"/>
            <a:ext cx="1224137" cy="2132856"/>
          </a:xfrm>
          <a:prstGeom prst="rect">
            <a:avLst/>
          </a:prstGeom>
        </p:spPr>
      </p:pic>
      <p:pic>
        <p:nvPicPr>
          <p:cNvPr id="53" name="Рисунок 52" descr="парабола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6372199" y="1800521"/>
            <a:ext cx="1224137" cy="2132856"/>
          </a:xfrm>
          <a:prstGeom prst="rect">
            <a:avLst/>
          </a:prstGeom>
        </p:spPr>
      </p:pic>
      <p:sp>
        <p:nvSpPr>
          <p:cNvPr id="54" name="Овал 53"/>
          <p:cNvSpPr/>
          <p:nvPr/>
        </p:nvSpPr>
        <p:spPr>
          <a:xfrm>
            <a:off x="6542505" y="280753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6948264" y="1989161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 rot="4839288">
            <a:off x="6907353" y="3306499"/>
            <a:ext cx="14918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у = -х</a:t>
            </a:r>
            <a:r>
              <a:rPr lang="ru-RU" sz="1400" baseline="30000" dirty="0" smtClean="0"/>
              <a:t>2 </a:t>
            </a:r>
            <a:r>
              <a:rPr lang="ru-RU" sz="1400" dirty="0" smtClean="0"/>
              <a:t>+ 4х + 1</a:t>
            </a:r>
            <a:endParaRPr lang="ru-RU" sz="1400" dirty="0"/>
          </a:p>
        </p:txBody>
      </p:sp>
      <p:sp>
        <p:nvSpPr>
          <p:cNvPr id="57" name="Прямоугольник 56"/>
          <p:cNvSpPr/>
          <p:nvPr/>
        </p:nvSpPr>
        <p:spPr>
          <a:xfrm rot="16871184">
            <a:off x="6569320" y="1208966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у = х</a:t>
            </a:r>
            <a:r>
              <a:rPr lang="ru-RU" sz="1400" baseline="30000" dirty="0" smtClean="0"/>
              <a:t>2 </a:t>
            </a:r>
            <a:r>
              <a:rPr lang="ru-RU" sz="1400" dirty="0" smtClean="0"/>
              <a:t>+ 1 </a:t>
            </a:r>
            <a:endParaRPr lang="ru-RU" sz="1400" dirty="0"/>
          </a:p>
        </p:txBody>
      </p:sp>
      <p:sp>
        <p:nvSpPr>
          <p:cNvPr id="58" name="Содержимое 2"/>
          <p:cNvSpPr txBox="1">
            <a:spLocks/>
          </p:cNvSpPr>
          <p:nvPr/>
        </p:nvSpPr>
        <p:spPr>
          <a:xfrm>
            <a:off x="4499992" y="6281936"/>
            <a:ext cx="3672408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Ответ: (0;1), (2;5)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Содержимое 2"/>
          <p:cNvSpPr txBox="1">
            <a:spLocks/>
          </p:cNvSpPr>
          <p:nvPr/>
        </p:nvSpPr>
        <p:spPr>
          <a:xfrm>
            <a:off x="467544" y="2492896"/>
            <a:ext cx="4176464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-х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+ 4х + 1 = -(х-2)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+5</a:t>
            </a:r>
          </a:p>
          <a:p>
            <a:pPr lvl="0"/>
            <a:r>
              <a:rPr lang="ru-RU" sz="2000" dirty="0" smtClean="0"/>
              <a:t>График родительской функции </a:t>
            </a:r>
            <a:br>
              <a:rPr lang="ru-RU" sz="2000" dirty="0" smtClean="0"/>
            </a:br>
            <a:r>
              <a:rPr lang="ru-RU" sz="2000" dirty="0" smtClean="0"/>
              <a:t>у = - </a:t>
            </a:r>
            <a:r>
              <a:rPr lang="ru-RU" sz="2000" dirty="0" smtClean="0"/>
              <a:t>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         </a:t>
            </a:r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endParaRPr lang="ru-RU" sz="2000" dirty="0" smtClean="0"/>
          </a:p>
          <a:p>
            <a:pPr lvl="0"/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сдвинут по ОХ на +2  и по ОУ на +5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Содержимое 2"/>
          <p:cNvSpPr txBox="1">
            <a:spLocks/>
          </p:cNvSpPr>
          <p:nvPr/>
        </p:nvSpPr>
        <p:spPr>
          <a:xfrm>
            <a:off x="467544" y="4941168"/>
            <a:ext cx="367240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Построим график </a:t>
            </a:r>
            <a:r>
              <a:rPr lang="ru-RU" sz="2000" dirty="0" smtClean="0"/>
              <a:t>функции </a:t>
            </a:r>
          </a:p>
          <a:p>
            <a:pPr lvl="0"/>
            <a:r>
              <a:rPr lang="ru-RU" sz="2000" dirty="0" smtClean="0"/>
              <a:t>у = х</a:t>
            </a:r>
            <a:r>
              <a:rPr lang="ru-RU" sz="2000" baseline="30000" dirty="0" smtClean="0"/>
              <a:t>2 </a:t>
            </a:r>
            <a:r>
              <a:rPr lang="ru-RU" sz="2000" dirty="0" smtClean="0"/>
              <a:t>+ 1</a:t>
            </a:r>
          </a:p>
          <a:p>
            <a:pPr lvl="0"/>
            <a:r>
              <a:rPr lang="ru-RU" sz="2000" dirty="0" smtClean="0"/>
              <a:t>График родительской функции </a:t>
            </a:r>
            <a:br>
              <a:rPr lang="ru-RU" sz="2000" dirty="0" smtClean="0"/>
            </a:br>
            <a:r>
              <a:rPr lang="ru-RU" sz="2000" dirty="0" smtClean="0"/>
              <a:t>у = 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 </a:t>
            </a:r>
          </a:p>
          <a:p>
            <a:pPr lvl="0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сдвинут по ОУ на +1</a:t>
            </a: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611560" y="3789040"/>
          <a:ext cx="36724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</a:rPr>
                        <a:t>х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2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      3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у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- 1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- 4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- 9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49" name="Группа 29"/>
          <p:cNvGrpSpPr/>
          <p:nvPr/>
        </p:nvGrpSpPr>
        <p:grpSpPr>
          <a:xfrm>
            <a:off x="2123728" y="3789040"/>
            <a:ext cx="300082" cy="369332"/>
            <a:chOff x="107504" y="4221088"/>
            <a:chExt cx="300082" cy="369332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59" name="Группа 30"/>
          <p:cNvGrpSpPr/>
          <p:nvPr/>
        </p:nvGrpSpPr>
        <p:grpSpPr>
          <a:xfrm>
            <a:off x="2843808" y="3789040"/>
            <a:ext cx="300082" cy="369332"/>
            <a:chOff x="107504" y="4221088"/>
            <a:chExt cx="300082" cy="369332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  <p:grpSp>
        <p:nvGrpSpPr>
          <p:cNvPr id="62" name="Группа 33"/>
          <p:cNvGrpSpPr/>
          <p:nvPr/>
        </p:nvGrpSpPr>
        <p:grpSpPr>
          <a:xfrm>
            <a:off x="3695854" y="3789040"/>
            <a:ext cx="300082" cy="369332"/>
            <a:chOff x="107504" y="4221088"/>
            <a:chExt cx="300082" cy="369332"/>
          </a:xfrm>
        </p:grpSpPr>
        <p:sp>
          <p:nvSpPr>
            <p:cNvPr id="63" name="Прямоугольник 62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+</a:t>
              </a:r>
              <a:endParaRPr lang="ru-RU" dirty="0"/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107504" y="422108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 smtClean="0"/>
                <a:t>_</a:t>
              </a:r>
              <a:endParaRPr lang="ru-RU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Что называют решением системы уравнений?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Что называют решением системы уравнений?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7030A0"/>
                </a:solidFill>
              </a:rPr>
              <a:t>Решением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системы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уравнений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двумя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переменными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называется</a:t>
            </a:r>
            <a:r>
              <a:rPr lang="ru-RU" sz="2400" dirty="0" smtClean="0"/>
              <a:t> пара значений этих </a:t>
            </a:r>
            <a:r>
              <a:rPr lang="ru-RU" sz="2400" b="1" dirty="0" smtClean="0">
                <a:solidFill>
                  <a:srgbClr val="7030A0"/>
                </a:solidFill>
              </a:rPr>
              <a:t>переменных</a:t>
            </a:r>
            <a:r>
              <a:rPr lang="ru-RU" sz="2400" dirty="0" smtClean="0"/>
              <a:t>, обращающая каждое </a:t>
            </a:r>
            <a:r>
              <a:rPr lang="ru-RU" sz="2400" b="1" dirty="0" smtClean="0">
                <a:solidFill>
                  <a:srgbClr val="7030A0"/>
                </a:solidFill>
              </a:rPr>
              <a:t>уравнение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системы</a:t>
            </a:r>
            <a:r>
              <a:rPr lang="ru-RU" sz="2400" dirty="0" smtClean="0"/>
              <a:t> в верное числовое равенство, другими словами, являющаяся </a:t>
            </a:r>
            <a:r>
              <a:rPr lang="ru-RU" sz="2400" b="1" dirty="0" smtClean="0">
                <a:solidFill>
                  <a:srgbClr val="7030A0"/>
                </a:solidFill>
              </a:rPr>
              <a:t>решением</a:t>
            </a:r>
            <a:r>
              <a:rPr lang="ru-RU" sz="2400" dirty="0" smtClean="0"/>
              <a:t> каждого </a:t>
            </a:r>
            <a:r>
              <a:rPr lang="ru-RU" sz="2400" b="1" dirty="0" smtClean="0">
                <a:solidFill>
                  <a:srgbClr val="7030A0"/>
                </a:solidFill>
              </a:rPr>
              <a:t>уравнения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системы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Что называют решением системы уравнений?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7030A0"/>
                </a:solidFill>
              </a:rPr>
              <a:t>Решением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системы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уравнений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двумя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переменными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называется</a:t>
            </a:r>
            <a:r>
              <a:rPr lang="ru-RU" sz="2400" dirty="0" smtClean="0"/>
              <a:t> пара значений этих </a:t>
            </a:r>
            <a:r>
              <a:rPr lang="ru-RU" sz="2400" b="1" dirty="0" smtClean="0">
                <a:solidFill>
                  <a:srgbClr val="7030A0"/>
                </a:solidFill>
              </a:rPr>
              <a:t>переменных</a:t>
            </a:r>
            <a:r>
              <a:rPr lang="ru-RU" sz="2400" dirty="0" smtClean="0"/>
              <a:t>, обращающая каждое </a:t>
            </a:r>
            <a:r>
              <a:rPr lang="ru-RU" sz="2400" b="1" dirty="0" smtClean="0">
                <a:solidFill>
                  <a:srgbClr val="7030A0"/>
                </a:solidFill>
              </a:rPr>
              <a:t>уравнение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системы</a:t>
            </a:r>
            <a:r>
              <a:rPr lang="ru-RU" sz="2400" dirty="0" smtClean="0"/>
              <a:t> в верное числовое равенство, другими словами, являющаяся </a:t>
            </a:r>
            <a:r>
              <a:rPr lang="ru-RU" sz="2400" b="1" dirty="0" smtClean="0">
                <a:solidFill>
                  <a:srgbClr val="7030A0"/>
                </a:solidFill>
              </a:rPr>
              <a:t>решением</a:t>
            </a:r>
            <a:r>
              <a:rPr lang="ru-RU" sz="2400" dirty="0" smtClean="0"/>
              <a:t> каждого </a:t>
            </a:r>
            <a:r>
              <a:rPr lang="ru-RU" sz="2400" b="1" dirty="0" smtClean="0">
                <a:solidFill>
                  <a:srgbClr val="7030A0"/>
                </a:solidFill>
              </a:rPr>
              <a:t>уравнения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системы</a:t>
            </a:r>
            <a:r>
              <a:rPr lang="ru-RU" sz="24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Какие методы </a:t>
            </a:r>
            <a:r>
              <a:rPr lang="ru-RU" sz="2400" b="1" dirty="0" smtClean="0"/>
              <a:t>решения</a:t>
            </a:r>
            <a:r>
              <a:rPr lang="ru-RU" sz="2400" dirty="0" smtClean="0"/>
              <a:t> </a:t>
            </a:r>
            <a:r>
              <a:rPr lang="ru-RU" sz="2400" b="1" dirty="0" smtClean="0"/>
              <a:t>систем</a:t>
            </a:r>
            <a:r>
              <a:rPr lang="ru-RU" sz="2400" dirty="0" smtClean="0"/>
              <a:t> </a:t>
            </a:r>
            <a:r>
              <a:rPr lang="ru-RU" sz="2400" b="1" dirty="0" smtClean="0"/>
              <a:t>уравнений вы знаете?</a:t>
            </a:r>
            <a:br>
              <a:rPr lang="ru-RU" sz="2400" b="1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Что называют решением системы уравнений?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7030A0"/>
                </a:solidFill>
              </a:rPr>
              <a:t>Решением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системы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уравнений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двумя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переменными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называется</a:t>
            </a:r>
            <a:r>
              <a:rPr lang="ru-RU" sz="2400" dirty="0" smtClean="0"/>
              <a:t> пара значений этих </a:t>
            </a:r>
            <a:r>
              <a:rPr lang="ru-RU" sz="2400" b="1" dirty="0" smtClean="0">
                <a:solidFill>
                  <a:srgbClr val="7030A0"/>
                </a:solidFill>
              </a:rPr>
              <a:t>переменных</a:t>
            </a:r>
            <a:r>
              <a:rPr lang="ru-RU" sz="2400" dirty="0" smtClean="0"/>
              <a:t>, обращающая каждое </a:t>
            </a:r>
            <a:r>
              <a:rPr lang="ru-RU" sz="2400" b="1" dirty="0" smtClean="0">
                <a:solidFill>
                  <a:srgbClr val="7030A0"/>
                </a:solidFill>
              </a:rPr>
              <a:t>уравнение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системы</a:t>
            </a:r>
            <a:r>
              <a:rPr lang="ru-RU" sz="2400" dirty="0" smtClean="0"/>
              <a:t> в верное числовое равенство, другими словами, являющаяся </a:t>
            </a:r>
            <a:r>
              <a:rPr lang="ru-RU" sz="2400" b="1" dirty="0" smtClean="0">
                <a:solidFill>
                  <a:srgbClr val="7030A0"/>
                </a:solidFill>
              </a:rPr>
              <a:t>решением</a:t>
            </a:r>
            <a:r>
              <a:rPr lang="ru-RU" sz="2400" dirty="0" smtClean="0"/>
              <a:t> каждого </a:t>
            </a:r>
            <a:r>
              <a:rPr lang="ru-RU" sz="2400" b="1" dirty="0" smtClean="0">
                <a:solidFill>
                  <a:srgbClr val="7030A0"/>
                </a:solidFill>
              </a:rPr>
              <a:t>уравнения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b="1" dirty="0" smtClean="0">
                <a:solidFill>
                  <a:srgbClr val="7030A0"/>
                </a:solidFill>
              </a:rPr>
              <a:t>системы</a:t>
            </a:r>
            <a:r>
              <a:rPr lang="ru-RU" sz="24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Какие методы </a:t>
            </a:r>
            <a:r>
              <a:rPr lang="ru-RU" sz="2400" b="1" dirty="0" smtClean="0"/>
              <a:t>решения</a:t>
            </a:r>
            <a:r>
              <a:rPr lang="ru-RU" sz="2400" dirty="0" smtClean="0"/>
              <a:t> </a:t>
            </a:r>
            <a:r>
              <a:rPr lang="ru-RU" sz="2400" b="1" dirty="0" smtClean="0"/>
              <a:t>систем</a:t>
            </a:r>
            <a:r>
              <a:rPr lang="ru-RU" sz="2400" dirty="0" smtClean="0"/>
              <a:t> </a:t>
            </a:r>
            <a:r>
              <a:rPr lang="ru-RU" sz="2400" b="1" dirty="0" smtClean="0"/>
              <a:t>уравнений вы знаете?</a:t>
            </a:r>
            <a:br>
              <a:rPr lang="ru-RU" sz="2400" b="1" dirty="0" smtClean="0"/>
            </a:br>
            <a:r>
              <a:rPr lang="ru-RU" sz="2400" b="1" dirty="0" smtClean="0"/>
              <a:t>- </a:t>
            </a:r>
            <a:r>
              <a:rPr lang="ru-RU" sz="2400" dirty="0" smtClean="0"/>
              <a:t>метод подстановки;</a:t>
            </a:r>
            <a:br>
              <a:rPr lang="ru-RU" sz="2400" dirty="0" smtClean="0"/>
            </a:br>
            <a:r>
              <a:rPr lang="ru-RU" sz="2400" dirty="0" smtClean="0"/>
              <a:t>- метод сложения;</a:t>
            </a:r>
            <a:br>
              <a:rPr lang="ru-RU" sz="2400" dirty="0" smtClean="0"/>
            </a:br>
            <a:r>
              <a:rPr lang="ru-RU" sz="2400" dirty="0" smtClean="0"/>
              <a:t>- метод введения новых </a:t>
            </a:r>
            <a:r>
              <a:rPr lang="ru-RU" sz="2400" b="1" dirty="0" smtClean="0"/>
              <a:t>переменных</a:t>
            </a:r>
            <a:r>
              <a:rPr lang="ru-RU" sz="2400" dirty="0" smtClean="0"/>
              <a:t>;</a:t>
            </a:r>
            <a:br>
              <a:rPr lang="ru-RU" sz="2400" dirty="0" smtClean="0"/>
            </a:br>
            <a:r>
              <a:rPr lang="ru-RU" sz="2400" dirty="0" smtClean="0"/>
              <a:t>- графический метод.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Как называется функция? Как называется график? Что определяет положение графика в системе координат?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Как построить график?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y=</a:t>
            </a:r>
            <a:r>
              <a:rPr lang="en-US" sz="2400" dirty="0" err="1" smtClean="0"/>
              <a:t>kx+b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спомнить все страниц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58"/>
            <a:ext cx="9144000" cy="685128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Как называется функция? Как называется график? Что определяет положение графика в системе координат?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Как построить график?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y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r>
              <a:rPr lang="ru-RU" sz="2400" dirty="0" smtClean="0"/>
              <a:t> а</a:t>
            </a:r>
            <a:r>
              <a:rPr lang="en-US" sz="2400" dirty="0" smtClean="0"/>
              <a:t>x</a:t>
            </a:r>
            <a:r>
              <a:rPr lang="ru-RU" sz="2400" baseline="30000" dirty="0" smtClean="0"/>
              <a:t>2</a:t>
            </a:r>
            <a:r>
              <a:rPr lang="en-US" sz="2400" dirty="0" smtClean="0"/>
              <a:t>+b</a:t>
            </a:r>
            <a:r>
              <a:rPr lang="ru-RU" sz="2400" dirty="0" err="1" smtClean="0"/>
              <a:t>х+с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 y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r>
              <a:rPr lang="ru-RU" sz="2400" dirty="0" smtClean="0"/>
              <a:t> а(</a:t>
            </a:r>
            <a:r>
              <a:rPr lang="en-US" sz="2400" dirty="0" smtClean="0"/>
              <a:t>x</a:t>
            </a:r>
            <a:r>
              <a:rPr lang="ru-RU" sz="2400" dirty="0" smtClean="0"/>
              <a:t>-х</a:t>
            </a:r>
            <a:r>
              <a:rPr lang="ru-RU" sz="2400" baseline="-25000" dirty="0" smtClean="0"/>
              <a:t>0</a:t>
            </a:r>
            <a:r>
              <a:rPr lang="ru-RU" sz="2400" dirty="0" smtClean="0"/>
              <a:t>)</a:t>
            </a:r>
            <a:r>
              <a:rPr lang="ru-RU" sz="2400" baseline="30000" dirty="0" smtClean="0"/>
              <a:t>2</a:t>
            </a:r>
            <a:r>
              <a:rPr lang="en-US" sz="2400" dirty="0" smtClean="0"/>
              <a:t>+</a:t>
            </a:r>
            <a:r>
              <a:rPr lang="ru-RU" sz="2400" dirty="0" smtClean="0"/>
              <a:t>у</a:t>
            </a:r>
            <a:r>
              <a:rPr lang="ru-RU" sz="2400" baseline="-25000" dirty="0" smtClean="0"/>
              <a:t>0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1280</Words>
  <Application>Microsoft Office PowerPoint</Application>
  <PresentationFormat>Экран (4:3)</PresentationFormat>
  <Paragraphs>463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Решение систем уравнений графическим методом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систем уравнений графическим методом</dc:title>
  <dc:creator>Юлия</dc:creator>
  <cp:lastModifiedBy>Юлия</cp:lastModifiedBy>
  <cp:revision>25</cp:revision>
  <dcterms:created xsi:type="dcterms:W3CDTF">2020-04-30T03:22:29Z</dcterms:created>
  <dcterms:modified xsi:type="dcterms:W3CDTF">2020-05-01T16:59:54Z</dcterms:modified>
</cp:coreProperties>
</file>