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91" r:id="rId5"/>
    <p:sldId id="257" r:id="rId6"/>
    <p:sldId id="258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300" r:id="rId15"/>
    <p:sldId id="299" r:id="rId16"/>
    <p:sldId id="302" r:id="rId17"/>
    <p:sldId id="301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05BF8-D8BD-434C-AD81-F540D5AB6EE4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EC6D3-8CFB-48D6-8CB5-74B0F06C3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4309" y="44624"/>
            <a:ext cx="4634195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Решение систем 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уравнений с параметром </a:t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графическим методом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ОГЭ часть 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4427984" y="155679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4427984" y="1052736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427984" y="1556792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одержимое 2"/>
          <p:cNvSpPr txBox="1">
            <a:spLocks/>
          </p:cNvSpPr>
          <p:nvPr/>
        </p:nvSpPr>
        <p:spPr>
          <a:xfrm>
            <a:off x="6588224" y="119675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777680" y="2492896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4777680" y="1988840"/>
            <a:ext cx="332271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9)(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- 4)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777680" y="2492896"/>
            <a:ext cx="21705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одержимое 2"/>
          <p:cNvSpPr txBox="1">
            <a:spLocks/>
          </p:cNvSpPr>
          <p:nvPr/>
        </p:nvSpPr>
        <p:spPr>
          <a:xfrm>
            <a:off x="7020272" y="22048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>
          <a:xfrm>
            <a:off x="4417640" y="22048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Содержимое 2"/>
          <p:cNvSpPr txBox="1">
            <a:spLocks/>
          </p:cNvSpPr>
          <p:nvPr/>
        </p:nvSpPr>
        <p:spPr>
          <a:xfrm>
            <a:off x="4788024" y="3501008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>
          <a:xfrm>
            <a:off x="4788024" y="2996952"/>
            <a:ext cx="367240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x-</a:t>
            </a:r>
            <a:r>
              <a:rPr lang="ru-RU" sz="3200" dirty="0"/>
              <a:t>3</a:t>
            </a:r>
            <a:r>
              <a:rPr lang="ru-RU" sz="3200" dirty="0" smtClean="0"/>
              <a:t>)(</a:t>
            </a:r>
            <a:r>
              <a:rPr lang="en-US" sz="3200" dirty="0" smtClean="0"/>
              <a:t>x</a:t>
            </a:r>
            <a:r>
              <a:rPr lang="ru-RU" sz="3200" dirty="0" smtClean="0"/>
              <a:t>+3</a:t>
            </a:r>
            <a:r>
              <a:rPr lang="ru-RU" sz="3200" dirty="0"/>
              <a:t>)(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-2)</a:t>
            </a:r>
            <a:r>
              <a:rPr lang="ru-RU" sz="3200" dirty="0" smtClean="0"/>
              <a:t>(</a:t>
            </a:r>
            <a:r>
              <a:rPr lang="en-US" sz="3200" dirty="0" smtClean="0"/>
              <a:t>x</a:t>
            </a:r>
            <a:r>
              <a:rPr lang="ru-RU" sz="3200" dirty="0" smtClean="0"/>
              <a:t>+2)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788024" y="3501008"/>
            <a:ext cx="33843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одержимое 2"/>
          <p:cNvSpPr txBox="1">
            <a:spLocks/>
          </p:cNvSpPr>
          <p:nvPr/>
        </p:nvSpPr>
        <p:spPr>
          <a:xfrm>
            <a:off x="8234064" y="3212976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4427984" y="3212976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4427984" y="155679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4427984" y="1052736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427984" y="1556792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одержимое 2"/>
          <p:cNvSpPr txBox="1">
            <a:spLocks/>
          </p:cNvSpPr>
          <p:nvPr/>
        </p:nvSpPr>
        <p:spPr>
          <a:xfrm>
            <a:off x="6588224" y="119675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777680" y="2492896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4777680" y="1988840"/>
            <a:ext cx="332271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9)(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- 4)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777680" y="2492896"/>
            <a:ext cx="21705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одержимое 2"/>
          <p:cNvSpPr txBox="1">
            <a:spLocks/>
          </p:cNvSpPr>
          <p:nvPr/>
        </p:nvSpPr>
        <p:spPr>
          <a:xfrm>
            <a:off x="7020272" y="22048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>
          <a:xfrm>
            <a:off x="4417640" y="22048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Содержимое 2"/>
          <p:cNvSpPr txBox="1">
            <a:spLocks/>
          </p:cNvSpPr>
          <p:nvPr/>
        </p:nvSpPr>
        <p:spPr>
          <a:xfrm>
            <a:off x="4788024" y="3501008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>
          <a:xfrm>
            <a:off x="4788024" y="2996952"/>
            <a:ext cx="367240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x-</a:t>
            </a:r>
            <a:r>
              <a:rPr lang="ru-RU" sz="3200" dirty="0"/>
              <a:t>3</a:t>
            </a:r>
            <a:r>
              <a:rPr lang="ru-RU" sz="3200" dirty="0" smtClean="0"/>
              <a:t>)(</a:t>
            </a:r>
            <a:r>
              <a:rPr lang="en-US" sz="3200" dirty="0" smtClean="0"/>
              <a:t>x</a:t>
            </a:r>
            <a:r>
              <a:rPr lang="ru-RU" sz="3200" dirty="0" smtClean="0"/>
              <a:t>+3</a:t>
            </a:r>
            <a:r>
              <a:rPr lang="ru-RU" sz="3200" dirty="0"/>
              <a:t>)(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-2)</a:t>
            </a:r>
            <a:r>
              <a:rPr lang="ru-RU" sz="3200" dirty="0" smtClean="0"/>
              <a:t>(</a:t>
            </a:r>
            <a:r>
              <a:rPr lang="en-US" sz="3200" dirty="0" smtClean="0"/>
              <a:t>x</a:t>
            </a:r>
            <a:r>
              <a:rPr lang="ru-RU" sz="3200" dirty="0" smtClean="0"/>
              <a:t>+2)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788024" y="3501008"/>
            <a:ext cx="33843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одержимое 2"/>
          <p:cNvSpPr txBox="1">
            <a:spLocks/>
          </p:cNvSpPr>
          <p:nvPr/>
        </p:nvSpPr>
        <p:spPr>
          <a:xfrm>
            <a:off x="8234064" y="3212976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4427984" y="3212976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4788024" y="443711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4788024" y="3933056"/>
            <a:ext cx="367240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x-</a:t>
            </a:r>
            <a:r>
              <a:rPr lang="ru-RU" sz="3200" dirty="0"/>
              <a:t>3</a:t>
            </a:r>
            <a:r>
              <a:rPr lang="ru-RU" sz="3200" dirty="0" smtClean="0"/>
              <a:t>)(</a:t>
            </a:r>
            <a:r>
              <a:rPr lang="en-US" sz="3200" dirty="0" smtClean="0"/>
              <a:t>x</a:t>
            </a:r>
            <a:r>
              <a:rPr lang="ru-RU" sz="3200" dirty="0" smtClean="0"/>
              <a:t>+3</a:t>
            </a:r>
            <a:r>
              <a:rPr lang="ru-RU" sz="3200" dirty="0"/>
              <a:t>)(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-2)</a:t>
            </a:r>
            <a:r>
              <a:rPr lang="ru-RU" sz="3200" dirty="0" smtClean="0"/>
              <a:t>(</a:t>
            </a:r>
            <a:r>
              <a:rPr lang="en-US" sz="3200" dirty="0" smtClean="0"/>
              <a:t>x</a:t>
            </a:r>
            <a:r>
              <a:rPr lang="ru-RU" sz="3200" dirty="0" smtClean="0"/>
              <a:t>+2)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788024" y="4437112"/>
            <a:ext cx="33843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одержимое 2"/>
          <p:cNvSpPr txBox="1">
            <a:spLocks/>
          </p:cNvSpPr>
          <p:nvPr/>
        </p:nvSpPr>
        <p:spPr>
          <a:xfrm>
            <a:off x="8234064" y="414908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4427984" y="414908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4788024" y="4077072"/>
            <a:ext cx="864096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4788024" y="4581128"/>
            <a:ext cx="864096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580112" y="4581128"/>
            <a:ext cx="864096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6372200" y="4077072"/>
            <a:ext cx="864096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одержимое 2"/>
          <p:cNvSpPr txBox="1">
            <a:spLocks/>
          </p:cNvSpPr>
          <p:nvPr/>
        </p:nvSpPr>
        <p:spPr>
          <a:xfrm>
            <a:off x="4788024" y="4941168"/>
            <a:ext cx="367240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dirty="0" smtClean="0"/>
              <a:t>(</a:t>
            </a:r>
            <a:r>
              <a:rPr lang="en-US" sz="3200" dirty="0" smtClean="0"/>
              <a:t>x</a:t>
            </a:r>
            <a:r>
              <a:rPr lang="ru-RU" sz="3200" dirty="0" smtClean="0"/>
              <a:t>+3)(</a:t>
            </a:r>
            <a:r>
              <a:rPr lang="en-US" sz="3200" dirty="0" smtClean="0"/>
              <a:t>x</a:t>
            </a:r>
            <a:r>
              <a:rPr lang="ru-RU" sz="3200" dirty="0" smtClean="0"/>
              <a:t>+2)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4427984" y="4941168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4427984" y="155679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4427984" y="1052736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427984" y="1556792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одержимое 2"/>
          <p:cNvSpPr txBox="1">
            <a:spLocks/>
          </p:cNvSpPr>
          <p:nvPr/>
        </p:nvSpPr>
        <p:spPr>
          <a:xfrm>
            <a:off x="6588224" y="119675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777680" y="2492896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4777680" y="1988840"/>
            <a:ext cx="332271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9)(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- 4)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777680" y="2492896"/>
            <a:ext cx="21705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одержимое 2"/>
          <p:cNvSpPr txBox="1">
            <a:spLocks/>
          </p:cNvSpPr>
          <p:nvPr/>
        </p:nvSpPr>
        <p:spPr>
          <a:xfrm>
            <a:off x="7020272" y="22048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>
          <a:xfrm>
            <a:off x="4417640" y="22048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Содержимое 2"/>
          <p:cNvSpPr txBox="1">
            <a:spLocks/>
          </p:cNvSpPr>
          <p:nvPr/>
        </p:nvSpPr>
        <p:spPr>
          <a:xfrm>
            <a:off x="4788024" y="3501008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>
          <a:xfrm>
            <a:off x="4788024" y="2996952"/>
            <a:ext cx="367240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x-</a:t>
            </a:r>
            <a:r>
              <a:rPr lang="ru-RU" sz="3200" dirty="0"/>
              <a:t>3</a:t>
            </a:r>
            <a:r>
              <a:rPr lang="ru-RU" sz="3200" dirty="0" smtClean="0"/>
              <a:t>)(</a:t>
            </a:r>
            <a:r>
              <a:rPr lang="en-US" sz="3200" dirty="0" smtClean="0"/>
              <a:t>x</a:t>
            </a:r>
            <a:r>
              <a:rPr lang="ru-RU" sz="3200" dirty="0" smtClean="0"/>
              <a:t>+3</a:t>
            </a:r>
            <a:r>
              <a:rPr lang="ru-RU" sz="3200" dirty="0"/>
              <a:t>)(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-2)</a:t>
            </a:r>
            <a:r>
              <a:rPr lang="ru-RU" sz="3200" dirty="0" smtClean="0"/>
              <a:t>(</a:t>
            </a:r>
            <a:r>
              <a:rPr lang="en-US" sz="3200" dirty="0" smtClean="0"/>
              <a:t>x</a:t>
            </a:r>
            <a:r>
              <a:rPr lang="ru-RU" sz="3200" dirty="0" smtClean="0"/>
              <a:t>+2)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788024" y="3501008"/>
            <a:ext cx="33843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одержимое 2"/>
          <p:cNvSpPr txBox="1">
            <a:spLocks/>
          </p:cNvSpPr>
          <p:nvPr/>
        </p:nvSpPr>
        <p:spPr>
          <a:xfrm>
            <a:off x="8234064" y="3212976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4427984" y="3212976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4788024" y="443711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4788024" y="3933056"/>
            <a:ext cx="367240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x-</a:t>
            </a:r>
            <a:r>
              <a:rPr lang="ru-RU" sz="3200" dirty="0"/>
              <a:t>3</a:t>
            </a:r>
            <a:r>
              <a:rPr lang="ru-RU" sz="3200" dirty="0" smtClean="0"/>
              <a:t>)(</a:t>
            </a:r>
            <a:r>
              <a:rPr lang="en-US" sz="3200" dirty="0" smtClean="0"/>
              <a:t>x</a:t>
            </a:r>
            <a:r>
              <a:rPr lang="ru-RU" sz="3200" dirty="0" smtClean="0"/>
              <a:t>+3</a:t>
            </a:r>
            <a:r>
              <a:rPr lang="ru-RU" sz="3200" dirty="0"/>
              <a:t>)(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-2)</a:t>
            </a:r>
            <a:r>
              <a:rPr lang="ru-RU" sz="3200" dirty="0" smtClean="0"/>
              <a:t>(</a:t>
            </a:r>
            <a:r>
              <a:rPr lang="en-US" sz="3200" dirty="0" smtClean="0"/>
              <a:t>x</a:t>
            </a:r>
            <a:r>
              <a:rPr lang="ru-RU" sz="3200" dirty="0" smtClean="0"/>
              <a:t>+2)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788024" y="4437112"/>
            <a:ext cx="33843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одержимое 2"/>
          <p:cNvSpPr txBox="1">
            <a:spLocks/>
          </p:cNvSpPr>
          <p:nvPr/>
        </p:nvSpPr>
        <p:spPr>
          <a:xfrm>
            <a:off x="8234064" y="414908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4427984" y="414908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4788024" y="4077072"/>
            <a:ext cx="864096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4788024" y="4581128"/>
            <a:ext cx="864096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580112" y="4581128"/>
            <a:ext cx="864096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6372200" y="4077072"/>
            <a:ext cx="864096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одержимое 2"/>
          <p:cNvSpPr txBox="1">
            <a:spLocks/>
          </p:cNvSpPr>
          <p:nvPr/>
        </p:nvSpPr>
        <p:spPr>
          <a:xfrm>
            <a:off x="4788024" y="4941168"/>
            <a:ext cx="367240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dirty="0" smtClean="0"/>
              <a:t>(</a:t>
            </a:r>
            <a:r>
              <a:rPr lang="en-US" sz="3200" dirty="0" smtClean="0"/>
              <a:t>x</a:t>
            </a:r>
            <a:r>
              <a:rPr lang="ru-RU" sz="3200" dirty="0" smtClean="0"/>
              <a:t>+3)(</a:t>
            </a:r>
            <a:r>
              <a:rPr lang="en-US" sz="3200" dirty="0" smtClean="0"/>
              <a:t>x</a:t>
            </a:r>
            <a:r>
              <a:rPr lang="ru-RU" sz="3200" dirty="0" smtClean="0"/>
              <a:t>+2)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4427984" y="4941168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Содержимое 2"/>
          <p:cNvSpPr txBox="1">
            <a:spLocks/>
          </p:cNvSpPr>
          <p:nvPr/>
        </p:nvSpPr>
        <p:spPr>
          <a:xfrm>
            <a:off x="467544" y="263691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467544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Содержимое 2"/>
          <p:cNvSpPr txBox="1">
            <a:spLocks/>
          </p:cNvSpPr>
          <p:nvPr/>
        </p:nvSpPr>
        <p:spPr>
          <a:xfrm>
            <a:off x="981944" y="2708920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2)(x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Содержимое 2"/>
          <p:cNvSpPr txBox="1">
            <a:spLocks/>
          </p:cNvSpPr>
          <p:nvPr/>
        </p:nvSpPr>
        <p:spPr>
          <a:xfrm>
            <a:off x="909936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Левая фигурная скобка 43"/>
          <p:cNvSpPr/>
          <p:nvPr/>
        </p:nvSpPr>
        <p:spPr>
          <a:xfrm>
            <a:off x="323528" y="2636912"/>
            <a:ext cx="288032" cy="1296144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Содержимое 2"/>
          <p:cNvSpPr txBox="1">
            <a:spLocks/>
          </p:cNvSpPr>
          <p:nvPr/>
        </p:nvSpPr>
        <p:spPr>
          <a:xfrm>
            <a:off x="467544" y="2636912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467544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Содержимое 2"/>
          <p:cNvSpPr txBox="1">
            <a:spLocks/>
          </p:cNvSpPr>
          <p:nvPr/>
        </p:nvSpPr>
        <p:spPr>
          <a:xfrm>
            <a:off x="909936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Левая фигурная скобка 43"/>
          <p:cNvSpPr/>
          <p:nvPr/>
        </p:nvSpPr>
        <p:spPr>
          <a:xfrm>
            <a:off x="323528" y="2636912"/>
            <a:ext cx="288032" cy="1296144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одержимое 2"/>
          <p:cNvSpPr txBox="1">
            <a:spLocks/>
          </p:cNvSpPr>
          <p:nvPr/>
        </p:nvSpPr>
        <p:spPr>
          <a:xfrm>
            <a:off x="4499992" y="1700808"/>
            <a:ext cx="3096344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Содержимое 2"/>
          <p:cNvSpPr txBox="1">
            <a:spLocks/>
          </p:cNvSpPr>
          <p:nvPr/>
        </p:nvSpPr>
        <p:spPr>
          <a:xfrm>
            <a:off x="4499992" y="1052736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499992" y="2132856"/>
            <a:ext cx="4536504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/>
              <a:t>ось симметрии </a:t>
            </a:r>
            <a:endParaRPr lang="ru-RU" sz="2800" i="1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 err="1" smtClean="0">
                <a:solidFill>
                  <a:srgbClr val="FF0000"/>
                </a:solidFill>
              </a:rPr>
              <a:t>х</a:t>
            </a:r>
            <a:r>
              <a:rPr lang="ru-RU" sz="2800" i="1" dirty="0" smtClean="0">
                <a:solidFill>
                  <a:srgbClr val="FF0000"/>
                </a:solidFill>
              </a:rPr>
              <a:t> </a:t>
            </a:r>
            <a:r>
              <a:rPr lang="ru-RU" sz="2800" i="1" dirty="0" smtClean="0"/>
              <a:t>=-3+(-2-(-3))/</a:t>
            </a:r>
            <a:r>
              <a:rPr lang="ru-RU" sz="2800" i="1" dirty="0"/>
              <a:t>2 </a:t>
            </a:r>
            <a:r>
              <a:rPr lang="ru-RU" sz="2800" i="1" dirty="0" smtClean="0"/>
              <a:t>= </a:t>
            </a:r>
            <a:r>
              <a:rPr lang="ru-RU" sz="2800" i="1" dirty="0" smtClean="0">
                <a:solidFill>
                  <a:srgbClr val="FF0000"/>
                </a:solidFill>
              </a:rPr>
              <a:t>-</a:t>
            </a:r>
            <a:r>
              <a:rPr lang="ru-RU" sz="2800" i="1" dirty="0">
                <a:solidFill>
                  <a:srgbClr val="FF0000"/>
                </a:solidFill>
              </a:rPr>
              <a:t>2,5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Содержимое 2"/>
          <p:cNvSpPr txBox="1">
            <a:spLocks/>
          </p:cNvSpPr>
          <p:nvPr/>
        </p:nvSpPr>
        <p:spPr>
          <a:xfrm>
            <a:off x="467544" y="2636912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467544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Содержимое 2"/>
          <p:cNvSpPr txBox="1">
            <a:spLocks/>
          </p:cNvSpPr>
          <p:nvPr/>
        </p:nvSpPr>
        <p:spPr>
          <a:xfrm>
            <a:off x="909936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Левая фигурная скобка 43"/>
          <p:cNvSpPr/>
          <p:nvPr/>
        </p:nvSpPr>
        <p:spPr>
          <a:xfrm>
            <a:off x="323528" y="2636912"/>
            <a:ext cx="288032" cy="1296144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одержимое 2"/>
          <p:cNvSpPr txBox="1">
            <a:spLocks/>
          </p:cNvSpPr>
          <p:nvPr/>
        </p:nvSpPr>
        <p:spPr>
          <a:xfrm>
            <a:off x="4499992" y="1700808"/>
            <a:ext cx="3096344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Содержимое 2"/>
          <p:cNvSpPr txBox="1">
            <a:spLocks/>
          </p:cNvSpPr>
          <p:nvPr/>
        </p:nvSpPr>
        <p:spPr>
          <a:xfrm>
            <a:off x="4499992" y="1052736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499992" y="2132856"/>
            <a:ext cx="4536504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/>
              <a:t>ось симметрии </a:t>
            </a:r>
            <a:endParaRPr lang="ru-RU" sz="2800" i="1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 err="1" smtClean="0">
                <a:solidFill>
                  <a:srgbClr val="FF0000"/>
                </a:solidFill>
              </a:rPr>
              <a:t>х</a:t>
            </a:r>
            <a:r>
              <a:rPr lang="ru-RU" sz="2800" i="1" dirty="0" smtClean="0">
                <a:solidFill>
                  <a:srgbClr val="FF0000"/>
                </a:solidFill>
              </a:rPr>
              <a:t> </a:t>
            </a:r>
            <a:r>
              <a:rPr lang="ru-RU" sz="2800" i="1" dirty="0" smtClean="0"/>
              <a:t>=-3+(-2-(-3))/</a:t>
            </a:r>
            <a:r>
              <a:rPr lang="ru-RU" sz="2800" i="1" dirty="0"/>
              <a:t>2 </a:t>
            </a:r>
            <a:r>
              <a:rPr lang="ru-RU" sz="2800" i="1" dirty="0" smtClean="0"/>
              <a:t>= </a:t>
            </a:r>
            <a:r>
              <a:rPr lang="ru-RU" sz="2800" i="1" dirty="0" smtClean="0">
                <a:solidFill>
                  <a:srgbClr val="FF0000"/>
                </a:solidFill>
              </a:rPr>
              <a:t>-</a:t>
            </a:r>
            <a:r>
              <a:rPr lang="ru-RU" sz="2800" i="1" dirty="0">
                <a:solidFill>
                  <a:srgbClr val="FF0000"/>
                </a:solidFill>
              </a:rPr>
              <a:t>2,5</a:t>
            </a: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489648" y="3068960"/>
            <a:ext cx="476287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y=(x</a:t>
            </a:r>
            <a:r>
              <a:rPr lang="ru-RU" sz="3200" dirty="0"/>
              <a:t>+</a:t>
            </a:r>
            <a:r>
              <a:rPr lang="en-US" sz="3200" dirty="0"/>
              <a:t>2)(x</a:t>
            </a:r>
            <a:r>
              <a:rPr lang="ru-RU" sz="3200" dirty="0"/>
              <a:t>+</a:t>
            </a:r>
            <a:r>
              <a:rPr lang="en-US" sz="3200" dirty="0"/>
              <a:t>3</a:t>
            </a:r>
            <a:r>
              <a:rPr lang="en-US" sz="3200" dirty="0" smtClean="0"/>
              <a:t>)</a:t>
            </a:r>
            <a:r>
              <a:rPr lang="ru-RU" sz="3200" dirty="0" smtClean="0"/>
              <a:t>=</a:t>
            </a:r>
            <a:endParaRPr lang="ru-RU" sz="3200" dirty="0"/>
          </a:p>
          <a:p>
            <a:pPr marL="342900" indent="-342900">
              <a:spcBef>
                <a:spcPct val="20000"/>
              </a:spcBef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Содержимое 2"/>
          <p:cNvSpPr txBox="1">
            <a:spLocks/>
          </p:cNvSpPr>
          <p:nvPr/>
        </p:nvSpPr>
        <p:spPr>
          <a:xfrm>
            <a:off x="467544" y="2636912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467544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Содержимое 2"/>
          <p:cNvSpPr txBox="1">
            <a:spLocks/>
          </p:cNvSpPr>
          <p:nvPr/>
        </p:nvSpPr>
        <p:spPr>
          <a:xfrm>
            <a:off x="909936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Левая фигурная скобка 43"/>
          <p:cNvSpPr/>
          <p:nvPr/>
        </p:nvSpPr>
        <p:spPr>
          <a:xfrm>
            <a:off x="323528" y="2636912"/>
            <a:ext cx="288032" cy="1296144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одержимое 2"/>
          <p:cNvSpPr txBox="1">
            <a:spLocks/>
          </p:cNvSpPr>
          <p:nvPr/>
        </p:nvSpPr>
        <p:spPr>
          <a:xfrm>
            <a:off x="4499992" y="1700808"/>
            <a:ext cx="3096344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Содержимое 2"/>
          <p:cNvSpPr txBox="1">
            <a:spLocks/>
          </p:cNvSpPr>
          <p:nvPr/>
        </p:nvSpPr>
        <p:spPr>
          <a:xfrm>
            <a:off x="4499992" y="1052736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499992" y="2132856"/>
            <a:ext cx="4536504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/>
              <a:t>ось симметрии </a:t>
            </a:r>
            <a:endParaRPr lang="ru-RU" sz="2800" i="1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 err="1" smtClean="0">
                <a:solidFill>
                  <a:srgbClr val="FF0000"/>
                </a:solidFill>
              </a:rPr>
              <a:t>х</a:t>
            </a:r>
            <a:r>
              <a:rPr lang="ru-RU" sz="2800" i="1" dirty="0" smtClean="0">
                <a:solidFill>
                  <a:srgbClr val="FF0000"/>
                </a:solidFill>
              </a:rPr>
              <a:t> </a:t>
            </a:r>
            <a:r>
              <a:rPr lang="ru-RU" sz="2800" i="1" dirty="0" smtClean="0"/>
              <a:t>=-3+(-2-(-3))/</a:t>
            </a:r>
            <a:r>
              <a:rPr lang="ru-RU" sz="2800" i="1" dirty="0"/>
              <a:t>2 </a:t>
            </a:r>
            <a:r>
              <a:rPr lang="ru-RU" sz="2800" i="1" dirty="0" smtClean="0"/>
              <a:t>= </a:t>
            </a:r>
            <a:r>
              <a:rPr lang="ru-RU" sz="2800" i="1" dirty="0" smtClean="0">
                <a:solidFill>
                  <a:srgbClr val="FF0000"/>
                </a:solidFill>
              </a:rPr>
              <a:t>-</a:t>
            </a:r>
            <a:r>
              <a:rPr lang="ru-RU" sz="2800" i="1" dirty="0">
                <a:solidFill>
                  <a:srgbClr val="FF0000"/>
                </a:solidFill>
              </a:rPr>
              <a:t>2,5</a:t>
            </a: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319464" y="3068960"/>
            <a:ext cx="4824536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y=(x</a:t>
            </a:r>
            <a:r>
              <a:rPr lang="ru-RU" sz="3200" dirty="0"/>
              <a:t>+</a:t>
            </a:r>
            <a:r>
              <a:rPr lang="en-US" sz="3200" dirty="0"/>
              <a:t>2)(x</a:t>
            </a:r>
            <a:r>
              <a:rPr lang="ru-RU" sz="3200" dirty="0"/>
              <a:t>+</a:t>
            </a:r>
            <a:r>
              <a:rPr lang="en-US" sz="3200" dirty="0"/>
              <a:t>3</a:t>
            </a:r>
            <a:r>
              <a:rPr lang="en-US" sz="3200" dirty="0" smtClean="0"/>
              <a:t>)</a:t>
            </a:r>
            <a:r>
              <a:rPr lang="ru-RU" sz="3200" dirty="0" smtClean="0"/>
              <a:t>=</a:t>
            </a:r>
            <a:r>
              <a:rPr lang="en-US" sz="3200" dirty="0" smtClean="0"/>
              <a:t> x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+5</a:t>
            </a:r>
            <a:r>
              <a:rPr lang="en-US" sz="3200" dirty="0" smtClean="0"/>
              <a:t>x</a:t>
            </a:r>
            <a:r>
              <a:rPr lang="ru-RU" sz="3200" dirty="0" smtClean="0"/>
              <a:t>+6 </a:t>
            </a:r>
            <a:r>
              <a:rPr lang="ru-RU" sz="3200" dirty="0" smtClean="0"/>
              <a:t>=</a:t>
            </a:r>
          </a:p>
          <a:p>
            <a:pPr marL="342900" lvl="0" indent="-342900">
              <a:spcBef>
                <a:spcPct val="20000"/>
              </a:spcBef>
            </a:pPr>
            <a:endParaRPr lang="ru-RU" sz="3200" dirty="0"/>
          </a:p>
          <a:p>
            <a:pPr marL="342900" indent="-342900">
              <a:spcBef>
                <a:spcPct val="20000"/>
              </a:spcBef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Содержимое 2"/>
          <p:cNvSpPr txBox="1">
            <a:spLocks/>
          </p:cNvSpPr>
          <p:nvPr/>
        </p:nvSpPr>
        <p:spPr>
          <a:xfrm>
            <a:off x="467544" y="2636912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467544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Содержимое 2"/>
          <p:cNvSpPr txBox="1">
            <a:spLocks/>
          </p:cNvSpPr>
          <p:nvPr/>
        </p:nvSpPr>
        <p:spPr>
          <a:xfrm>
            <a:off x="909936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Левая фигурная скобка 43"/>
          <p:cNvSpPr/>
          <p:nvPr/>
        </p:nvSpPr>
        <p:spPr>
          <a:xfrm>
            <a:off x="323528" y="2636912"/>
            <a:ext cx="288032" cy="1296144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одержимое 2"/>
          <p:cNvSpPr txBox="1">
            <a:spLocks/>
          </p:cNvSpPr>
          <p:nvPr/>
        </p:nvSpPr>
        <p:spPr>
          <a:xfrm>
            <a:off x="4499992" y="1700808"/>
            <a:ext cx="3096344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Содержимое 2"/>
          <p:cNvSpPr txBox="1">
            <a:spLocks/>
          </p:cNvSpPr>
          <p:nvPr/>
        </p:nvSpPr>
        <p:spPr>
          <a:xfrm>
            <a:off x="4499992" y="1052736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499992" y="2132856"/>
            <a:ext cx="4536504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/>
              <a:t>ось симметрии </a:t>
            </a:r>
            <a:endParaRPr lang="ru-RU" sz="2800" i="1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 err="1" smtClean="0">
                <a:solidFill>
                  <a:srgbClr val="FF0000"/>
                </a:solidFill>
              </a:rPr>
              <a:t>х</a:t>
            </a:r>
            <a:r>
              <a:rPr lang="ru-RU" sz="2800" i="1" dirty="0" smtClean="0">
                <a:solidFill>
                  <a:srgbClr val="FF0000"/>
                </a:solidFill>
              </a:rPr>
              <a:t> </a:t>
            </a:r>
            <a:r>
              <a:rPr lang="ru-RU" sz="2800" i="1" dirty="0" smtClean="0"/>
              <a:t>=-3+(-2-(-3))/</a:t>
            </a:r>
            <a:r>
              <a:rPr lang="ru-RU" sz="2800" i="1" dirty="0"/>
              <a:t>2 </a:t>
            </a:r>
            <a:r>
              <a:rPr lang="ru-RU" sz="2800" i="1" dirty="0" smtClean="0"/>
              <a:t>= </a:t>
            </a:r>
            <a:r>
              <a:rPr lang="ru-RU" sz="2800" i="1" dirty="0" smtClean="0">
                <a:solidFill>
                  <a:srgbClr val="FF0000"/>
                </a:solidFill>
              </a:rPr>
              <a:t>-</a:t>
            </a:r>
            <a:r>
              <a:rPr lang="ru-RU" sz="2800" i="1" dirty="0">
                <a:solidFill>
                  <a:srgbClr val="FF0000"/>
                </a:solidFill>
              </a:rPr>
              <a:t>2,5</a:t>
            </a: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319464" y="3068960"/>
            <a:ext cx="4824536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y=(x</a:t>
            </a:r>
            <a:r>
              <a:rPr lang="ru-RU" sz="3200" dirty="0"/>
              <a:t>+</a:t>
            </a:r>
            <a:r>
              <a:rPr lang="en-US" sz="3200" dirty="0"/>
              <a:t>2)(x</a:t>
            </a:r>
            <a:r>
              <a:rPr lang="ru-RU" sz="3200" dirty="0"/>
              <a:t>+</a:t>
            </a:r>
            <a:r>
              <a:rPr lang="en-US" sz="3200" dirty="0"/>
              <a:t>3</a:t>
            </a:r>
            <a:r>
              <a:rPr lang="en-US" sz="3200" dirty="0" smtClean="0"/>
              <a:t>)</a:t>
            </a:r>
            <a:r>
              <a:rPr lang="ru-RU" sz="3200" dirty="0" smtClean="0"/>
              <a:t>=</a:t>
            </a:r>
            <a:r>
              <a:rPr lang="en-US" sz="3200" dirty="0" smtClean="0"/>
              <a:t> x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+5</a:t>
            </a:r>
            <a:r>
              <a:rPr lang="en-US" sz="3200" dirty="0" smtClean="0"/>
              <a:t>x</a:t>
            </a:r>
            <a:r>
              <a:rPr lang="ru-RU" sz="3200" dirty="0" smtClean="0"/>
              <a:t>+</a:t>
            </a:r>
            <a:r>
              <a:rPr lang="ru-RU" sz="3200" dirty="0" smtClean="0">
                <a:solidFill>
                  <a:srgbClr val="FF0000"/>
                </a:solidFill>
              </a:rPr>
              <a:t>6</a:t>
            </a:r>
            <a:r>
              <a:rPr lang="ru-RU" sz="3200" dirty="0" smtClean="0"/>
              <a:t> </a:t>
            </a:r>
            <a:r>
              <a:rPr lang="ru-RU" sz="3200" dirty="0" smtClean="0"/>
              <a:t>=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dirty="0" smtClean="0"/>
              <a:t>= (</a:t>
            </a:r>
            <a:r>
              <a:rPr lang="en-US" sz="3200" dirty="0" smtClean="0"/>
              <a:t>x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+2*2,5х+6,25)- 0,25 </a:t>
            </a:r>
            <a:r>
              <a:rPr lang="ru-RU" sz="3200" dirty="0" smtClean="0"/>
              <a:t>=</a:t>
            </a:r>
          </a:p>
          <a:p>
            <a:pPr marL="342900" indent="-342900">
              <a:spcBef>
                <a:spcPct val="20000"/>
              </a:spcBef>
            </a:pPr>
            <a:endParaRPr lang="ru-RU" sz="3200" dirty="0" smtClean="0"/>
          </a:p>
          <a:p>
            <a:pPr marL="342900" lvl="0" indent="-342900">
              <a:spcBef>
                <a:spcPct val="20000"/>
              </a:spcBef>
            </a:pPr>
            <a:endParaRPr lang="ru-RU" sz="3200" dirty="0"/>
          </a:p>
          <a:p>
            <a:pPr marL="342900" indent="-342900">
              <a:spcBef>
                <a:spcPct val="20000"/>
              </a:spcBef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Содержимое 2"/>
          <p:cNvSpPr txBox="1">
            <a:spLocks/>
          </p:cNvSpPr>
          <p:nvPr/>
        </p:nvSpPr>
        <p:spPr>
          <a:xfrm>
            <a:off x="467544" y="2636912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467544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Содержимое 2"/>
          <p:cNvSpPr txBox="1">
            <a:spLocks/>
          </p:cNvSpPr>
          <p:nvPr/>
        </p:nvSpPr>
        <p:spPr>
          <a:xfrm>
            <a:off x="909936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Левая фигурная скобка 43"/>
          <p:cNvSpPr/>
          <p:nvPr/>
        </p:nvSpPr>
        <p:spPr>
          <a:xfrm>
            <a:off x="323528" y="2636912"/>
            <a:ext cx="288032" cy="1296144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одержимое 2"/>
          <p:cNvSpPr txBox="1">
            <a:spLocks/>
          </p:cNvSpPr>
          <p:nvPr/>
        </p:nvSpPr>
        <p:spPr>
          <a:xfrm>
            <a:off x="4499992" y="1700808"/>
            <a:ext cx="3096344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Содержимое 2"/>
          <p:cNvSpPr txBox="1">
            <a:spLocks/>
          </p:cNvSpPr>
          <p:nvPr/>
        </p:nvSpPr>
        <p:spPr>
          <a:xfrm>
            <a:off x="4499992" y="1052736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499992" y="2132856"/>
            <a:ext cx="4536504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/>
              <a:t>ось симметрии </a:t>
            </a:r>
            <a:endParaRPr lang="ru-RU" sz="2800" i="1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 err="1" smtClean="0">
                <a:solidFill>
                  <a:srgbClr val="FF0000"/>
                </a:solidFill>
              </a:rPr>
              <a:t>х</a:t>
            </a:r>
            <a:r>
              <a:rPr lang="ru-RU" sz="2800" i="1" dirty="0" smtClean="0">
                <a:solidFill>
                  <a:srgbClr val="FF0000"/>
                </a:solidFill>
              </a:rPr>
              <a:t> </a:t>
            </a:r>
            <a:r>
              <a:rPr lang="ru-RU" sz="2800" i="1" dirty="0" smtClean="0"/>
              <a:t>=-3+(-2-(-3))/</a:t>
            </a:r>
            <a:r>
              <a:rPr lang="ru-RU" sz="2800" i="1" dirty="0"/>
              <a:t>2 </a:t>
            </a:r>
            <a:r>
              <a:rPr lang="ru-RU" sz="2800" i="1" dirty="0" smtClean="0"/>
              <a:t>= </a:t>
            </a:r>
            <a:r>
              <a:rPr lang="ru-RU" sz="2800" i="1" dirty="0" smtClean="0">
                <a:solidFill>
                  <a:srgbClr val="FF0000"/>
                </a:solidFill>
              </a:rPr>
              <a:t>-</a:t>
            </a:r>
            <a:r>
              <a:rPr lang="ru-RU" sz="2800" i="1" dirty="0">
                <a:solidFill>
                  <a:srgbClr val="FF0000"/>
                </a:solidFill>
              </a:rPr>
              <a:t>2,5</a:t>
            </a: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319464" y="3068960"/>
            <a:ext cx="4824536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y=(x</a:t>
            </a:r>
            <a:r>
              <a:rPr lang="ru-RU" sz="3200" dirty="0"/>
              <a:t>+</a:t>
            </a:r>
            <a:r>
              <a:rPr lang="en-US" sz="3200" dirty="0"/>
              <a:t>2)(x</a:t>
            </a:r>
            <a:r>
              <a:rPr lang="ru-RU" sz="3200" dirty="0"/>
              <a:t>+</a:t>
            </a:r>
            <a:r>
              <a:rPr lang="en-US" sz="3200" dirty="0"/>
              <a:t>3</a:t>
            </a:r>
            <a:r>
              <a:rPr lang="en-US" sz="3200" dirty="0" smtClean="0"/>
              <a:t>)</a:t>
            </a:r>
            <a:r>
              <a:rPr lang="ru-RU" sz="3200" dirty="0" smtClean="0"/>
              <a:t>=</a:t>
            </a:r>
            <a:r>
              <a:rPr lang="en-US" sz="3200" dirty="0" smtClean="0"/>
              <a:t> x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+5</a:t>
            </a:r>
            <a:r>
              <a:rPr lang="en-US" sz="3200" dirty="0" smtClean="0"/>
              <a:t>x</a:t>
            </a:r>
            <a:r>
              <a:rPr lang="ru-RU" sz="3200" dirty="0" smtClean="0"/>
              <a:t>+</a:t>
            </a:r>
            <a:r>
              <a:rPr lang="ru-RU" sz="3200" dirty="0" smtClean="0">
                <a:solidFill>
                  <a:srgbClr val="FF0000"/>
                </a:solidFill>
              </a:rPr>
              <a:t>6</a:t>
            </a:r>
            <a:r>
              <a:rPr lang="ru-RU" sz="3200" dirty="0" smtClean="0"/>
              <a:t> </a:t>
            </a:r>
            <a:r>
              <a:rPr lang="ru-RU" sz="3200" dirty="0" smtClean="0"/>
              <a:t>=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dirty="0" smtClean="0"/>
              <a:t>= (</a:t>
            </a:r>
            <a:r>
              <a:rPr lang="en-US" sz="3200" dirty="0" smtClean="0"/>
              <a:t>x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+2*2,5х+6,25)- 0,25 </a:t>
            </a:r>
            <a:r>
              <a:rPr lang="ru-RU" sz="3200" dirty="0" smtClean="0"/>
              <a:t>=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dirty="0" smtClean="0"/>
              <a:t>= </a:t>
            </a:r>
            <a:r>
              <a:rPr lang="ru-RU" sz="3200" dirty="0" smtClean="0"/>
              <a:t>(</a:t>
            </a:r>
            <a:r>
              <a:rPr lang="en-US" sz="3200" dirty="0" smtClean="0"/>
              <a:t>x</a:t>
            </a:r>
            <a:r>
              <a:rPr lang="ru-RU" sz="3200" dirty="0" smtClean="0"/>
              <a:t>+</a:t>
            </a:r>
            <a:r>
              <a:rPr lang="ru-RU" sz="3200" dirty="0" smtClean="0">
                <a:solidFill>
                  <a:srgbClr val="FF0000"/>
                </a:solidFill>
              </a:rPr>
              <a:t>2,5</a:t>
            </a:r>
            <a:r>
              <a:rPr lang="ru-RU" sz="3200" dirty="0" smtClean="0"/>
              <a:t>)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- </a:t>
            </a:r>
            <a:r>
              <a:rPr lang="ru-RU" sz="3200" dirty="0" smtClean="0">
                <a:solidFill>
                  <a:srgbClr val="FF0000"/>
                </a:solidFill>
              </a:rPr>
              <a:t>0,25</a:t>
            </a:r>
          </a:p>
          <a:p>
            <a:pPr marL="342900" indent="-342900">
              <a:spcBef>
                <a:spcPct val="20000"/>
              </a:spcBef>
            </a:pPr>
            <a:endParaRPr lang="ru-RU" sz="3200" dirty="0" smtClean="0"/>
          </a:p>
          <a:p>
            <a:pPr marL="342900" indent="-342900">
              <a:spcBef>
                <a:spcPct val="20000"/>
              </a:spcBef>
            </a:pPr>
            <a:endParaRPr lang="ru-RU" sz="3200" dirty="0" smtClean="0"/>
          </a:p>
          <a:p>
            <a:pPr marL="342900" lvl="0" indent="-342900">
              <a:spcBef>
                <a:spcPct val="20000"/>
              </a:spcBef>
            </a:pPr>
            <a:endParaRPr lang="ru-RU" sz="3200" dirty="0"/>
          </a:p>
          <a:p>
            <a:pPr marL="342900" indent="-342900">
              <a:spcBef>
                <a:spcPct val="20000"/>
              </a:spcBef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Содержимое 2"/>
          <p:cNvSpPr txBox="1">
            <a:spLocks/>
          </p:cNvSpPr>
          <p:nvPr/>
        </p:nvSpPr>
        <p:spPr>
          <a:xfrm>
            <a:off x="467544" y="2636912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467544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Содержимое 2"/>
          <p:cNvSpPr txBox="1">
            <a:spLocks/>
          </p:cNvSpPr>
          <p:nvPr/>
        </p:nvSpPr>
        <p:spPr>
          <a:xfrm>
            <a:off x="909936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Левая фигурная скобка 43"/>
          <p:cNvSpPr/>
          <p:nvPr/>
        </p:nvSpPr>
        <p:spPr>
          <a:xfrm>
            <a:off x="323528" y="2636912"/>
            <a:ext cx="288032" cy="1296144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одержимое 2"/>
          <p:cNvSpPr txBox="1">
            <a:spLocks/>
          </p:cNvSpPr>
          <p:nvPr/>
        </p:nvSpPr>
        <p:spPr>
          <a:xfrm>
            <a:off x="4499992" y="1700808"/>
            <a:ext cx="3096344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Содержимое 2"/>
          <p:cNvSpPr txBox="1">
            <a:spLocks/>
          </p:cNvSpPr>
          <p:nvPr/>
        </p:nvSpPr>
        <p:spPr>
          <a:xfrm>
            <a:off x="4499992" y="1052736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499992" y="2132856"/>
            <a:ext cx="4536504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/>
              <a:t>ось симметрии </a:t>
            </a:r>
            <a:endParaRPr lang="ru-RU" sz="2800" i="1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2800" i="1" dirty="0" err="1" smtClean="0">
                <a:solidFill>
                  <a:srgbClr val="FF0000"/>
                </a:solidFill>
              </a:rPr>
              <a:t>х</a:t>
            </a:r>
            <a:r>
              <a:rPr lang="ru-RU" sz="2800" i="1" dirty="0" smtClean="0">
                <a:solidFill>
                  <a:srgbClr val="FF0000"/>
                </a:solidFill>
              </a:rPr>
              <a:t> </a:t>
            </a:r>
            <a:r>
              <a:rPr lang="ru-RU" sz="2800" i="1" dirty="0" smtClean="0"/>
              <a:t>=-3+(-2-(-3))/</a:t>
            </a:r>
            <a:r>
              <a:rPr lang="ru-RU" sz="2800" i="1" dirty="0"/>
              <a:t>2 </a:t>
            </a:r>
            <a:r>
              <a:rPr lang="ru-RU" sz="2800" i="1" dirty="0" smtClean="0"/>
              <a:t>= </a:t>
            </a:r>
            <a:r>
              <a:rPr lang="ru-RU" sz="2800" i="1" dirty="0" smtClean="0">
                <a:solidFill>
                  <a:srgbClr val="FF0000"/>
                </a:solidFill>
              </a:rPr>
              <a:t>-</a:t>
            </a:r>
            <a:r>
              <a:rPr lang="ru-RU" sz="2800" i="1" dirty="0">
                <a:solidFill>
                  <a:srgbClr val="FF0000"/>
                </a:solidFill>
              </a:rPr>
              <a:t>2,5</a:t>
            </a: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319464" y="3068960"/>
            <a:ext cx="4824536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y=(x</a:t>
            </a:r>
            <a:r>
              <a:rPr lang="ru-RU" sz="3200" dirty="0"/>
              <a:t>+</a:t>
            </a:r>
            <a:r>
              <a:rPr lang="en-US" sz="3200" dirty="0"/>
              <a:t>2)(x</a:t>
            </a:r>
            <a:r>
              <a:rPr lang="ru-RU" sz="3200" dirty="0"/>
              <a:t>+</a:t>
            </a:r>
            <a:r>
              <a:rPr lang="en-US" sz="3200" dirty="0"/>
              <a:t>3</a:t>
            </a:r>
            <a:r>
              <a:rPr lang="en-US" sz="3200" dirty="0" smtClean="0"/>
              <a:t>)</a:t>
            </a:r>
            <a:r>
              <a:rPr lang="ru-RU" sz="3200" dirty="0" smtClean="0"/>
              <a:t>=</a:t>
            </a:r>
            <a:r>
              <a:rPr lang="en-US" sz="3200" dirty="0" smtClean="0"/>
              <a:t> x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+5</a:t>
            </a:r>
            <a:r>
              <a:rPr lang="en-US" sz="3200" dirty="0" smtClean="0"/>
              <a:t>x</a:t>
            </a:r>
            <a:r>
              <a:rPr lang="ru-RU" sz="3200" dirty="0" smtClean="0"/>
              <a:t>+</a:t>
            </a:r>
            <a:r>
              <a:rPr lang="ru-RU" sz="3200" dirty="0" smtClean="0">
                <a:solidFill>
                  <a:srgbClr val="FF0000"/>
                </a:solidFill>
              </a:rPr>
              <a:t>6</a:t>
            </a:r>
            <a:r>
              <a:rPr lang="ru-RU" sz="3200" dirty="0" smtClean="0"/>
              <a:t> </a:t>
            </a:r>
            <a:r>
              <a:rPr lang="ru-RU" sz="3200" dirty="0" smtClean="0"/>
              <a:t>=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dirty="0" smtClean="0"/>
              <a:t>= (</a:t>
            </a:r>
            <a:r>
              <a:rPr lang="en-US" sz="3200" dirty="0" smtClean="0"/>
              <a:t>x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+2*2,5х+6,25)- 0,25 </a:t>
            </a:r>
            <a:r>
              <a:rPr lang="ru-RU" sz="3200" dirty="0" smtClean="0"/>
              <a:t>=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dirty="0" smtClean="0"/>
              <a:t>= </a:t>
            </a:r>
            <a:r>
              <a:rPr lang="ru-RU" sz="3200" dirty="0" smtClean="0"/>
              <a:t>(</a:t>
            </a:r>
            <a:r>
              <a:rPr lang="en-US" sz="3200" dirty="0" smtClean="0"/>
              <a:t>x</a:t>
            </a:r>
            <a:r>
              <a:rPr lang="ru-RU" sz="3200" dirty="0" smtClean="0"/>
              <a:t>+</a:t>
            </a:r>
            <a:r>
              <a:rPr lang="ru-RU" sz="3200" dirty="0" smtClean="0">
                <a:solidFill>
                  <a:srgbClr val="FF0000"/>
                </a:solidFill>
              </a:rPr>
              <a:t>2,5</a:t>
            </a:r>
            <a:r>
              <a:rPr lang="ru-RU" sz="3200" dirty="0" smtClean="0"/>
              <a:t>)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- </a:t>
            </a:r>
            <a:r>
              <a:rPr lang="ru-RU" sz="3200" dirty="0" smtClean="0">
                <a:solidFill>
                  <a:srgbClr val="FF0000"/>
                </a:solidFill>
              </a:rPr>
              <a:t>0,25</a:t>
            </a:r>
          </a:p>
          <a:p>
            <a:pPr marL="342900" indent="-342900">
              <a:spcBef>
                <a:spcPct val="20000"/>
              </a:spcBef>
            </a:pPr>
            <a:endParaRPr lang="ru-RU" sz="3200" dirty="0" smtClean="0"/>
          </a:p>
          <a:p>
            <a:pPr marL="342900" indent="-342900">
              <a:spcBef>
                <a:spcPct val="20000"/>
              </a:spcBef>
            </a:pPr>
            <a:endParaRPr lang="ru-RU" sz="3200" dirty="0" smtClean="0"/>
          </a:p>
          <a:p>
            <a:pPr marL="342900" lvl="0" indent="-342900">
              <a:spcBef>
                <a:spcPct val="20000"/>
              </a:spcBef>
            </a:pPr>
            <a:endParaRPr lang="ru-RU" sz="3200" dirty="0"/>
          </a:p>
          <a:p>
            <a:pPr marL="342900" indent="-342900">
              <a:spcBef>
                <a:spcPct val="20000"/>
              </a:spcBef>
            </a:pP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4499992" y="479715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0,25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lang="ru-RU" sz="3200" dirty="0" smtClean="0"/>
              <a:t>2,5 </a:t>
            </a: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4499992" y="5301208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</a:t>
            </a: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i="1" dirty="0" smtClean="0">
                <a:solidFill>
                  <a:srgbClr val="7030A0"/>
                </a:solidFill>
              </a:rPr>
              <a:t>: х≠2 ; х≠3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Содержимое 2"/>
          <p:cNvSpPr txBox="1">
            <a:spLocks/>
          </p:cNvSpPr>
          <p:nvPr/>
        </p:nvSpPr>
        <p:spPr>
          <a:xfrm>
            <a:off x="467544" y="2636912"/>
            <a:ext cx="2592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dirty="0" smtClean="0"/>
              <a:t>=(x</a:t>
            </a:r>
            <a:r>
              <a:rPr lang="ru-RU" sz="3200" dirty="0" smtClean="0"/>
              <a:t>+</a:t>
            </a:r>
            <a:r>
              <a:rPr lang="en-US" sz="3200" dirty="0" smtClean="0"/>
              <a:t>2)(x</a:t>
            </a:r>
            <a:r>
              <a:rPr lang="ru-RU" sz="3200" dirty="0" smtClean="0"/>
              <a:t>+</a:t>
            </a:r>
            <a:r>
              <a:rPr lang="en-US" sz="3200" dirty="0" smtClean="0"/>
              <a:t>3)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467544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Содержимое 2"/>
          <p:cNvSpPr txBox="1">
            <a:spLocks/>
          </p:cNvSpPr>
          <p:nvPr/>
        </p:nvSpPr>
        <p:spPr>
          <a:xfrm>
            <a:off x="909936" y="335699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Левая фигурная скобка 43"/>
          <p:cNvSpPr/>
          <p:nvPr/>
        </p:nvSpPr>
        <p:spPr>
          <a:xfrm>
            <a:off x="323528" y="2636912"/>
            <a:ext cx="288032" cy="1296144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одержимое 2"/>
          <p:cNvSpPr txBox="1">
            <a:spLocks/>
          </p:cNvSpPr>
          <p:nvPr/>
        </p:nvSpPr>
        <p:spPr>
          <a:xfrm>
            <a:off x="4355976" y="1052736"/>
            <a:ext cx="4392488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i="1" dirty="0" smtClean="0">
                <a:solidFill>
                  <a:srgbClr val="7030A0"/>
                </a:solidFill>
              </a:rPr>
              <a:t>=(x</a:t>
            </a:r>
            <a:r>
              <a:rPr lang="ru-RU" sz="3200" i="1" dirty="0" smtClean="0">
                <a:solidFill>
                  <a:srgbClr val="7030A0"/>
                </a:solidFill>
              </a:rPr>
              <a:t>+</a:t>
            </a:r>
            <a:r>
              <a:rPr lang="en-US" sz="3200" i="1" dirty="0" smtClean="0">
                <a:solidFill>
                  <a:srgbClr val="7030A0"/>
                </a:solidFill>
              </a:rPr>
              <a:t>2)(x</a:t>
            </a:r>
            <a:r>
              <a:rPr lang="ru-RU" sz="3200" i="1" dirty="0" smtClean="0">
                <a:solidFill>
                  <a:srgbClr val="7030A0"/>
                </a:solidFill>
              </a:rPr>
              <a:t>+</a:t>
            </a:r>
            <a:r>
              <a:rPr lang="en-US" sz="3200" i="1" dirty="0" smtClean="0">
                <a:solidFill>
                  <a:srgbClr val="7030A0"/>
                </a:solidFill>
              </a:rPr>
              <a:t>3</a:t>
            </a:r>
            <a:r>
              <a:rPr lang="en-US" sz="3200" i="1" dirty="0" smtClean="0">
                <a:solidFill>
                  <a:srgbClr val="7030A0"/>
                </a:solidFill>
              </a:rPr>
              <a:t>)</a:t>
            </a:r>
            <a:endParaRPr lang="ru-RU" sz="3200" i="1" dirty="0" smtClean="0">
              <a:solidFill>
                <a:srgbClr val="7030A0"/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400" b="1" i="1" dirty="0" smtClean="0">
                <a:solidFill>
                  <a:srgbClr val="7030A0"/>
                </a:solidFill>
              </a:rPr>
              <a:t>Подведем итог: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Содержимое 2"/>
          <p:cNvSpPr txBox="1">
            <a:spLocks/>
          </p:cNvSpPr>
          <p:nvPr/>
        </p:nvSpPr>
        <p:spPr>
          <a:xfrm>
            <a:off x="4355976" y="2852936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ось симметрии: х</a:t>
            </a:r>
            <a:r>
              <a:rPr lang="ru-RU" sz="2400" b="1" i="1" baseline="-25000" dirty="0" smtClean="0">
                <a:solidFill>
                  <a:srgbClr val="7030A0"/>
                </a:solidFill>
              </a:rPr>
              <a:t>0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</a:rPr>
              <a:t>= -2,5</a:t>
            </a:r>
            <a:r>
              <a:rPr lang="ru-RU" sz="2400" b="1" i="1" dirty="0">
                <a:solidFill>
                  <a:srgbClr val="7030A0"/>
                </a:solidFill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4355976" y="1988840"/>
            <a:ext cx="403244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0,25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lang="ru-RU" sz="2400" b="1" i="1" dirty="0" smtClean="0">
                <a:solidFill>
                  <a:srgbClr val="7030A0"/>
                </a:solidFill>
              </a:rPr>
              <a:t>2,5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2400" b="1" i="1" dirty="0" err="1" smtClean="0">
                <a:solidFill>
                  <a:srgbClr val="7030A0"/>
                </a:solidFill>
              </a:rPr>
              <a:t>коорд.вершины</a:t>
            </a:r>
            <a:r>
              <a:rPr lang="ru-RU" sz="2400" b="1" i="1" dirty="0" smtClean="0">
                <a:solidFill>
                  <a:srgbClr val="7030A0"/>
                </a:solidFill>
              </a:rPr>
              <a:t>: (</a:t>
            </a:r>
            <a:r>
              <a:rPr lang="ru-RU" sz="2400" b="1" i="1" dirty="0">
                <a:solidFill>
                  <a:srgbClr val="7030A0"/>
                </a:solidFill>
              </a:rPr>
              <a:t>-</a:t>
            </a:r>
            <a:r>
              <a:rPr lang="ru-RU" sz="2400" b="1" i="1" dirty="0" smtClean="0">
                <a:solidFill>
                  <a:srgbClr val="7030A0"/>
                </a:solidFill>
              </a:rPr>
              <a:t>2,5;-</a:t>
            </a:r>
            <a:r>
              <a:rPr lang="en-US" sz="2400" b="1" i="1" dirty="0" smtClean="0">
                <a:solidFill>
                  <a:srgbClr val="7030A0"/>
                </a:solidFill>
              </a:rPr>
              <a:t>0,25</a:t>
            </a:r>
            <a:r>
              <a:rPr lang="ru-RU" sz="2400" b="1" i="1" dirty="0" smtClean="0">
                <a:solidFill>
                  <a:srgbClr val="7030A0"/>
                </a:solidFill>
              </a:rPr>
              <a:t>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4355976" y="443711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</a:t>
            </a:r>
            <a:endParaRPr lang="ru-RU" sz="2400" b="1" i="1" dirty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4355976" y="3212976"/>
            <a:ext cx="4608512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пересечение с ОХ: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i="1" dirty="0" smtClean="0">
                <a:solidFill>
                  <a:srgbClr val="7030A0"/>
                </a:solidFill>
              </a:rPr>
              <a:t>x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1</a:t>
            </a:r>
            <a:r>
              <a:rPr lang="ru-RU" sz="2400" b="1" i="1" dirty="0" smtClean="0">
                <a:solidFill>
                  <a:srgbClr val="7030A0"/>
                </a:solidFill>
              </a:rPr>
              <a:t>=-</a:t>
            </a:r>
            <a:r>
              <a:rPr lang="en-US" sz="2400" b="1" i="1" dirty="0" smtClean="0">
                <a:solidFill>
                  <a:srgbClr val="7030A0"/>
                </a:solidFill>
              </a:rPr>
              <a:t>2</a:t>
            </a:r>
            <a:r>
              <a:rPr lang="ru-RU" sz="2400" b="1" i="1" dirty="0" smtClean="0">
                <a:solidFill>
                  <a:srgbClr val="7030A0"/>
                </a:solidFill>
              </a:rPr>
              <a:t> ; </a:t>
            </a:r>
            <a:r>
              <a:rPr lang="en-US" sz="2400" b="1" i="1" dirty="0" smtClean="0">
                <a:solidFill>
                  <a:srgbClr val="7030A0"/>
                </a:solidFill>
              </a:rPr>
              <a:t>x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2</a:t>
            </a:r>
            <a:r>
              <a:rPr lang="ru-RU" sz="2400" b="1" i="1" dirty="0" smtClean="0">
                <a:solidFill>
                  <a:srgbClr val="7030A0"/>
                </a:solidFill>
              </a:rPr>
              <a:t>=-</a:t>
            </a:r>
            <a:r>
              <a:rPr lang="en-US" sz="2400" b="1" i="1" dirty="0" smtClean="0">
                <a:solidFill>
                  <a:srgbClr val="7030A0"/>
                </a:solidFill>
              </a:rPr>
              <a:t>3</a:t>
            </a:r>
            <a:r>
              <a:rPr lang="ru-RU" sz="2400" b="1" i="1" dirty="0" smtClean="0">
                <a:solidFill>
                  <a:srgbClr val="7030A0"/>
                </a:solidFill>
              </a:rPr>
              <a:t>; </a:t>
            </a:r>
          </a:p>
        </p:txBody>
      </p:sp>
      <p:sp>
        <p:nvSpPr>
          <p:cNvPr id="31" name="Содержимое 2"/>
          <p:cNvSpPr txBox="1">
            <a:spLocks/>
          </p:cNvSpPr>
          <p:nvPr/>
        </p:nvSpPr>
        <p:spPr>
          <a:xfrm>
            <a:off x="4355976" y="407707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пересечение с О</a:t>
            </a:r>
            <a:r>
              <a:rPr lang="en-US" sz="2400" b="1" i="1" dirty="0" smtClean="0">
                <a:solidFill>
                  <a:srgbClr val="7030A0"/>
                </a:solidFill>
              </a:rPr>
              <a:t>Y</a:t>
            </a:r>
            <a:r>
              <a:rPr lang="ru-RU" sz="2400" b="1" i="1" dirty="0" smtClean="0">
                <a:solidFill>
                  <a:srgbClr val="7030A0"/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Как называется функция? Как называется график? Что определяет положение графика в системе координат?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Как построить график?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y=</a:t>
            </a:r>
            <a:r>
              <a:rPr lang="en-US" sz="2400" dirty="0" err="1" smtClean="0"/>
              <a:t>kx+b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i="1" dirty="0" smtClean="0">
                <a:solidFill>
                  <a:srgbClr val="7030A0"/>
                </a:solidFill>
              </a:rPr>
              <a:t>: х≠2 ; х≠3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Содержимое 2"/>
          <p:cNvSpPr txBox="1">
            <a:spLocks/>
          </p:cNvSpPr>
          <p:nvPr/>
        </p:nvSpPr>
        <p:spPr>
          <a:xfrm>
            <a:off x="4355976" y="1052736"/>
            <a:ext cx="4392488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i="1" dirty="0" smtClean="0">
                <a:solidFill>
                  <a:srgbClr val="7030A0"/>
                </a:solidFill>
              </a:rPr>
              <a:t>=(x</a:t>
            </a:r>
            <a:r>
              <a:rPr lang="ru-RU" sz="3200" i="1" dirty="0" smtClean="0">
                <a:solidFill>
                  <a:srgbClr val="7030A0"/>
                </a:solidFill>
              </a:rPr>
              <a:t>+</a:t>
            </a:r>
            <a:r>
              <a:rPr lang="en-US" sz="3200" i="1" dirty="0" smtClean="0">
                <a:solidFill>
                  <a:srgbClr val="7030A0"/>
                </a:solidFill>
              </a:rPr>
              <a:t>2)(x</a:t>
            </a:r>
            <a:r>
              <a:rPr lang="ru-RU" sz="3200" i="1" dirty="0" smtClean="0">
                <a:solidFill>
                  <a:srgbClr val="7030A0"/>
                </a:solidFill>
              </a:rPr>
              <a:t>+</a:t>
            </a:r>
            <a:r>
              <a:rPr lang="en-US" sz="3200" i="1" dirty="0" smtClean="0">
                <a:solidFill>
                  <a:srgbClr val="7030A0"/>
                </a:solidFill>
              </a:rPr>
              <a:t>3</a:t>
            </a:r>
            <a:r>
              <a:rPr lang="en-US" sz="3200" i="1" dirty="0" smtClean="0">
                <a:solidFill>
                  <a:srgbClr val="7030A0"/>
                </a:solidFill>
              </a:rPr>
              <a:t>)</a:t>
            </a:r>
            <a:endParaRPr lang="ru-RU" sz="3200" i="1" dirty="0" smtClean="0">
              <a:solidFill>
                <a:srgbClr val="7030A0"/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400" b="1" i="1" dirty="0" smtClean="0">
                <a:solidFill>
                  <a:srgbClr val="7030A0"/>
                </a:solidFill>
              </a:rPr>
              <a:t>Подведем итог: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Содержимое 2"/>
          <p:cNvSpPr txBox="1">
            <a:spLocks/>
          </p:cNvSpPr>
          <p:nvPr/>
        </p:nvSpPr>
        <p:spPr>
          <a:xfrm>
            <a:off x="4355976" y="2852936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ось симметрии: х</a:t>
            </a:r>
            <a:r>
              <a:rPr lang="ru-RU" sz="2400" b="1" i="1" baseline="-25000" dirty="0" smtClean="0">
                <a:solidFill>
                  <a:srgbClr val="7030A0"/>
                </a:solidFill>
              </a:rPr>
              <a:t>0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</a:rPr>
              <a:t>= -2,5</a:t>
            </a:r>
            <a:r>
              <a:rPr lang="ru-RU" sz="2400" b="1" i="1" dirty="0">
                <a:solidFill>
                  <a:srgbClr val="7030A0"/>
                </a:solidFill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4355976" y="1988840"/>
            <a:ext cx="403244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0,25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lang="ru-RU" sz="2400" b="1" i="1" dirty="0" smtClean="0">
                <a:solidFill>
                  <a:srgbClr val="7030A0"/>
                </a:solidFill>
              </a:rPr>
              <a:t>2,5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2400" b="1" i="1" dirty="0" err="1" smtClean="0">
                <a:solidFill>
                  <a:srgbClr val="7030A0"/>
                </a:solidFill>
              </a:rPr>
              <a:t>коорд.вершины</a:t>
            </a:r>
            <a:r>
              <a:rPr lang="ru-RU" sz="2400" b="1" i="1" dirty="0" smtClean="0">
                <a:solidFill>
                  <a:srgbClr val="7030A0"/>
                </a:solidFill>
              </a:rPr>
              <a:t>: (</a:t>
            </a:r>
            <a:r>
              <a:rPr lang="ru-RU" sz="2400" b="1" i="1" dirty="0">
                <a:solidFill>
                  <a:srgbClr val="7030A0"/>
                </a:solidFill>
              </a:rPr>
              <a:t>-</a:t>
            </a:r>
            <a:r>
              <a:rPr lang="ru-RU" sz="2400" b="1" i="1" dirty="0" smtClean="0">
                <a:solidFill>
                  <a:srgbClr val="7030A0"/>
                </a:solidFill>
              </a:rPr>
              <a:t>2,5;-</a:t>
            </a:r>
            <a:r>
              <a:rPr lang="en-US" sz="2400" b="1" i="1" dirty="0" smtClean="0">
                <a:solidFill>
                  <a:srgbClr val="7030A0"/>
                </a:solidFill>
              </a:rPr>
              <a:t>0,25</a:t>
            </a:r>
            <a:r>
              <a:rPr lang="ru-RU" sz="2400" b="1" i="1" dirty="0" smtClean="0">
                <a:solidFill>
                  <a:srgbClr val="7030A0"/>
                </a:solidFill>
              </a:rPr>
              <a:t>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4355976" y="443711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</a:t>
            </a:r>
            <a:endParaRPr lang="ru-RU" sz="2400" b="1" i="1" dirty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4355976" y="3212976"/>
            <a:ext cx="4608512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пересечение с ОХ: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i="1" dirty="0" smtClean="0">
                <a:solidFill>
                  <a:srgbClr val="7030A0"/>
                </a:solidFill>
              </a:rPr>
              <a:t>x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1</a:t>
            </a:r>
            <a:r>
              <a:rPr lang="ru-RU" sz="2400" b="1" i="1" dirty="0" smtClean="0">
                <a:solidFill>
                  <a:srgbClr val="7030A0"/>
                </a:solidFill>
              </a:rPr>
              <a:t>=-</a:t>
            </a:r>
            <a:r>
              <a:rPr lang="en-US" sz="2400" b="1" i="1" dirty="0" smtClean="0">
                <a:solidFill>
                  <a:srgbClr val="7030A0"/>
                </a:solidFill>
              </a:rPr>
              <a:t>2</a:t>
            </a:r>
            <a:r>
              <a:rPr lang="ru-RU" sz="2400" b="1" i="1" dirty="0" smtClean="0">
                <a:solidFill>
                  <a:srgbClr val="7030A0"/>
                </a:solidFill>
              </a:rPr>
              <a:t> ; </a:t>
            </a:r>
            <a:r>
              <a:rPr lang="en-US" sz="2400" b="1" i="1" dirty="0" smtClean="0">
                <a:solidFill>
                  <a:srgbClr val="7030A0"/>
                </a:solidFill>
              </a:rPr>
              <a:t>x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2</a:t>
            </a:r>
            <a:r>
              <a:rPr lang="ru-RU" sz="2400" b="1" i="1" dirty="0" smtClean="0">
                <a:solidFill>
                  <a:srgbClr val="7030A0"/>
                </a:solidFill>
              </a:rPr>
              <a:t>=-</a:t>
            </a:r>
            <a:r>
              <a:rPr lang="en-US" sz="2400" b="1" i="1" dirty="0" smtClean="0">
                <a:solidFill>
                  <a:srgbClr val="7030A0"/>
                </a:solidFill>
              </a:rPr>
              <a:t>3</a:t>
            </a:r>
            <a:r>
              <a:rPr lang="ru-RU" sz="2400" b="1" i="1" dirty="0" smtClean="0">
                <a:solidFill>
                  <a:srgbClr val="7030A0"/>
                </a:solidFill>
              </a:rPr>
              <a:t>; </a:t>
            </a:r>
          </a:p>
        </p:txBody>
      </p:sp>
      <p:sp>
        <p:nvSpPr>
          <p:cNvPr id="31" name="Содержимое 2"/>
          <p:cNvSpPr txBox="1">
            <a:spLocks/>
          </p:cNvSpPr>
          <p:nvPr/>
        </p:nvSpPr>
        <p:spPr>
          <a:xfrm>
            <a:off x="4355976" y="407707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пересечение с О</a:t>
            </a:r>
            <a:r>
              <a:rPr lang="en-US" sz="2400" b="1" i="1" dirty="0" smtClean="0">
                <a:solidFill>
                  <a:srgbClr val="7030A0"/>
                </a:solidFill>
              </a:rPr>
              <a:t>Y</a:t>
            </a:r>
            <a:r>
              <a:rPr lang="ru-RU" sz="2400" b="1" i="1" dirty="0" smtClean="0">
                <a:solidFill>
                  <a:srgbClr val="7030A0"/>
                </a:solidFill>
              </a:rPr>
              <a:t>:</a:t>
            </a: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/>
          <a:srcRect l="23780"/>
          <a:stretch>
            <a:fillRect/>
          </a:stretch>
        </p:blipFill>
        <p:spPr bwMode="auto">
          <a:xfrm>
            <a:off x="323528" y="980728"/>
            <a:ext cx="385389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Содержимое 2"/>
          <p:cNvSpPr txBox="1">
            <a:spLocks/>
          </p:cNvSpPr>
          <p:nvPr/>
        </p:nvSpPr>
        <p:spPr>
          <a:xfrm>
            <a:off x="4355976" y="4869160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(1)=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</a:rPr>
              <a:t>……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>
          <a:xfrm>
            <a:off x="4355976" y="5301208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(2)=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…….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4355976" y="5733256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…….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i="1" dirty="0" smtClean="0">
                <a:solidFill>
                  <a:srgbClr val="7030A0"/>
                </a:solidFill>
              </a:rPr>
              <a:t>: х≠2 ; х≠3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Содержимое 2"/>
          <p:cNvSpPr txBox="1">
            <a:spLocks/>
          </p:cNvSpPr>
          <p:nvPr/>
        </p:nvSpPr>
        <p:spPr>
          <a:xfrm>
            <a:off x="4355976" y="1052736"/>
            <a:ext cx="4392488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i="1" dirty="0" smtClean="0">
                <a:solidFill>
                  <a:srgbClr val="7030A0"/>
                </a:solidFill>
              </a:rPr>
              <a:t>=(x</a:t>
            </a:r>
            <a:r>
              <a:rPr lang="ru-RU" sz="3200" i="1" dirty="0" smtClean="0">
                <a:solidFill>
                  <a:srgbClr val="7030A0"/>
                </a:solidFill>
              </a:rPr>
              <a:t>+</a:t>
            </a:r>
            <a:r>
              <a:rPr lang="en-US" sz="3200" i="1" dirty="0" smtClean="0">
                <a:solidFill>
                  <a:srgbClr val="7030A0"/>
                </a:solidFill>
              </a:rPr>
              <a:t>2)(x</a:t>
            </a:r>
            <a:r>
              <a:rPr lang="ru-RU" sz="3200" i="1" dirty="0" smtClean="0">
                <a:solidFill>
                  <a:srgbClr val="7030A0"/>
                </a:solidFill>
              </a:rPr>
              <a:t>+</a:t>
            </a:r>
            <a:r>
              <a:rPr lang="en-US" sz="3200" i="1" dirty="0" smtClean="0">
                <a:solidFill>
                  <a:srgbClr val="7030A0"/>
                </a:solidFill>
              </a:rPr>
              <a:t>3</a:t>
            </a:r>
            <a:r>
              <a:rPr lang="en-US" sz="3200" i="1" dirty="0" smtClean="0">
                <a:solidFill>
                  <a:srgbClr val="7030A0"/>
                </a:solidFill>
              </a:rPr>
              <a:t>)</a:t>
            </a:r>
            <a:endParaRPr lang="ru-RU" sz="3200" i="1" dirty="0" smtClean="0">
              <a:solidFill>
                <a:srgbClr val="7030A0"/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400" b="1" i="1" dirty="0" smtClean="0">
                <a:solidFill>
                  <a:srgbClr val="7030A0"/>
                </a:solidFill>
              </a:rPr>
              <a:t>Подведем итог: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Содержимое 2"/>
          <p:cNvSpPr txBox="1">
            <a:spLocks/>
          </p:cNvSpPr>
          <p:nvPr/>
        </p:nvSpPr>
        <p:spPr>
          <a:xfrm>
            <a:off x="4355976" y="2852936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ось симметрии: х</a:t>
            </a:r>
            <a:r>
              <a:rPr lang="ru-RU" sz="2400" b="1" i="1" baseline="-25000" dirty="0" smtClean="0">
                <a:solidFill>
                  <a:srgbClr val="7030A0"/>
                </a:solidFill>
              </a:rPr>
              <a:t>0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</a:rPr>
              <a:t>= -2,5</a:t>
            </a:r>
            <a:r>
              <a:rPr lang="ru-RU" sz="2400" b="1" i="1" dirty="0">
                <a:solidFill>
                  <a:srgbClr val="7030A0"/>
                </a:solidFill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4355976" y="1988840"/>
            <a:ext cx="403244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0,25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lang="ru-RU" sz="2400" b="1" i="1" dirty="0" smtClean="0">
                <a:solidFill>
                  <a:srgbClr val="7030A0"/>
                </a:solidFill>
              </a:rPr>
              <a:t>2,5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2400" b="1" i="1" dirty="0" err="1" smtClean="0">
                <a:solidFill>
                  <a:srgbClr val="7030A0"/>
                </a:solidFill>
              </a:rPr>
              <a:t>коорд.вершины</a:t>
            </a:r>
            <a:r>
              <a:rPr lang="ru-RU" sz="2400" b="1" i="1" dirty="0" smtClean="0">
                <a:solidFill>
                  <a:srgbClr val="7030A0"/>
                </a:solidFill>
              </a:rPr>
              <a:t>: (</a:t>
            </a:r>
            <a:r>
              <a:rPr lang="ru-RU" sz="2400" b="1" i="1" dirty="0">
                <a:solidFill>
                  <a:srgbClr val="7030A0"/>
                </a:solidFill>
              </a:rPr>
              <a:t>-</a:t>
            </a:r>
            <a:r>
              <a:rPr lang="ru-RU" sz="2400" b="1" i="1" dirty="0" smtClean="0">
                <a:solidFill>
                  <a:srgbClr val="7030A0"/>
                </a:solidFill>
              </a:rPr>
              <a:t>2,5;-</a:t>
            </a:r>
            <a:r>
              <a:rPr lang="en-US" sz="2400" b="1" i="1" dirty="0" smtClean="0">
                <a:solidFill>
                  <a:srgbClr val="7030A0"/>
                </a:solidFill>
              </a:rPr>
              <a:t>0,25</a:t>
            </a:r>
            <a:r>
              <a:rPr lang="ru-RU" sz="2400" b="1" i="1" dirty="0" smtClean="0">
                <a:solidFill>
                  <a:srgbClr val="7030A0"/>
                </a:solidFill>
              </a:rPr>
              <a:t>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4355976" y="443711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</a:t>
            </a:r>
            <a:endParaRPr lang="ru-RU" sz="2400" b="1" i="1" dirty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4355976" y="3212976"/>
            <a:ext cx="4608512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пересечение с ОХ: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i="1" dirty="0" smtClean="0">
                <a:solidFill>
                  <a:srgbClr val="7030A0"/>
                </a:solidFill>
              </a:rPr>
              <a:t>x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1</a:t>
            </a:r>
            <a:r>
              <a:rPr lang="ru-RU" sz="2400" b="1" i="1" dirty="0" smtClean="0">
                <a:solidFill>
                  <a:srgbClr val="7030A0"/>
                </a:solidFill>
              </a:rPr>
              <a:t>=-</a:t>
            </a:r>
            <a:r>
              <a:rPr lang="en-US" sz="2400" b="1" i="1" dirty="0" smtClean="0">
                <a:solidFill>
                  <a:srgbClr val="7030A0"/>
                </a:solidFill>
              </a:rPr>
              <a:t>2</a:t>
            </a:r>
            <a:r>
              <a:rPr lang="ru-RU" sz="2400" b="1" i="1" dirty="0" smtClean="0">
                <a:solidFill>
                  <a:srgbClr val="7030A0"/>
                </a:solidFill>
              </a:rPr>
              <a:t> ; </a:t>
            </a:r>
            <a:r>
              <a:rPr lang="en-US" sz="2400" b="1" i="1" dirty="0" smtClean="0">
                <a:solidFill>
                  <a:srgbClr val="7030A0"/>
                </a:solidFill>
              </a:rPr>
              <a:t>x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2</a:t>
            </a:r>
            <a:r>
              <a:rPr lang="ru-RU" sz="2400" b="1" i="1" dirty="0" smtClean="0">
                <a:solidFill>
                  <a:srgbClr val="7030A0"/>
                </a:solidFill>
              </a:rPr>
              <a:t>=-</a:t>
            </a:r>
            <a:r>
              <a:rPr lang="en-US" sz="2400" b="1" i="1" dirty="0" smtClean="0">
                <a:solidFill>
                  <a:srgbClr val="7030A0"/>
                </a:solidFill>
              </a:rPr>
              <a:t>3</a:t>
            </a:r>
            <a:r>
              <a:rPr lang="ru-RU" sz="2400" b="1" i="1" dirty="0" smtClean="0">
                <a:solidFill>
                  <a:srgbClr val="7030A0"/>
                </a:solidFill>
              </a:rPr>
              <a:t>; </a:t>
            </a:r>
          </a:p>
        </p:txBody>
      </p:sp>
      <p:sp>
        <p:nvSpPr>
          <p:cNvPr id="31" name="Содержимое 2"/>
          <p:cNvSpPr txBox="1">
            <a:spLocks/>
          </p:cNvSpPr>
          <p:nvPr/>
        </p:nvSpPr>
        <p:spPr>
          <a:xfrm>
            <a:off x="4355976" y="407707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пересечение с О</a:t>
            </a:r>
            <a:r>
              <a:rPr lang="en-US" sz="2400" b="1" i="1" dirty="0" smtClean="0">
                <a:solidFill>
                  <a:srgbClr val="7030A0"/>
                </a:solidFill>
              </a:rPr>
              <a:t>Y</a:t>
            </a:r>
            <a:r>
              <a:rPr lang="ru-RU" sz="2400" b="1" i="1" dirty="0" smtClean="0">
                <a:solidFill>
                  <a:srgbClr val="7030A0"/>
                </a:solidFill>
              </a:rPr>
              <a:t>:</a:t>
            </a: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/>
          <a:srcRect l="23780"/>
          <a:stretch>
            <a:fillRect/>
          </a:stretch>
        </p:blipFill>
        <p:spPr bwMode="auto">
          <a:xfrm>
            <a:off x="323528" y="980728"/>
            <a:ext cx="385389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Содержимое 2"/>
          <p:cNvSpPr txBox="1">
            <a:spLocks/>
          </p:cNvSpPr>
          <p:nvPr/>
        </p:nvSpPr>
        <p:spPr>
          <a:xfrm>
            <a:off x="4355976" y="4869160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(1)=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3*4=12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4355976" y="5229200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(2)=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4*5=20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4355976" y="5589240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5*6=30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i="1" dirty="0" smtClean="0">
                <a:solidFill>
                  <a:srgbClr val="7030A0"/>
                </a:solidFill>
              </a:rPr>
              <a:t>: х≠2 ; х≠3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Содержимое 2"/>
          <p:cNvSpPr txBox="1">
            <a:spLocks/>
          </p:cNvSpPr>
          <p:nvPr/>
        </p:nvSpPr>
        <p:spPr>
          <a:xfrm>
            <a:off x="4355976" y="1052736"/>
            <a:ext cx="4392488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lang="en-US" sz="3200" i="1" dirty="0" smtClean="0">
                <a:solidFill>
                  <a:srgbClr val="7030A0"/>
                </a:solidFill>
              </a:rPr>
              <a:t>=(x</a:t>
            </a:r>
            <a:r>
              <a:rPr lang="ru-RU" sz="3200" i="1" dirty="0" smtClean="0">
                <a:solidFill>
                  <a:srgbClr val="7030A0"/>
                </a:solidFill>
              </a:rPr>
              <a:t>+</a:t>
            </a:r>
            <a:r>
              <a:rPr lang="en-US" sz="3200" i="1" dirty="0" smtClean="0">
                <a:solidFill>
                  <a:srgbClr val="7030A0"/>
                </a:solidFill>
              </a:rPr>
              <a:t>2)(x</a:t>
            </a:r>
            <a:r>
              <a:rPr lang="ru-RU" sz="3200" i="1" dirty="0" smtClean="0">
                <a:solidFill>
                  <a:srgbClr val="7030A0"/>
                </a:solidFill>
              </a:rPr>
              <a:t>+</a:t>
            </a:r>
            <a:r>
              <a:rPr lang="en-US" sz="3200" i="1" dirty="0" smtClean="0">
                <a:solidFill>
                  <a:srgbClr val="7030A0"/>
                </a:solidFill>
              </a:rPr>
              <a:t>3</a:t>
            </a:r>
            <a:r>
              <a:rPr lang="en-US" sz="3200" i="1" dirty="0" smtClean="0">
                <a:solidFill>
                  <a:srgbClr val="7030A0"/>
                </a:solidFill>
              </a:rPr>
              <a:t>)</a:t>
            </a:r>
            <a:endParaRPr lang="ru-RU" sz="3200" i="1" dirty="0" smtClean="0">
              <a:solidFill>
                <a:srgbClr val="7030A0"/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400" b="1" i="1" dirty="0" smtClean="0">
                <a:solidFill>
                  <a:srgbClr val="7030A0"/>
                </a:solidFill>
              </a:rPr>
              <a:t>Подведем итог: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Содержимое 2"/>
          <p:cNvSpPr txBox="1">
            <a:spLocks/>
          </p:cNvSpPr>
          <p:nvPr/>
        </p:nvSpPr>
        <p:spPr>
          <a:xfrm>
            <a:off x="4355976" y="2852936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ось симметрии: х</a:t>
            </a:r>
            <a:r>
              <a:rPr lang="ru-RU" sz="2400" b="1" i="1" baseline="-25000" dirty="0" smtClean="0">
                <a:solidFill>
                  <a:srgbClr val="7030A0"/>
                </a:solidFill>
              </a:rPr>
              <a:t>0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</a:rPr>
              <a:t>= -2,5</a:t>
            </a:r>
            <a:r>
              <a:rPr lang="ru-RU" sz="2400" b="1" i="1" dirty="0">
                <a:solidFill>
                  <a:srgbClr val="7030A0"/>
                </a:solidFill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4355976" y="1988840"/>
            <a:ext cx="403244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0,25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=-</a:t>
            </a:r>
            <a:r>
              <a:rPr lang="ru-RU" sz="2400" b="1" i="1" dirty="0" smtClean="0">
                <a:solidFill>
                  <a:srgbClr val="7030A0"/>
                </a:solidFill>
              </a:rPr>
              <a:t>2,5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2400" b="1" i="1" dirty="0" err="1" smtClean="0">
                <a:solidFill>
                  <a:srgbClr val="7030A0"/>
                </a:solidFill>
              </a:rPr>
              <a:t>коорд.вершины</a:t>
            </a:r>
            <a:r>
              <a:rPr lang="ru-RU" sz="2400" b="1" i="1" dirty="0" smtClean="0">
                <a:solidFill>
                  <a:srgbClr val="7030A0"/>
                </a:solidFill>
              </a:rPr>
              <a:t>: (</a:t>
            </a:r>
            <a:r>
              <a:rPr lang="ru-RU" sz="2400" b="1" i="1" dirty="0">
                <a:solidFill>
                  <a:srgbClr val="7030A0"/>
                </a:solidFill>
              </a:rPr>
              <a:t>-</a:t>
            </a:r>
            <a:r>
              <a:rPr lang="ru-RU" sz="2400" b="1" i="1" dirty="0" smtClean="0">
                <a:solidFill>
                  <a:srgbClr val="7030A0"/>
                </a:solidFill>
              </a:rPr>
              <a:t>2,5;-</a:t>
            </a:r>
            <a:r>
              <a:rPr lang="en-US" sz="2400" b="1" i="1" dirty="0" smtClean="0">
                <a:solidFill>
                  <a:srgbClr val="7030A0"/>
                </a:solidFill>
              </a:rPr>
              <a:t>0,25</a:t>
            </a:r>
            <a:r>
              <a:rPr lang="ru-RU" sz="2400" b="1" i="1" dirty="0" smtClean="0">
                <a:solidFill>
                  <a:srgbClr val="7030A0"/>
                </a:solidFill>
              </a:rPr>
              <a:t>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4355976" y="443711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24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</a:t>
            </a:r>
            <a:endParaRPr lang="ru-RU" sz="2400" b="1" i="1" dirty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4355976" y="3212976"/>
            <a:ext cx="4608512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пересечение с ОХ: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i="1" dirty="0" smtClean="0">
                <a:solidFill>
                  <a:srgbClr val="7030A0"/>
                </a:solidFill>
              </a:rPr>
              <a:t>x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1</a:t>
            </a:r>
            <a:r>
              <a:rPr lang="ru-RU" sz="2400" b="1" i="1" dirty="0" smtClean="0">
                <a:solidFill>
                  <a:srgbClr val="7030A0"/>
                </a:solidFill>
              </a:rPr>
              <a:t>=-</a:t>
            </a:r>
            <a:r>
              <a:rPr lang="en-US" sz="2400" b="1" i="1" dirty="0" smtClean="0">
                <a:solidFill>
                  <a:srgbClr val="7030A0"/>
                </a:solidFill>
              </a:rPr>
              <a:t>2</a:t>
            </a:r>
            <a:r>
              <a:rPr lang="ru-RU" sz="2400" b="1" i="1" dirty="0" smtClean="0">
                <a:solidFill>
                  <a:srgbClr val="7030A0"/>
                </a:solidFill>
              </a:rPr>
              <a:t> ; </a:t>
            </a:r>
            <a:r>
              <a:rPr lang="en-US" sz="2400" b="1" i="1" dirty="0" smtClean="0">
                <a:solidFill>
                  <a:srgbClr val="7030A0"/>
                </a:solidFill>
              </a:rPr>
              <a:t>x</a:t>
            </a:r>
            <a:r>
              <a:rPr lang="en-US" sz="2400" b="1" i="1" baseline="-25000" dirty="0" smtClean="0">
                <a:solidFill>
                  <a:srgbClr val="7030A0"/>
                </a:solidFill>
              </a:rPr>
              <a:t>2</a:t>
            </a:r>
            <a:r>
              <a:rPr lang="ru-RU" sz="2400" b="1" i="1" dirty="0" smtClean="0">
                <a:solidFill>
                  <a:srgbClr val="7030A0"/>
                </a:solidFill>
              </a:rPr>
              <a:t>=-</a:t>
            </a:r>
            <a:r>
              <a:rPr lang="en-US" sz="2400" b="1" i="1" dirty="0" smtClean="0">
                <a:solidFill>
                  <a:srgbClr val="7030A0"/>
                </a:solidFill>
              </a:rPr>
              <a:t>3</a:t>
            </a:r>
            <a:r>
              <a:rPr lang="ru-RU" sz="2400" b="1" i="1" dirty="0" smtClean="0">
                <a:solidFill>
                  <a:srgbClr val="7030A0"/>
                </a:solidFill>
              </a:rPr>
              <a:t>; </a:t>
            </a:r>
          </a:p>
        </p:txBody>
      </p:sp>
      <p:sp>
        <p:nvSpPr>
          <p:cNvPr id="31" name="Содержимое 2"/>
          <p:cNvSpPr txBox="1">
            <a:spLocks/>
          </p:cNvSpPr>
          <p:nvPr/>
        </p:nvSpPr>
        <p:spPr>
          <a:xfrm>
            <a:off x="4355976" y="407707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solidFill>
                  <a:srgbClr val="7030A0"/>
                </a:solidFill>
              </a:rPr>
              <a:t>пересечение с О</a:t>
            </a:r>
            <a:r>
              <a:rPr lang="en-US" sz="2400" b="1" i="1" dirty="0" smtClean="0">
                <a:solidFill>
                  <a:srgbClr val="7030A0"/>
                </a:solidFill>
              </a:rPr>
              <a:t>Y</a:t>
            </a:r>
            <a:r>
              <a:rPr lang="ru-RU" sz="2400" b="1" i="1" dirty="0" smtClean="0">
                <a:solidFill>
                  <a:srgbClr val="7030A0"/>
                </a:solidFill>
              </a:rPr>
              <a:t>: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4355976" y="4869160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(1)=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3*4=12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4355976" y="5229200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(2)=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4*5=20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4355976" y="5589240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(3)=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5*6=30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019" y="980728"/>
            <a:ext cx="3915941" cy="569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Содержимое 2"/>
          <p:cNvSpPr txBox="1">
            <a:spLocks/>
          </p:cNvSpPr>
          <p:nvPr/>
        </p:nvSpPr>
        <p:spPr>
          <a:xfrm rot="5145700">
            <a:off x="580578" y="13046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 rot="4953139">
            <a:off x="173282" y="235514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 rot="4953139">
            <a:off x="343455" y="2346374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4953139">
            <a:off x="498207" y="2486214"/>
            <a:ext cx="15841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i="1" dirty="0" smtClean="0">
                <a:solidFill>
                  <a:srgbClr val="7030A0"/>
                </a:solidFill>
              </a:rPr>
              <a:t>: х≠2 ; х≠3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019" y="980728"/>
            <a:ext cx="3915941" cy="569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Содержимое 2"/>
          <p:cNvSpPr txBox="1">
            <a:spLocks/>
          </p:cNvSpPr>
          <p:nvPr/>
        </p:nvSpPr>
        <p:spPr>
          <a:xfrm>
            <a:off x="4561656" y="126876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4561656" y="198884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5076056" y="155679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>
          <a:xfrm>
            <a:off x="5076056" y="1052736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076056" y="1556792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5004048" y="198884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4427984" y="1052736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srgbClr val="7030A0"/>
              </a:solidFill>
            </a:endParaRPr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4633664" y="270892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с-?</a:t>
            </a: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 rot="5145700">
            <a:off x="580578" y="13046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Содержимое 2"/>
          <p:cNvSpPr txBox="1">
            <a:spLocks/>
          </p:cNvSpPr>
          <p:nvPr/>
        </p:nvSpPr>
        <p:spPr>
          <a:xfrm rot="4953139">
            <a:off x="173282" y="235514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Содержимое 2"/>
          <p:cNvSpPr txBox="1">
            <a:spLocks/>
          </p:cNvSpPr>
          <p:nvPr/>
        </p:nvSpPr>
        <p:spPr>
          <a:xfrm rot="4953139">
            <a:off x="343455" y="2346374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4953139">
            <a:off x="498207" y="2486214"/>
            <a:ext cx="15841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i="1" dirty="0" smtClean="0">
                <a:solidFill>
                  <a:srgbClr val="7030A0"/>
                </a:solidFill>
              </a:rPr>
              <a:t>: х≠2 ; х≠3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4561656" y="126876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4561656" y="198884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5076056" y="155679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>
          <a:xfrm>
            <a:off x="5076056" y="1052736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076056" y="1556792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5004048" y="198884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4427984" y="1052736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srgbClr val="7030A0"/>
              </a:solidFill>
            </a:endParaRPr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4633664" y="270892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с-?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019" y="908720"/>
            <a:ext cx="3915941" cy="569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Содержимое 2"/>
          <p:cNvSpPr txBox="1">
            <a:spLocks/>
          </p:cNvSpPr>
          <p:nvPr/>
        </p:nvSpPr>
        <p:spPr>
          <a:xfrm rot="5145700">
            <a:off x="580578" y="13046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 rot="4953139">
            <a:off x="173282" y="235514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 rot="4953139">
            <a:off x="343455" y="2346374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4953139">
            <a:off x="498207" y="2486214"/>
            <a:ext cx="15841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 flipH="1">
            <a:off x="2411760" y="2924944"/>
            <a:ext cx="45719" cy="457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 flipH="1">
            <a:off x="2582065" y="1412776"/>
            <a:ext cx="45719" cy="457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i="1" dirty="0" smtClean="0">
                <a:solidFill>
                  <a:srgbClr val="7030A0"/>
                </a:solidFill>
              </a:rPr>
              <a:t>: х≠2 ; х≠3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4561656" y="126876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4561656" y="198884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5076056" y="155679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>
          <a:xfrm>
            <a:off x="5076056" y="1052736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076056" y="1556792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5004048" y="198884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4427984" y="1052736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srgbClr val="7030A0"/>
              </a:solidFill>
            </a:endParaRPr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4633664" y="270892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с-?</a:t>
            </a: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019" y="908720"/>
            <a:ext cx="3915941" cy="569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395536" y="1412776"/>
            <a:ext cx="31683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3528" y="2924944"/>
            <a:ext cx="31683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flipH="1">
            <a:off x="2411760" y="2924944"/>
            <a:ext cx="45719" cy="457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flipH="1">
            <a:off x="2582065" y="1412776"/>
            <a:ext cx="45719" cy="457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67544" y="6093296"/>
            <a:ext cx="31683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одержимое 2"/>
          <p:cNvSpPr txBox="1">
            <a:spLocks/>
          </p:cNvSpPr>
          <p:nvPr/>
        </p:nvSpPr>
        <p:spPr>
          <a:xfrm rot="5145700">
            <a:off x="580578" y="13046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Содержимое 2"/>
          <p:cNvSpPr txBox="1">
            <a:spLocks/>
          </p:cNvSpPr>
          <p:nvPr/>
        </p:nvSpPr>
        <p:spPr>
          <a:xfrm rot="4953139">
            <a:off x="173282" y="235514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 rot="4953139">
            <a:off x="343455" y="2346374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4953139">
            <a:off x="498207" y="2486214"/>
            <a:ext cx="15841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i="1" dirty="0" smtClean="0">
                <a:solidFill>
                  <a:srgbClr val="7030A0"/>
                </a:solidFill>
              </a:rPr>
              <a:t>: х≠2 ; х≠3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4561656" y="198884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>
          <a:xfrm>
            <a:off x="5004048" y="198884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4427984" y="1052736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srgbClr val="7030A0"/>
              </a:solidFill>
            </a:endParaRPr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4633664" y="270892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с-?</a:t>
            </a: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019" y="908720"/>
            <a:ext cx="3915941" cy="569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395536" y="1412776"/>
            <a:ext cx="31683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3528" y="2924944"/>
            <a:ext cx="31683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flipH="1">
            <a:off x="2411760" y="2924944"/>
            <a:ext cx="45719" cy="457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flipH="1">
            <a:off x="2582065" y="1412776"/>
            <a:ext cx="45719" cy="457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67544" y="6093296"/>
            <a:ext cx="31683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одержимое 2"/>
          <p:cNvSpPr txBox="1">
            <a:spLocks/>
          </p:cNvSpPr>
          <p:nvPr/>
        </p:nvSpPr>
        <p:spPr>
          <a:xfrm>
            <a:off x="4633664" y="3212976"/>
            <a:ext cx="2746648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с=-0,25 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b="1" dirty="0" smtClean="0">
                <a:solidFill>
                  <a:srgbClr val="7030A0"/>
                </a:solidFill>
              </a:rPr>
              <a:t>с=20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b="1" dirty="0" smtClean="0">
                <a:solidFill>
                  <a:srgbClr val="7030A0"/>
                </a:solidFill>
              </a:rPr>
              <a:t>с=30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2627784" y="1052736"/>
            <a:ext cx="151216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000" dirty="0" smtClean="0"/>
              <a:t>30</a:t>
            </a:r>
            <a:endParaRPr kumimoji="0" lang="ru-RU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Содержимое 2"/>
          <p:cNvSpPr txBox="1">
            <a:spLocks/>
          </p:cNvSpPr>
          <p:nvPr/>
        </p:nvSpPr>
        <p:spPr>
          <a:xfrm>
            <a:off x="2627784" y="2564904"/>
            <a:ext cx="151216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000" dirty="0" smtClean="0"/>
              <a:t>20</a:t>
            </a:r>
            <a:endParaRPr kumimoji="0" lang="ru-RU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Содержимое 2"/>
          <p:cNvSpPr txBox="1">
            <a:spLocks/>
          </p:cNvSpPr>
          <p:nvPr/>
        </p:nvSpPr>
        <p:spPr>
          <a:xfrm>
            <a:off x="2411760" y="5733256"/>
            <a:ext cx="151216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000" dirty="0" smtClean="0"/>
              <a:t>- 0,25 </a:t>
            </a:r>
            <a:endParaRPr kumimoji="0" lang="ru-RU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Содержимое 2"/>
          <p:cNvSpPr txBox="1">
            <a:spLocks/>
          </p:cNvSpPr>
          <p:nvPr/>
        </p:nvSpPr>
        <p:spPr>
          <a:xfrm rot="5145700">
            <a:off x="580578" y="13046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Содержимое 2"/>
          <p:cNvSpPr txBox="1">
            <a:spLocks/>
          </p:cNvSpPr>
          <p:nvPr/>
        </p:nvSpPr>
        <p:spPr>
          <a:xfrm rot="4953139">
            <a:off x="173282" y="235514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 rot="4953139">
            <a:off x="343455" y="2346374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rot="4953139">
            <a:off x="498207" y="2486214"/>
            <a:ext cx="15841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одержимое 2"/>
          <p:cNvSpPr txBox="1">
            <a:spLocks/>
          </p:cNvSpPr>
          <p:nvPr/>
        </p:nvSpPr>
        <p:spPr>
          <a:xfrm>
            <a:off x="4561656" y="126876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Содержимое 2"/>
          <p:cNvSpPr txBox="1">
            <a:spLocks/>
          </p:cNvSpPr>
          <p:nvPr/>
        </p:nvSpPr>
        <p:spPr>
          <a:xfrm>
            <a:off x="5076056" y="155679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Содержимое 2"/>
          <p:cNvSpPr txBox="1">
            <a:spLocks/>
          </p:cNvSpPr>
          <p:nvPr/>
        </p:nvSpPr>
        <p:spPr>
          <a:xfrm>
            <a:off x="5076056" y="1052736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5076056" y="1556792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i="1" dirty="0" smtClean="0">
                <a:solidFill>
                  <a:srgbClr val="7030A0"/>
                </a:solidFill>
              </a:rPr>
              <a:t>: х≠2 ; х≠3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4561656" y="126876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4561656" y="198884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5076056" y="155679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>
          <a:xfrm>
            <a:off x="5076056" y="1052736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076056" y="1556792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5004048" y="198884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4427984" y="1052736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srgbClr val="7030A0"/>
              </a:solidFill>
            </a:endParaRPr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4633664" y="2708920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с-?</a:t>
            </a: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019" y="908720"/>
            <a:ext cx="3915941" cy="569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395536" y="1412776"/>
            <a:ext cx="31683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3528" y="2924944"/>
            <a:ext cx="31683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flipH="1">
            <a:off x="2411760" y="2924944"/>
            <a:ext cx="45719" cy="457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flipH="1">
            <a:off x="2582065" y="1412776"/>
            <a:ext cx="45719" cy="457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67544" y="6093296"/>
            <a:ext cx="31683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одержимое 2"/>
          <p:cNvSpPr txBox="1">
            <a:spLocks/>
          </p:cNvSpPr>
          <p:nvPr/>
        </p:nvSpPr>
        <p:spPr>
          <a:xfrm>
            <a:off x="4633664" y="3212976"/>
            <a:ext cx="2746648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с=-0,25 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b="1" dirty="0" smtClean="0">
                <a:solidFill>
                  <a:srgbClr val="7030A0"/>
                </a:solidFill>
              </a:rPr>
              <a:t>с=20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b="1" dirty="0" smtClean="0">
                <a:solidFill>
                  <a:srgbClr val="7030A0"/>
                </a:solidFill>
              </a:rPr>
              <a:t>с=30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Содержимое 2"/>
          <p:cNvSpPr txBox="1">
            <a:spLocks/>
          </p:cNvSpPr>
          <p:nvPr/>
        </p:nvSpPr>
        <p:spPr>
          <a:xfrm>
            <a:off x="4644008" y="5013176"/>
            <a:ext cx="396044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Ответ: -0,25; 20; 30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 rot="5145700">
            <a:off x="580578" y="13046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Содержимое 2"/>
          <p:cNvSpPr txBox="1">
            <a:spLocks/>
          </p:cNvSpPr>
          <p:nvPr/>
        </p:nvSpPr>
        <p:spPr>
          <a:xfrm rot="4953139">
            <a:off x="173282" y="235514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Содержимое 2"/>
          <p:cNvSpPr txBox="1">
            <a:spLocks/>
          </p:cNvSpPr>
          <p:nvPr/>
        </p:nvSpPr>
        <p:spPr>
          <a:xfrm rot="4953139">
            <a:off x="343455" y="2346374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4953139">
            <a:off x="498207" y="2486214"/>
            <a:ext cx="15841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одержимое 2"/>
          <p:cNvSpPr txBox="1">
            <a:spLocks/>
          </p:cNvSpPr>
          <p:nvPr/>
        </p:nvSpPr>
        <p:spPr>
          <a:xfrm>
            <a:off x="2627784" y="1052736"/>
            <a:ext cx="151216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000" dirty="0" smtClean="0"/>
              <a:t>30</a:t>
            </a:r>
            <a:endParaRPr kumimoji="0" lang="ru-RU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Содержимое 2"/>
          <p:cNvSpPr txBox="1">
            <a:spLocks/>
          </p:cNvSpPr>
          <p:nvPr/>
        </p:nvSpPr>
        <p:spPr>
          <a:xfrm>
            <a:off x="2627784" y="2564904"/>
            <a:ext cx="151216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000" dirty="0" smtClean="0"/>
              <a:t>20</a:t>
            </a:r>
            <a:endParaRPr kumimoji="0" lang="ru-RU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2411760" y="5733256"/>
            <a:ext cx="151216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000" dirty="0" smtClean="0"/>
              <a:t>- 0,25 </a:t>
            </a:r>
            <a:endParaRPr kumimoji="0" lang="ru-RU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Как называется функция? Как называется график? Что определяет положение графика в системе координат?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Как построить график?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y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а</a:t>
            </a:r>
            <a:r>
              <a:rPr lang="en-US" sz="2400" dirty="0" smtClean="0"/>
              <a:t>x</a:t>
            </a:r>
            <a:r>
              <a:rPr lang="ru-RU" sz="2400" baseline="30000" dirty="0" smtClean="0"/>
              <a:t>2</a:t>
            </a:r>
            <a:r>
              <a:rPr lang="en-US" sz="2400" dirty="0" smtClean="0"/>
              <a:t>+b</a:t>
            </a:r>
            <a:r>
              <a:rPr lang="ru-RU" sz="2400" dirty="0" err="1" smtClean="0"/>
              <a:t>х+с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 y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а(</a:t>
            </a:r>
            <a:r>
              <a:rPr lang="en-US" sz="2400" dirty="0" smtClean="0"/>
              <a:t>x</a:t>
            </a:r>
            <a:r>
              <a:rPr lang="ru-RU" sz="2400" dirty="0" smtClean="0"/>
              <a:t>-х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2</a:t>
            </a:r>
            <a:r>
              <a:rPr lang="en-US" sz="2400" dirty="0" smtClean="0"/>
              <a:t>+</a:t>
            </a:r>
            <a:r>
              <a:rPr lang="ru-RU" sz="2400" dirty="0" smtClean="0"/>
              <a:t>у</a:t>
            </a:r>
            <a:r>
              <a:rPr lang="ru-RU" sz="2400" baseline="-25000" dirty="0" smtClean="0"/>
              <a:t>0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288032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Как называется функция? Как называется график? Что определяет положение графика в системе координат?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Как построить график?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y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         + у</a:t>
            </a:r>
            <a:r>
              <a:rPr lang="ru-RU" sz="2400" baseline="-25000" dirty="0" smtClean="0"/>
              <a:t>0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03178" y="2636912"/>
            <a:ext cx="649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</a:t>
            </a:r>
            <a:r>
              <a:rPr lang="ru-RU" sz="2400" dirty="0" smtClean="0"/>
              <a:t>-х</a:t>
            </a:r>
            <a:r>
              <a:rPr lang="ru-RU" sz="2400" baseline="-25000" dirty="0" smtClean="0"/>
              <a:t>0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2276872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331640" y="2708920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27984" y="476672"/>
            <a:ext cx="4248472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каких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значениях с система будет иметь 1 решение?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ОДЗ: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4427984" y="155679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4427984" y="1052736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427984" y="1556792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одержимое 2"/>
          <p:cNvSpPr txBox="1">
            <a:spLocks/>
          </p:cNvSpPr>
          <p:nvPr/>
        </p:nvSpPr>
        <p:spPr>
          <a:xfrm>
            <a:off x="6588224" y="119675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4283968" y="404664"/>
            <a:ext cx="4464496" cy="6264696"/>
          </a:xfrm>
          <a:prstGeom prst="roundRect">
            <a:avLst>
              <a:gd name="adj" fmla="val 83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3042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y=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71600" y="141277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980728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484784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191683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323528" y="980728"/>
            <a:ext cx="288032" cy="1584176"/>
          </a:xfrm>
          <a:prstGeom prst="leftBrace">
            <a:avLst>
              <a:gd name="adj1" fmla="val 58132"/>
              <a:gd name="adj2" fmla="val 5000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499992" y="476672"/>
            <a:ext cx="388843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ОДЗ</a:t>
            </a:r>
            <a:r>
              <a:rPr lang="ru-RU" sz="3200" dirty="0" smtClean="0"/>
              <a:t>: х≠2 ; х≠3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4427984" y="1556792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4427984" y="1052736"/>
            <a:ext cx="20162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-13x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+36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427984" y="1556792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одержимое 2"/>
          <p:cNvSpPr txBox="1">
            <a:spLocks/>
          </p:cNvSpPr>
          <p:nvPr/>
        </p:nvSpPr>
        <p:spPr>
          <a:xfrm>
            <a:off x="6588224" y="1196752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777680" y="2492896"/>
            <a:ext cx="18002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(x-2)(x-3)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4777680" y="1988840"/>
            <a:ext cx="332271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9)(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- 4)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777680" y="2492896"/>
            <a:ext cx="21705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одержимое 2"/>
          <p:cNvSpPr txBox="1">
            <a:spLocks/>
          </p:cNvSpPr>
          <p:nvPr/>
        </p:nvSpPr>
        <p:spPr>
          <a:xfrm>
            <a:off x="7020272" y="22048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>
          <a:xfrm>
            <a:off x="4417640" y="2204864"/>
            <a:ext cx="73042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1469</Words>
  <Application>Microsoft Office PowerPoint</Application>
  <PresentationFormat>Экран (4:3)</PresentationFormat>
  <Paragraphs>336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Решение систем уравнений с параметром   графическим методом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систем уравнений графическим методом</dc:title>
  <dc:creator>Юлия</dc:creator>
  <cp:lastModifiedBy>Юлия</cp:lastModifiedBy>
  <cp:revision>16</cp:revision>
  <dcterms:created xsi:type="dcterms:W3CDTF">2020-04-23T02:52:59Z</dcterms:created>
  <dcterms:modified xsi:type="dcterms:W3CDTF">2020-05-01T17:53:44Z</dcterms:modified>
</cp:coreProperties>
</file>