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6E05-4DEC-4D9F-8024-053D6C37BD5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E680-BDBB-482F-9F91-D594CE9C2D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vogazeta.ru/uploads/1544718898-166a73faa7656d1a48c169f06ec369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4392488" cy="22322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Решение задач с помощью </a:t>
            </a:r>
            <a:r>
              <a:rPr lang="ru-RU" b="1" dirty="0" smtClean="0">
                <a:solidFill>
                  <a:schemeClr val="bg1"/>
                </a:solidFill>
              </a:rPr>
              <a:t>уравнений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440760" cy="144016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Такую </a:t>
            </a:r>
            <a:r>
              <a:rPr lang="ru-RU" dirty="0"/>
              <a:t>задачу можно решить с помощью уравнения. Для этого искомое значение обозначают через переменную, затем путем логических рассуждений составляют и решают уравнение. Решив уравнение, производят проверку на то, удовлетворяет ли решение уравнения условиям задачи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2420888"/>
            <a:ext cx="36724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 задачи обычно сводится к тому, чтобы путем логических рассуждений и вычислений найти значение какой-нибудь величины. Например, найти скорость, время, расстояние, массу какого-нибудь предмета или количество чего-то.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pic>
        <p:nvPicPr>
          <p:cNvPr id="21506" name="Picture 2" descr="возраст отца мамы сына и дочери уравнени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79942"/>
            <a:ext cx="4032448" cy="740946"/>
          </a:xfrm>
          <a:prstGeom prst="rect">
            <a:avLst/>
          </a:prstGeom>
          <a:noFill/>
        </p:spPr>
      </p:pic>
      <p:pic>
        <p:nvPicPr>
          <p:cNvPr id="21508" name="Picture 4" descr="возраст отца мамы сына и дочери уравнение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564904"/>
            <a:ext cx="3528392" cy="1057470"/>
          </a:xfrm>
          <a:prstGeom prst="rect">
            <a:avLst/>
          </a:prstGeom>
          <a:noFill/>
        </p:spPr>
      </p:pic>
      <p:pic>
        <p:nvPicPr>
          <p:cNvPr id="21510" name="Picture 6" descr="возраст отца мамы сына и дочери уравнение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542656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5517232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Мы нашли значение переменной </a:t>
            </a:r>
            <a:r>
              <a:rPr lang="ru-RU" i="1" dirty="0" err="1"/>
              <a:t>x</a:t>
            </a:r>
            <a:r>
              <a:rPr lang="ru-RU" i="1" dirty="0"/>
              <a:t>. Эта переменная отвечала за возраст отца. Значит возраст отца составляет 36 лет.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Зная возраст отца, можно вычислить возрасты остальных членов семьи. Для этого нужно подставить значение переменной </a:t>
            </a:r>
            <a:r>
              <a:rPr lang="ru-RU" i="1" dirty="0" err="1"/>
              <a:t>x</a:t>
            </a:r>
            <a:r>
              <a:rPr lang="ru-RU" dirty="0"/>
              <a:t> в те выражения, которые отвечают за возраст конкретного члена семьи.</a:t>
            </a:r>
          </a:p>
        </p:txBody>
      </p:sp>
      <p:pic>
        <p:nvPicPr>
          <p:cNvPr id="22530" name="Picture 2" descr="возраст отца мамы сына и дочери таблиц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971925" cy="4162426"/>
          </a:xfrm>
          <a:prstGeom prst="rect">
            <a:avLst/>
          </a:prstGeom>
          <a:noFill/>
        </p:spPr>
      </p:pic>
      <p:pic>
        <p:nvPicPr>
          <p:cNvPr id="22532" name="Picture 4" descr="возраст отца мамы сына и дочери уравнение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190875" cy="15621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552" y="5373216"/>
            <a:ext cx="1331640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Проверка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erif"/>
                <a:cs typeface="Arial" pitchFamily="34" charset="0"/>
              </a:rPr>
              <a:t>:                       </a:t>
            </a:r>
          </a:p>
        </p:txBody>
      </p:sp>
      <p:pic>
        <p:nvPicPr>
          <p:cNvPr id="22534" name="Picture 6" descr="возраст отца мамы сына и дочери проверка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805264"/>
            <a:ext cx="1933575" cy="44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01.alicdn.com/kf/H5eebc833762444359deda552caa72320b/China-agro-product-geographical-indication-certified-red.png"/>
          <p:cNvPicPr>
            <a:picLocks noChangeAspect="1" noChangeArrowheads="1"/>
          </p:cNvPicPr>
          <p:nvPr/>
        </p:nvPicPr>
        <p:blipFill>
          <a:blip r:embed="rId2" cstate="print"/>
          <a:srcRect b="15866"/>
          <a:stretch>
            <a:fillRect/>
          </a:stretch>
        </p:blipFill>
        <p:spPr bwMode="auto">
          <a:xfrm>
            <a:off x="1691680" y="2708920"/>
            <a:ext cx="5175695" cy="396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Килограмм </a:t>
            </a:r>
            <a:r>
              <a:rPr lang="ru-RU" dirty="0"/>
              <a:t>яблок стоит </a:t>
            </a:r>
            <a:r>
              <a:rPr lang="ru-RU" i="1" dirty="0" err="1"/>
              <a:t>x</a:t>
            </a:r>
            <a:r>
              <a:rPr lang="ru-RU" dirty="0"/>
              <a:t> рублей. Запишите выражение, вычисляющее сколько килограмм яблок можно купить на 300 рублей.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Килограмм </a:t>
            </a:r>
            <a:r>
              <a:rPr lang="ru-RU" dirty="0"/>
              <a:t>яблок стоит </a:t>
            </a:r>
            <a:r>
              <a:rPr lang="ru-RU" i="1" dirty="0" err="1"/>
              <a:t>x</a:t>
            </a:r>
            <a:r>
              <a:rPr lang="ru-RU" dirty="0"/>
              <a:t> рублей. Запишите выражение, вычисляющее сколько килограмм яблок можно купить на 300 рублей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/>
              <a:t>Решение</a:t>
            </a:r>
            <a:endParaRPr lang="ru-RU" dirty="0"/>
          </a:p>
          <a:p>
            <a:pPr fontAlgn="base"/>
            <a:r>
              <a:rPr lang="ru-RU" dirty="0"/>
              <a:t>Если килограмм яблок стоит </a:t>
            </a:r>
            <a:r>
              <a:rPr lang="ru-RU" i="1" dirty="0" err="1"/>
              <a:t>x</a:t>
            </a:r>
            <a:r>
              <a:rPr lang="ru-RU" dirty="0"/>
              <a:t> рублей, то на 300 рублей можно купить </a:t>
            </a:r>
            <a:r>
              <a:rPr lang="ru-RU" dirty="0" smtClean="0"/>
              <a:t>        </a:t>
            </a:r>
            <a:r>
              <a:rPr lang="ru-RU" dirty="0"/>
              <a:t> килограмм яблок.</a:t>
            </a:r>
          </a:p>
          <a:p>
            <a:endParaRPr lang="ru-RU" dirty="0"/>
          </a:p>
        </p:txBody>
      </p:sp>
      <p:pic>
        <p:nvPicPr>
          <p:cNvPr id="24578" name="Picture 2" descr="300 na 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31688"/>
            <a:ext cx="576064" cy="78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.allegroimg.com/original/0118a6/e6e86e5a4b28bb16f7575bed1c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256" y="2396408"/>
            <a:ext cx="6696744" cy="4461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 </a:t>
            </a:r>
            <a:r>
              <a:rPr lang="ru-RU" i="1" dirty="0" err="1"/>
              <a:t>x</a:t>
            </a:r>
            <a:r>
              <a:rPr lang="ru-RU" dirty="0"/>
              <a:t> рублей было куплено 5 кг яблок. Запишите выражение, вычисляющее сколько рублей стоит один килограмм яблок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 </a:t>
            </a:r>
            <a:r>
              <a:rPr lang="ru-RU" i="1" dirty="0" err="1"/>
              <a:t>x</a:t>
            </a:r>
            <a:r>
              <a:rPr lang="ru-RU" dirty="0"/>
              <a:t> рублей было куплено 5 кг яблок. Запишите выражение, вычисляющее сколько рублей стоит один килограмм яблок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/>
              <a:t>Решение</a:t>
            </a:r>
            <a:endParaRPr lang="ru-RU" dirty="0"/>
          </a:p>
          <a:p>
            <a:pPr fontAlgn="base"/>
            <a:r>
              <a:rPr lang="ru-RU" dirty="0"/>
              <a:t>Если за 5 кг яблок было уплачено </a:t>
            </a:r>
            <a:r>
              <a:rPr lang="ru-RU" i="1" dirty="0" err="1"/>
              <a:t>x</a:t>
            </a:r>
            <a:r>
              <a:rPr lang="ru-RU" dirty="0"/>
              <a:t> рублей, то один килограмм будет стоит </a:t>
            </a:r>
            <a:r>
              <a:rPr lang="ru-RU" dirty="0" smtClean="0"/>
              <a:t>         </a:t>
            </a:r>
            <a:r>
              <a:rPr lang="ru-RU" dirty="0"/>
              <a:t> рублей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x n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97152"/>
            <a:ext cx="216024" cy="73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Задача </a:t>
            </a:r>
            <a:r>
              <a:rPr lang="ru-RU" b="1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Том, Джон и Лео на перемене пошли в столовую и купили по бутерброду и по кружке кофе. Бутерброд стоит </a:t>
            </a:r>
            <a:r>
              <a:rPr lang="ru-RU" b="1" i="1" dirty="0" err="1"/>
              <a:t>x</a:t>
            </a:r>
            <a:r>
              <a:rPr lang="ru-RU" b="1" i="1" dirty="0"/>
              <a:t> рублей, а кружка кофе — 15 рублей. Определите стоимость бутерброда, если известно, что за всё было уплачено 120 рублей</a:t>
            </a:r>
            <a:r>
              <a:rPr lang="ru-RU" b="1" i="1" dirty="0" smtClean="0"/>
              <a:t>?</a:t>
            </a:r>
          </a:p>
          <a:p>
            <a:r>
              <a:rPr lang="ru-RU" dirty="0"/>
              <a:t>Конечно, данная задача </a:t>
            </a:r>
            <a:r>
              <a:rPr lang="ru-RU" dirty="0" smtClean="0"/>
              <a:t>очень проста и </a:t>
            </a:r>
            <a:r>
              <a:rPr lang="ru-RU" dirty="0"/>
              <a:t>ее можно решить не прибегая к уравнению. Для этого из 120 рублей нужно вычесть стоимость трех кружек кофе (15 × 3), и полученный результат разделить на </a:t>
            </a:r>
            <a:r>
              <a:rPr lang="ru-RU" dirty="0" smtClean="0"/>
              <a:t>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Но </a:t>
            </a:r>
            <a:r>
              <a:rPr lang="ru-RU" dirty="0"/>
              <a:t>наша цель — составить уравнение к задаче и решить это уравнение. </a:t>
            </a:r>
          </a:p>
        </p:txBody>
      </p:sp>
      <p:pic>
        <p:nvPicPr>
          <p:cNvPr id="28674" name="Picture 2" descr="стоимость бутерброжов и кофе простое реш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25144"/>
            <a:ext cx="2235248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/>
              <a:t>Задача </a:t>
            </a:r>
            <a:r>
              <a:rPr lang="ru-RU" b="1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Том, Джон и Лео на перемене пошли в столовую и купили по бутерброду и по кружке кофе. Бутерброд стоит </a:t>
            </a:r>
            <a:r>
              <a:rPr lang="ru-RU" b="1" i="1" dirty="0" err="1"/>
              <a:t>x</a:t>
            </a:r>
            <a:r>
              <a:rPr lang="ru-RU" b="1" i="1" dirty="0"/>
              <a:t> рублей, а кружка кофе — 15 рублей. Определите стоимость бутерброда, если известно, что за всё было уплачено 120 рублей</a:t>
            </a:r>
            <a:r>
              <a:rPr lang="ru-RU" b="1" i="1" dirty="0" smtClean="0"/>
              <a:t>?</a:t>
            </a:r>
          </a:p>
          <a:p>
            <a:pPr fontAlgn="base"/>
            <a:r>
              <a:rPr lang="ru-RU" dirty="0"/>
              <a:t>стоимость бутерброда </a:t>
            </a:r>
            <a:r>
              <a:rPr lang="ru-RU" i="1" dirty="0" err="1"/>
              <a:t>x</a:t>
            </a:r>
            <a:r>
              <a:rPr lang="ru-RU" dirty="0"/>
              <a:t> рублей. Куплено их всего три. Значит увеличив стоимость в три раза, мы получим выражение описывающее сколько рублей было уплачено за три </a:t>
            </a:r>
            <a:r>
              <a:rPr lang="ru-RU" dirty="0" smtClean="0"/>
              <a:t>бутерброда</a:t>
            </a:r>
          </a:p>
          <a:p>
            <a:pPr fontAlgn="base"/>
            <a:endParaRPr lang="ru-RU" dirty="0"/>
          </a:p>
          <a:p>
            <a:pPr fontAlgn="base"/>
            <a:r>
              <a:rPr lang="ru-RU" i="1" dirty="0"/>
              <a:t>3x — стоимость трех </a:t>
            </a:r>
            <a:r>
              <a:rPr lang="ru-RU" i="1" dirty="0" smtClean="0"/>
              <a:t>бутербродов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А стоимость трех кружек кофе можно записать как 15 × 3. 15 это стоимость одной кружки кофе, а 3 множитель (Том,  Джон и Лео), увеличивающий эту стоимость в три раза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По условию задачи за все уплачено 120 рублей. У нас уже появляется примерная схема, что нужно делать:</a:t>
            </a:r>
          </a:p>
        </p:txBody>
      </p:sp>
      <p:pic>
        <p:nvPicPr>
          <p:cNvPr id="29698" name="Picture 2" descr="стоимость бутербродов и кофе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021288"/>
            <a:ext cx="6276975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/>
              <a:t>Задача </a:t>
            </a:r>
            <a:r>
              <a:rPr lang="ru-RU" b="1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144016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/>
              <a:t>Выражения, описывающие стоимость трех бутербродов и трех кружек кофе, у нас уже готовы. Это выражения 3</a:t>
            </a:r>
            <a:r>
              <a:rPr lang="ru-RU" i="1" dirty="0"/>
              <a:t>x</a:t>
            </a:r>
            <a:r>
              <a:rPr lang="ru-RU" dirty="0"/>
              <a:t> и 15 × 3. Пользуясь схемой составим уравнение и решим его: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стоимость бутерброжов и кофе решение к задач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047875" cy="2019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Итак, стоимость одного бутерброда составляет 25 рублей.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352928" cy="1143000"/>
          </a:xfrm>
        </p:spPr>
        <p:txBody>
          <a:bodyPr/>
          <a:lstStyle/>
          <a:p>
            <a:r>
              <a:rPr lang="ru-RU" dirty="0" smtClean="0"/>
              <a:t>Старинные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73630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Задача из Учебника по алгебре Андрея Петровича Киселева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сортов чая составлена смесь в 32 кг. Килограмм первого сорта стоит 8 руб., а второго сорта 6 руб. 50 коп. </a:t>
            </a:r>
            <a:endParaRPr lang="ru-RU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килограммов взято того и другого сорта, если килограмм смеси стоит (без прибыли и убытка) 7 руб. 10 коп.?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yt3.ggpht.com/a/AGF-l78xEbanSvRnrJmBRuh3D8GsyjJAF6DjDUpyYQ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536504" cy="4536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Рассмотрим несколько ситуаций, которые можно записать с помощью математического выражения.</a:t>
            </a:r>
          </a:p>
          <a:p>
            <a:pPr fontAlgn="base"/>
            <a:r>
              <a:rPr lang="ru-RU" b="1" dirty="0"/>
              <a:t>Задача 1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Возраст </a:t>
            </a:r>
            <a:r>
              <a:rPr lang="ru-RU" dirty="0"/>
              <a:t>отца </a:t>
            </a:r>
            <a:r>
              <a:rPr lang="ru-RU" i="1" dirty="0" err="1"/>
              <a:t>x</a:t>
            </a:r>
            <a:r>
              <a:rPr lang="ru-RU" dirty="0"/>
              <a:t> лет. </a:t>
            </a:r>
            <a:endParaRPr lang="ru-RU" dirty="0" smtClean="0"/>
          </a:p>
          <a:p>
            <a:pPr fontAlgn="base"/>
            <a:r>
              <a:rPr lang="ru-RU" dirty="0" smtClean="0"/>
              <a:t>Мама </a:t>
            </a:r>
            <a:r>
              <a:rPr lang="ru-RU" dirty="0"/>
              <a:t>на два года младше. </a:t>
            </a:r>
            <a:endParaRPr lang="ru-RU" dirty="0" smtClean="0"/>
          </a:p>
          <a:p>
            <a:pPr fontAlgn="base"/>
            <a:r>
              <a:rPr lang="ru-RU" dirty="0" smtClean="0"/>
              <a:t>Сын </a:t>
            </a:r>
            <a:r>
              <a:rPr lang="ru-RU" dirty="0"/>
              <a:t>младше отца в 3 раза. </a:t>
            </a:r>
            <a:endParaRPr lang="ru-RU" dirty="0" smtClean="0"/>
          </a:p>
          <a:p>
            <a:pPr fontAlgn="base"/>
            <a:r>
              <a:rPr lang="ru-RU" dirty="0" smtClean="0"/>
              <a:t>Запишите </a:t>
            </a:r>
            <a:r>
              <a:rPr lang="ru-RU" dirty="0"/>
              <a:t>возраст каждого с помощью выражений.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352928" cy="1143000"/>
          </a:xfrm>
        </p:spPr>
        <p:txBody>
          <a:bodyPr/>
          <a:lstStyle/>
          <a:p>
            <a:r>
              <a:rPr lang="ru-RU" dirty="0" smtClean="0"/>
              <a:t>Старинные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73630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Задача из Учебника по алгебре Андрея Петровича Киселева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сортов чая составлена смесь в 32 кг. Килограмм первого сорта стоит 8 руб., а второго сорта 6 руб. 50 коп. </a:t>
            </a:r>
            <a:endParaRPr lang="ru-RU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килограммов взято того и другого сорта, если килограмм смеси стоит (без прибыли и убытка) 7 руб. 10 коп.?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569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Решение</a:t>
            </a:r>
            <a:endParaRPr lang="ru-RU" dirty="0"/>
          </a:p>
          <a:p>
            <a:pPr fontAlgn="base"/>
            <a:r>
              <a:rPr lang="ru-RU" dirty="0"/>
              <a:t>Обозначим через </a:t>
            </a:r>
            <a:r>
              <a:rPr lang="ru-RU" i="1" dirty="0" err="1"/>
              <a:t>x</a:t>
            </a:r>
            <a:r>
              <a:rPr lang="ru-RU" dirty="0"/>
              <a:t> массу чая первого сорта. Тогда масса чая второго сорта будет обозначаться через выражение 32 − </a:t>
            </a:r>
            <a:r>
              <a:rPr lang="ru-RU" i="1" dirty="0" err="1"/>
              <a:t>x</a:t>
            </a:r>
            <a:endParaRPr lang="ru-RU" dirty="0"/>
          </a:p>
        </p:txBody>
      </p:sp>
      <p:pic>
        <p:nvPicPr>
          <p:cNvPr id="31746" name="Picture 2" descr="таблица 1 масса чая первого и второго с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365104"/>
            <a:ext cx="3619500" cy="100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detectivebookshop.ru/image/1027354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6957492" cy="4638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Килограмм чая первого сорта стоит 8 руб. Если эти восемь рублей умножить на количество килограмм чая первого сорта, то можно будет узнать во сколько рублей обошлись </a:t>
            </a:r>
            <a:r>
              <a:rPr lang="ru-RU" i="1" dirty="0" err="1"/>
              <a:t>x</a:t>
            </a:r>
            <a:r>
              <a:rPr lang="ru-RU" dirty="0"/>
              <a:t> кг чая первого сорта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Килограмм чая первого сорта стоит 8 руб. Если эти восемь рублей умножить на количество килограмм чая первого сорта, то можно будет узнать во сколько рублей обошлись </a:t>
            </a:r>
            <a:r>
              <a:rPr lang="ru-RU" i="1" dirty="0" err="1"/>
              <a:t>x</a:t>
            </a:r>
            <a:r>
              <a:rPr lang="ru-RU" dirty="0"/>
              <a:t> кг чая первого сорта.</a:t>
            </a:r>
          </a:p>
          <a:p>
            <a:pPr fontAlgn="base"/>
            <a:r>
              <a:rPr lang="ru-RU" dirty="0"/>
              <a:t>А килограмм чая второго сорта стоит 6 руб. 50 коп. Если эти 6 руб. 50 коп. умножить на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dirty="0"/>
              <a:t>, то можно узнать во сколько рублей обошлись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i="1" dirty="0"/>
              <a:t> </a:t>
            </a:r>
            <a:r>
              <a:rPr lang="ru-RU" dirty="0"/>
              <a:t>кг чая второго сорта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Килограмм чая первого сорта стоит 8 руб. Если эти восемь рублей умножить на количество килограмм чая первого сорта, то можно будет узнать во сколько рублей обошлись </a:t>
            </a:r>
            <a:r>
              <a:rPr lang="ru-RU" i="1" dirty="0" err="1"/>
              <a:t>x</a:t>
            </a:r>
            <a:r>
              <a:rPr lang="ru-RU" dirty="0"/>
              <a:t> кг чая первого сорта.</a:t>
            </a:r>
          </a:p>
          <a:p>
            <a:pPr fontAlgn="base"/>
            <a:r>
              <a:rPr lang="ru-RU" dirty="0"/>
              <a:t>А килограмм чая второго сорта стоит 6 руб. 50 коп. Если эти 6 руб. 50 коп. умножить на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dirty="0"/>
              <a:t>, то можно узнать во сколько рублей обошлись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i="1" dirty="0"/>
              <a:t> </a:t>
            </a:r>
            <a:r>
              <a:rPr lang="ru-RU" dirty="0"/>
              <a:t>кг чая второго сорта.</a:t>
            </a:r>
          </a:p>
          <a:p>
            <a:pPr fontAlgn="base"/>
            <a:r>
              <a:rPr lang="ru-RU" dirty="0"/>
              <a:t>В условии сказано, что килограмм смеси стоит 7 руб. 10 коп. Всего же было приготовлено 32 кг смеси. Умножим 7 руб. 10 коп. на 32 мы сможем узнать сколько стоит 32 кг смеси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Килограмм чая первого сорта стоит 8 руб. Если эти восемь рублей умножить на количество килограмм чая первого сорта, то можно будет узнать во сколько рублей обошлись </a:t>
            </a:r>
            <a:r>
              <a:rPr lang="ru-RU" i="1" dirty="0" err="1"/>
              <a:t>x</a:t>
            </a:r>
            <a:r>
              <a:rPr lang="ru-RU" dirty="0"/>
              <a:t> кг чая первого сорта.</a:t>
            </a:r>
          </a:p>
          <a:p>
            <a:pPr fontAlgn="base"/>
            <a:r>
              <a:rPr lang="ru-RU" dirty="0"/>
              <a:t>А килограмм чая второго сорта стоит 6 руб. 50 коп. Если эти 6 руб. 50 коп. умножить на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dirty="0"/>
              <a:t>, то можно узнать во сколько рублей обошлись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i="1" dirty="0"/>
              <a:t> </a:t>
            </a:r>
            <a:r>
              <a:rPr lang="ru-RU" dirty="0"/>
              <a:t>кг чая второго сорта.</a:t>
            </a:r>
          </a:p>
          <a:p>
            <a:pPr fontAlgn="base"/>
            <a:r>
              <a:rPr lang="ru-RU" dirty="0"/>
              <a:t>В условии сказано, что килограмм смеси стоит 7 руб. 10 коп. Всего же было приготовлено 32 кг смеси. Умножим 7 руб. 10 коп. на 32 мы сможем узнать сколько стоит 32 кг смеси.</a:t>
            </a:r>
          </a:p>
          <a:p>
            <a:pPr fontAlgn="base"/>
            <a:r>
              <a:rPr lang="ru-RU" dirty="0"/>
              <a:t>Выражения из которых мы будем составлять уравнение теперь принимают следующий вид:</a:t>
            </a:r>
          </a:p>
        </p:txBody>
      </p:sp>
      <p:pic>
        <p:nvPicPr>
          <p:cNvPr id="33794" name="Picture 2" descr="таблица 2 стоимость чая первого и второго с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5144"/>
            <a:ext cx="61341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Попробуем составить уравнение из имеющихся выражений. Положим на левую чашу весов стоимость смесей чая первого и второго сорта, а на правую чашу положим стоимость 32 кг смеси, то есть общую стоимость смеси, в составе которой оба сорта чая:</a:t>
            </a:r>
          </a:p>
        </p:txBody>
      </p:sp>
      <p:pic>
        <p:nvPicPr>
          <p:cNvPr id="34818" name="Picture 2" descr="весы стоимость чая первого и второго со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835402" cy="3653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pic>
        <p:nvPicPr>
          <p:cNvPr id="38914" name="Picture 2" descr="8x plus 650 na 32 minus x ravno 710 na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2808300" cy="288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1700808"/>
            <a:ext cx="224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Получили уравнение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04864"/>
            <a:ext cx="129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Решим его: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В начале решения данной задачи через переменную </a:t>
            </a:r>
            <a:r>
              <a:rPr lang="ru-RU" i="1" dirty="0" err="1"/>
              <a:t>x</a:t>
            </a:r>
            <a:r>
              <a:rPr lang="ru-RU" dirty="0"/>
              <a:t> мы обозначили массу чая первого сорта. Теперь мы нашли значение этой переменной. Переменная </a:t>
            </a:r>
            <a:r>
              <a:rPr lang="ru-RU" i="1" dirty="0" err="1"/>
              <a:t>x</a:t>
            </a:r>
            <a:r>
              <a:rPr lang="ru-RU" dirty="0"/>
              <a:t> равна 12,8. Значит для приготовления смеси было взято 12,8 кг чая первого сорта.</a:t>
            </a: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В начале решения данной задачи через переменную </a:t>
            </a:r>
            <a:r>
              <a:rPr lang="ru-RU" i="1" dirty="0" err="1"/>
              <a:t>x</a:t>
            </a:r>
            <a:r>
              <a:rPr lang="ru-RU" dirty="0"/>
              <a:t> мы обозначили массу чая первого сорта. Теперь мы нашли значение этой переменной. Переменная </a:t>
            </a:r>
            <a:r>
              <a:rPr lang="ru-RU" i="1" dirty="0" err="1"/>
              <a:t>x</a:t>
            </a:r>
            <a:r>
              <a:rPr lang="ru-RU" dirty="0"/>
              <a:t> равна 12,8. Значит для приготовления смеси было взято 12,8 кг чая первого сорта.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А </a:t>
            </a:r>
            <a:r>
              <a:rPr lang="ru-RU" dirty="0"/>
              <a:t>через выражение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dirty="0"/>
              <a:t> мы обозначили массу чая второго сорта и поскольку значение переменой </a:t>
            </a:r>
            <a:r>
              <a:rPr lang="ru-RU" i="1" dirty="0" err="1"/>
              <a:t>x</a:t>
            </a:r>
            <a:r>
              <a:rPr lang="ru-RU" dirty="0"/>
              <a:t> теперь известно, то можно вычислить массу чая второго сорта. Оно равно 32 − 12,8 то есть 19,2. Значит для приготовления смеси было взято 19,2 кг чая второго сорта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сортов чая составлена смесь в 32 кг. Килограмм первого сорта стоит 8 руб., а второго сорта 6 руб. 50 коп. </a:t>
            </a:r>
          </a:p>
          <a:p>
            <a:r>
              <a:rPr lang="ru-RU" dirty="0" smtClean="0"/>
              <a:t>Сколько килограммов взято того и другого сорта, если килограмм смеси стоит (без прибыли и убытка) 7 руб. 10 коп.?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В начале решения данной задачи через переменную </a:t>
            </a:r>
            <a:r>
              <a:rPr lang="ru-RU" i="1" dirty="0" err="1"/>
              <a:t>x</a:t>
            </a:r>
            <a:r>
              <a:rPr lang="ru-RU" dirty="0"/>
              <a:t> мы обозначили массу чая первого сорта. Теперь мы нашли значение этой переменной. Переменная </a:t>
            </a:r>
            <a:r>
              <a:rPr lang="ru-RU" i="1" dirty="0" err="1"/>
              <a:t>x</a:t>
            </a:r>
            <a:r>
              <a:rPr lang="ru-RU" dirty="0"/>
              <a:t> равна 12,8. Значит для приготовления смеси было взято 12,8 кг чая первого сорта.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А </a:t>
            </a:r>
            <a:r>
              <a:rPr lang="ru-RU" dirty="0"/>
              <a:t>через выражение 32 </a:t>
            </a:r>
            <a:r>
              <a:rPr lang="ru-RU" i="1" dirty="0"/>
              <a:t>− </a:t>
            </a:r>
            <a:r>
              <a:rPr lang="ru-RU" i="1" dirty="0" err="1"/>
              <a:t>x</a:t>
            </a:r>
            <a:r>
              <a:rPr lang="ru-RU" dirty="0"/>
              <a:t> мы обозначили массу чая второго сорта и поскольку значение переменой </a:t>
            </a:r>
            <a:r>
              <a:rPr lang="ru-RU" i="1" dirty="0" err="1"/>
              <a:t>x</a:t>
            </a:r>
            <a:r>
              <a:rPr lang="ru-RU" dirty="0"/>
              <a:t> теперь известно, то можно вычислить массу чая второго сорта. Оно равно 32 − 12,8 то есть 19,2. Значит для приготовления смеси было взято 19,2 кг чая второго сорта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Ответ: 12,8кг и 19,2 кг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Рассмотрим несколько ситуаций, которые можно записать с помощью математического выражения.</a:t>
            </a:r>
          </a:p>
          <a:p>
            <a:pPr fontAlgn="base"/>
            <a:r>
              <a:rPr lang="ru-RU" b="1" dirty="0"/>
              <a:t>Задача 1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Возраст </a:t>
            </a:r>
            <a:r>
              <a:rPr lang="ru-RU" dirty="0"/>
              <a:t>отца </a:t>
            </a:r>
            <a:r>
              <a:rPr lang="ru-RU" i="1" dirty="0" err="1"/>
              <a:t>x</a:t>
            </a:r>
            <a:r>
              <a:rPr lang="ru-RU" dirty="0"/>
              <a:t> лет. </a:t>
            </a:r>
            <a:endParaRPr lang="ru-RU" dirty="0" smtClean="0"/>
          </a:p>
          <a:p>
            <a:pPr fontAlgn="base"/>
            <a:r>
              <a:rPr lang="ru-RU" dirty="0" smtClean="0"/>
              <a:t>Мама </a:t>
            </a:r>
            <a:r>
              <a:rPr lang="ru-RU" dirty="0"/>
              <a:t>на два года младше. </a:t>
            </a:r>
            <a:endParaRPr lang="ru-RU" dirty="0" smtClean="0"/>
          </a:p>
          <a:p>
            <a:pPr fontAlgn="base"/>
            <a:r>
              <a:rPr lang="ru-RU" dirty="0" smtClean="0"/>
              <a:t>Сын </a:t>
            </a:r>
            <a:r>
              <a:rPr lang="ru-RU" dirty="0"/>
              <a:t>младше отца в 3 раза. </a:t>
            </a:r>
            <a:endParaRPr lang="ru-RU" dirty="0" smtClean="0"/>
          </a:p>
          <a:p>
            <a:pPr fontAlgn="base"/>
            <a:r>
              <a:rPr lang="ru-RU" dirty="0" smtClean="0"/>
              <a:t>Запишите </a:t>
            </a:r>
            <a:r>
              <a:rPr lang="ru-RU" dirty="0"/>
              <a:t>возраст каждого с помощью выражений.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6070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9715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Рассмотрим несколько ситуаций, которые можно записать с помощью математического выражения.</a:t>
            </a:r>
          </a:p>
          <a:p>
            <a:pPr fontAlgn="base"/>
            <a:r>
              <a:rPr lang="ru-RU" b="1" dirty="0"/>
              <a:t>Задача 1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Возраст </a:t>
            </a:r>
            <a:r>
              <a:rPr lang="ru-RU" dirty="0"/>
              <a:t>отца </a:t>
            </a:r>
            <a:r>
              <a:rPr lang="ru-RU" i="1" dirty="0" err="1"/>
              <a:t>x</a:t>
            </a:r>
            <a:r>
              <a:rPr lang="ru-RU" dirty="0"/>
              <a:t> лет. </a:t>
            </a:r>
            <a:endParaRPr lang="ru-RU" dirty="0" smtClean="0"/>
          </a:p>
          <a:p>
            <a:pPr fontAlgn="base"/>
            <a:r>
              <a:rPr lang="ru-RU" dirty="0" smtClean="0"/>
              <a:t>Мама </a:t>
            </a:r>
            <a:r>
              <a:rPr lang="ru-RU" dirty="0"/>
              <a:t>на два года младше. </a:t>
            </a:r>
            <a:endParaRPr lang="ru-RU" dirty="0" smtClean="0"/>
          </a:p>
          <a:p>
            <a:pPr fontAlgn="base"/>
            <a:r>
              <a:rPr lang="ru-RU" dirty="0" smtClean="0"/>
              <a:t>Сын </a:t>
            </a:r>
            <a:r>
              <a:rPr lang="ru-RU" dirty="0"/>
              <a:t>младше отца в 3 </a:t>
            </a:r>
            <a:r>
              <a:rPr lang="ru-RU" dirty="0" smtClean="0"/>
              <a:t>раза.</a:t>
            </a:r>
          </a:p>
          <a:p>
            <a:pPr fontAlgn="base"/>
            <a:r>
              <a:rPr lang="ru-RU" dirty="0" smtClean="0"/>
              <a:t>Дочь </a:t>
            </a:r>
            <a:r>
              <a:rPr lang="ru-RU" dirty="0"/>
              <a:t>младше матери в 3 раза. 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Запишите </a:t>
            </a:r>
            <a:r>
              <a:rPr lang="ru-RU" dirty="0"/>
              <a:t>возраст каждого с помощью выражений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9715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Рассмотрим несколько ситуаций, которые можно записать с помощью математического выражения.</a:t>
            </a:r>
          </a:p>
          <a:p>
            <a:pPr fontAlgn="base"/>
            <a:r>
              <a:rPr lang="ru-RU" b="1" dirty="0"/>
              <a:t>Задача 1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Возраст </a:t>
            </a:r>
            <a:r>
              <a:rPr lang="ru-RU" dirty="0"/>
              <a:t>отца </a:t>
            </a:r>
            <a:r>
              <a:rPr lang="ru-RU" i="1" dirty="0" err="1"/>
              <a:t>x</a:t>
            </a:r>
            <a:r>
              <a:rPr lang="ru-RU" dirty="0"/>
              <a:t> лет. </a:t>
            </a:r>
            <a:endParaRPr lang="ru-RU" dirty="0" smtClean="0"/>
          </a:p>
          <a:p>
            <a:pPr fontAlgn="base"/>
            <a:r>
              <a:rPr lang="ru-RU" dirty="0" smtClean="0"/>
              <a:t>Мама </a:t>
            </a:r>
            <a:r>
              <a:rPr lang="ru-RU" dirty="0"/>
              <a:t>на два года младше. </a:t>
            </a:r>
            <a:endParaRPr lang="ru-RU" dirty="0" smtClean="0"/>
          </a:p>
          <a:p>
            <a:pPr fontAlgn="base"/>
            <a:r>
              <a:rPr lang="ru-RU" dirty="0" smtClean="0"/>
              <a:t>Сын </a:t>
            </a:r>
            <a:r>
              <a:rPr lang="ru-RU" dirty="0"/>
              <a:t>младше отца в 3 </a:t>
            </a:r>
            <a:r>
              <a:rPr lang="ru-RU" dirty="0" smtClean="0"/>
              <a:t>раза.</a:t>
            </a:r>
          </a:p>
          <a:p>
            <a:pPr fontAlgn="base"/>
            <a:r>
              <a:rPr lang="ru-RU" dirty="0" smtClean="0"/>
              <a:t>Дочь </a:t>
            </a:r>
            <a:r>
              <a:rPr lang="ru-RU" dirty="0"/>
              <a:t>младше матери в 3 раза. 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Запишите </a:t>
            </a:r>
            <a:r>
              <a:rPr lang="ru-RU" dirty="0"/>
              <a:t>возраст каждого с помощью выражений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78418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9715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Рассмотрим несколько ситуаций, которые можно записать с помощью математического выражения.</a:t>
            </a:r>
          </a:p>
          <a:p>
            <a:pPr fontAlgn="base"/>
            <a:r>
              <a:rPr lang="ru-RU" b="1" dirty="0"/>
              <a:t>Задача 1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Возраст </a:t>
            </a:r>
            <a:r>
              <a:rPr lang="ru-RU" dirty="0"/>
              <a:t>отца </a:t>
            </a:r>
            <a:r>
              <a:rPr lang="ru-RU" i="1" dirty="0" err="1"/>
              <a:t>x</a:t>
            </a:r>
            <a:r>
              <a:rPr lang="ru-RU" dirty="0"/>
              <a:t> лет. </a:t>
            </a:r>
            <a:endParaRPr lang="ru-RU" dirty="0" smtClean="0"/>
          </a:p>
          <a:p>
            <a:pPr fontAlgn="base"/>
            <a:r>
              <a:rPr lang="ru-RU" dirty="0" smtClean="0"/>
              <a:t>Мама </a:t>
            </a:r>
            <a:r>
              <a:rPr lang="ru-RU" dirty="0"/>
              <a:t>на два года младше. </a:t>
            </a:r>
            <a:endParaRPr lang="ru-RU" dirty="0" smtClean="0"/>
          </a:p>
          <a:p>
            <a:pPr fontAlgn="base"/>
            <a:r>
              <a:rPr lang="ru-RU" dirty="0" smtClean="0"/>
              <a:t>Сын </a:t>
            </a:r>
            <a:r>
              <a:rPr lang="ru-RU" dirty="0"/>
              <a:t>младше отца в 3 </a:t>
            </a:r>
            <a:r>
              <a:rPr lang="ru-RU" dirty="0" smtClean="0"/>
              <a:t>раза.</a:t>
            </a:r>
          </a:p>
          <a:p>
            <a:pPr fontAlgn="base"/>
            <a:r>
              <a:rPr lang="ru-RU" dirty="0" smtClean="0"/>
              <a:t>Дочь </a:t>
            </a:r>
            <a:r>
              <a:rPr lang="ru-RU" dirty="0"/>
              <a:t>младше матери в 3 раза. 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/>
              <a:t>Сколько лет каждому, если общий возраст отца, мамы, сына и дочери составляет 92 года?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9715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Рассмотрим несколько ситуаций, которые можно записать с помощью математического выражения.</a:t>
            </a:r>
          </a:p>
          <a:p>
            <a:pPr fontAlgn="base"/>
            <a:r>
              <a:rPr lang="ru-RU" b="1" dirty="0"/>
              <a:t>Задача 1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Возраст </a:t>
            </a:r>
            <a:r>
              <a:rPr lang="ru-RU" dirty="0"/>
              <a:t>отца </a:t>
            </a:r>
            <a:r>
              <a:rPr lang="ru-RU" i="1" dirty="0" err="1"/>
              <a:t>x</a:t>
            </a:r>
            <a:r>
              <a:rPr lang="ru-RU" dirty="0"/>
              <a:t> лет. </a:t>
            </a:r>
            <a:endParaRPr lang="ru-RU" dirty="0" smtClean="0"/>
          </a:p>
          <a:p>
            <a:pPr fontAlgn="base"/>
            <a:r>
              <a:rPr lang="ru-RU" dirty="0" smtClean="0"/>
              <a:t>Мама </a:t>
            </a:r>
            <a:r>
              <a:rPr lang="ru-RU" dirty="0"/>
              <a:t>на два года младше. </a:t>
            </a:r>
            <a:endParaRPr lang="ru-RU" dirty="0" smtClean="0"/>
          </a:p>
          <a:p>
            <a:pPr fontAlgn="base"/>
            <a:r>
              <a:rPr lang="ru-RU" dirty="0" smtClean="0"/>
              <a:t>Сын </a:t>
            </a:r>
            <a:r>
              <a:rPr lang="ru-RU" dirty="0"/>
              <a:t>младше отца в 3 </a:t>
            </a:r>
            <a:r>
              <a:rPr lang="ru-RU" dirty="0" smtClean="0"/>
              <a:t>раза.</a:t>
            </a:r>
          </a:p>
          <a:p>
            <a:pPr fontAlgn="base"/>
            <a:r>
              <a:rPr lang="ru-RU" dirty="0" smtClean="0"/>
              <a:t>Дочь </a:t>
            </a:r>
            <a:r>
              <a:rPr lang="ru-RU" dirty="0"/>
              <a:t>младше матери в 3 раза. 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/>
              <a:t>Сколько лет каждому, если общий возраст отца, мамы, сына и дочери составляет 92 года?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219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54888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Для каждого возраста мы составили математическое выражение. Эти выражения и будут компонентами нашего уравнения. Давайте соберем наше уравнение согласно данной схеме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и </a:t>
            </a:r>
            <a:r>
              <a:rPr lang="ru-RU" dirty="0"/>
              <a:t>таблице, которая была приведена выше. То есть слова папа, мама, сын, дочь заменим на соответствующее им в таблице выражение:</a:t>
            </a:r>
          </a:p>
        </p:txBody>
      </p:sp>
      <p:pic>
        <p:nvPicPr>
          <p:cNvPr id="13314" name="Picture 2" descr="возраст отца мамы сына и дочери 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6276975" cy="295275"/>
          </a:xfrm>
          <a:prstGeom prst="rect">
            <a:avLst/>
          </a:prstGeom>
          <a:noFill/>
        </p:spPr>
      </p:pic>
      <p:pic>
        <p:nvPicPr>
          <p:cNvPr id="13316" name="Picture 4" descr="возраст отца мамы сына и дочери уравнение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4677793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Запись выражений, содержащих </a:t>
            </a:r>
            <a:r>
              <a:rPr lang="ru-RU" b="1" dirty="0" smtClean="0"/>
              <a:t>неизвестное</a:t>
            </a:r>
            <a:endParaRPr lang="ru-RU" dirty="0"/>
          </a:p>
        </p:txBody>
      </p:sp>
      <p:pic>
        <p:nvPicPr>
          <p:cNvPr id="21506" name="Picture 2" descr="возраст отца мамы сына и дочери уравнени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79942"/>
            <a:ext cx="4032448" cy="740946"/>
          </a:xfrm>
          <a:prstGeom prst="rect">
            <a:avLst/>
          </a:prstGeom>
          <a:noFill/>
        </p:spPr>
      </p:pic>
      <p:pic>
        <p:nvPicPr>
          <p:cNvPr id="21508" name="Picture 4" descr="возраст отца мамы сына и дочери уравнение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564904"/>
            <a:ext cx="3528392" cy="1057470"/>
          </a:xfrm>
          <a:prstGeom prst="rect">
            <a:avLst/>
          </a:prstGeom>
          <a:noFill/>
        </p:spPr>
      </p:pic>
      <p:pic>
        <p:nvPicPr>
          <p:cNvPr id="21510" name="Picture 6" descr="возраст отца мамы сына и дочери уравнение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54265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1148</Words>
  <Application>Microsoft Office PowerPoint</Application>
  <PresentationFormat>Экран (4:3)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Решение задач с помощью уравнений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Запись выражений, содержащих неизвестное</vt:lpstr>
      <vt:lpstr>Задача 2.</vt:lpstr>
      <vt:lpstr>Задача 2.</vt:lpstr>
      <vt:lpstr>Задача 3.</vt:lpstr>
      <vt:lpstr>Задача 3.</vt:lpstr>
      <vt:lpstr>Задача 4.</vt:lpstr>
      <vt:lpstr>Задача 4.</vt:lpstr>
      <vt:lpstr>Задача 4.</vt:lpstr>
      <vt:lpstr>Старинные задачи:</vt:lpstr>
      <vt:lpstr>Старинные задачи: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с помощью уравнений</dc:title>
  <dc:creator>Юлия</dc:creator>
  <cp:lastModifiedBy>Юлия</cp:lastModifiedBy>
  <cp:revision>6</cp:revision>
  <dcterms:created xsi:type="dcterms:W3CDTF">2020-04-20T07:13:42Z</dcterms:created>
  <dcterms:modified xsi:type="dcterms:W3CDTF">2020-04-20T08:09:19Z</dcterms:modified>
</cp:coreProperties>
</file>