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9" r:id="rId17"/>
    <p:sldId id="278" r:id="rId18"/>
    <p:sldId id="277" r:id="rId19"/>
    <p:sldId id="276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A4DDD-8F12-40C4-B390-5B0080A4200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E0859-89AB-4C3B-970D-8FB322E2A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ddisabram.files.wordpress.com/2014/11/coffeecroissant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0"/>
            <a:ext cx="6384410" cy="39902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772400" cy="1470025"/>
          </a:xfrm>
        </p:spPr>
        <p:txBody>
          <a:bodyPr/>
          <a:lstStyle/>
          <a:p>
            <a:r>
              <a:rPr lang="ru-RU" b="1" dirty="0"/>
              <a:t>Системы линейных </a:t>
            </a:r>
            <a:r>
              <a:rPr lang="ru-RU" b="1" dirty="0" smtClean="0"/>
              <a:t>уравнений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97152"/>
            <a:ext cx="8640960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Кофе или плюшки?</a:t>
            </a:r>
            <a:br>
              <a:rPr lang="ru-RU" dirty="0" smtClean="0"/>
            </a:br>
            <a:r>
              <a:rPr lang="ru-RU" dirty="0" smtClean="0"/>
              <a:t>А если Таня очень любит плюшки и Никита  решил , что плюшек нужно на </a:t>
            </a:r>
            <a:r>
              <a:rPr lang="ru-RU" dirty="0" smtClean="0"/>
              <a:t>2 </a:t>
            </a:r>
            <a:r>
              <a:rPr lang="ru-RU" dirty="0" smtClean="0"/>
              <a:t>больше?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72819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Никита купил на </a:t>
            </a:r>
            <a:r>
              <a:rPr lang="ru-RU" sz="2400" b="1" i="1" dirty="0" smtClean="0">
                <a:solidFill>
                  <a:srgbClr val="0070C0"/>
                </a:solidFill>
              </a:rPr>
              <a:t>400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 несколько пирожных и несколько чашек кофе. Пирожное стоит </a:t>
            </a:r>
            <a:r>
              <a:rPr lang="ru-RU" sz="2400" b="1" i="1" dirty="0" smtClean="0">
                <a:solidFill>
                  <a:srgbClr val="0070C0"/>
                </a:solidFill>
              </a:rPr>
              <a:t>50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рублей, а чашка кофе </a:t>
            </a:r>
            <a:r>
              <a:rPr lang="ru-RU" sz="2400" b="1" i="1" dirty="0" smtClean="0">
                <a:solidFill>
                  <a:srgbClr val="0070C0"/>
                </a:solidFill>
              </a:rPr>
              <a:t>25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рублей. Сколько пирожных и чашек кофе купил школьник, если известно что количество пирожных на одну единицу больше количества чашек кофе?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9"/>
            <a:ext cx="8229600" cy="1224136"/>
          </a:xfrm>
        </p:spPr>
        <p:txBody>
          <a:bodyPr>
            <a:normAutofit/>
          </a:bodyPr>
          <a:lstStyle/>
          <a:p>
            <a:pPr fontAlgn="base"/>
            <a:r>
              <a:rPr lang="ru-RU" dirty="0" smtClean="0"/>
              <a:t>Задача может быть решена с помощью трех условных записей (трех систем):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28498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645024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−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2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328498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328498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3645024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 = </a:t>
            </a:r>
            <a:r>
              <a:rPr lang="ru-RU" sz="2400" b="1" i="1" dirty="0" smtClean="0">
                <a:solidFill>
                  <a:srgbClr val="0070C0"/>
                </a:solidFill>
              </a:rPr>
              <a:t>2+</a:t>
            </a:r>
            <a:r>
              <a:rPr lang="ru-RU" sz="2400" b="1" i="1" dirty="0" smtClean="0">
                <a:solidFill>
                  <a:srgbClr val="0070C0"/>
                </a:solidFill>
              </a:rPr>
              <a:t>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3573016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 – </a:t>
            </a:r>
            <a:r>
              <a:rPr lang="ru-RU" sz="2400" b="1" i="1" dirty="0" smtClean="0">
                <a:solidFill>
                  <a:srgbClr val="0070C0"/>
                </a:solidFill>
              </a:rPr>
              <a:t>2 </a:t>
            </a:r>
            <a:endParaRPr lang="ru-RU" sz="2400" dirty="0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323528" y="3356992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6228184" y="328498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3059832" y="328498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323528" y="4293096"/>
            <a:ext cx="8640960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 fontAlgn="base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200" i="1" dirty="0" smtClean="0">
                <a:solidFill>
                  <a:srgbClr val="00B050"/>
                </a:solidFill>
              </a:rPr>
              <a:t>С</a:t>
            </a:r>
            <a:r>
              <a:rPr lang="ru-RU" sz="3200" b="1" i="1" dirty="0" smtClean="0">
                <a:solidFill>
                  <a:srgbClr val="00B050"/>
                </a:solidFill>
              </a:rPr>
              <a:t>истемы</a:t>
            </a:r>
            <a:r>
              <a:rPr lang="ru-RU" sz="3200" i="1" dirty="0">
                <a:solidFill>
                  <a:srgbClr val="00B050"/>
                </a:solidFill>
              </a:rPr>
              <a:t> </a:t>
            </a:r>
            <a:r>
              <a:rPr lang="ru-RU" sz="3200" b="1" i="1" dirty="0">
                <a:solidFill>
                  <a:srgbClr val="00B050"/>
                </a:solidFill>
              </a:rPr>
              <a:t>уравнений</a:t>
            </a:r>
            <a:r>
              <a:rPr lang="ru-RU" sz="3200" i="1" dirty="0">
                <a:solidFill>
                  <a:srgbClr val="00B050"/>
                </a:solidFill>
              </a:rPr>
              <a:t> называют </a:t>
            </a:r>
            <a:r>
              <a:rPr lang="ru-RU" sz="3200" b="1" i="1" dirty="0">
                <a:solidFill>
                  <a:srgbClr val="00B050"/>
                </a:solidFill>
              </a:rPr>
              <a:t>равносильными</a:t>
            </a:r>
            <a:r>
              <a:rPr lang="ru-RU" sz="3200" i="1" dirty="0">
                <a:solidFill>
                  <a:srgbClr val="00B050"/>
                </a:solidFill>
              </a:rPr>
              <a:t>, если любое решение первой </a:t>
            </a:r>
            <a:r>
              <a:rPr lang="ru-RU" sz="3200" b="1" i="1" dirty="0">
                <a:solidFill>
                  <a:srgbClr val="00B050"/>
                </a:solidFill>
              </a:rPr>
              <a:t>системы</a:t>
            </a:r>
            <a:r>
              <a:rPr lang="ru-RU" sz="3200" i="1" dirty="0">
                <a:solidFill>
                  <a:srgbClr val="00B050"/>
                </a:solidFill>
              </a:rPr>
              <a:t> является решением второй </a:t>
            </a:r>
            <a:r>
              <a:rPr lang="ru-RU" sz="3200" b="1" i="1" dirty="0">
                <a:solidFill>
                  <a:srgbClr val="00B050"/>
                </a:solidFill>
              </a:rPr>
              <a:t>системы</a:t>
            </a:r>
            <a:r>
              <a:rPr lang="ru-RU" sz="3200" i="1" dirty="0">
                <a:solidFill>
                  <a:srgbClr val="00B050"/>
                </a:solidFill>
              </a:rPr>
              <a:t> и любое решение второй </a:t>
            </a:r>
            <a:r>
              <a:rPr lang="ru-RU" sz="3200" b="1" i="1" dirty="0">
                <a:solidFill>
                  <a:srgbClr val="00B050"/>
                </a:solidFill>
              </a:rPr>
              <a:t>системы</a:t>
            </a:r>
            <a:r>
              <a:rPr lang="ru-RU" sz="3200" i="1" dirty="0">
                <a:solidFill>
                  <a:srgbClr val="00B050"/>
                </a:solidFill>
              </a:rPr>
              <a:t> является решением первой </a:t>
            </a:r>
            <a:r>
              <a:rPr lang="ru-RU" sz="3200" b="1" i="1" dirty="0" smtClean="0">
                <a:solidFill>
                  <a:srgbClr val="00B050"/>
                </a:solidFill>
              </a:rPr>
              <a:t>системы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1224136"/>
          </a:xfrm>
        </p:spPr>
        <p:txBody>
          <a:bodyPr>
            <a:normAutofit fontScale="92500"/>
          </a:bodyPr>
          <a:lstStyle/>
          <a:p>
            <a:pPr fontAlgn="base"/>
            <a:r>
              <a:rPr lang="ru-RU" dirty="0" smtClean="0"/>
              <a:t>В любом из уравнений, где это наиболее удобно, выразить одну переменную через другую: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20486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564904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−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2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220486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220486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2564904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 = </a:t>
            </a:r>
            <a:r>
              <a:rPr lang="ru-RU" sz="2400" b="1" i="1" dirty="0" smtClean="0">
                <a:solidFill>
                  <a:srgbClr val="0070C0"/>
                </a:solidFill>
              </a:rPr>
              <a:t>2+</a:t>
            </a:r>
            <a:r>
              <a:rPr lang="ru-RU" sz="2400" b="1" i="1" dirty="0" smtClean="0">
                <a:solidFill>
                  <a:srgbClr val="0070C0"/>
                </a:solidFill>
              </a:rPr>
              <a:t>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44208" y="2492896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 – </a:t>
            </a:r>
            <a:r>
              <a:rPr lang="ru-RU" sz="2400" b="1" i="1" dirty="0" smtClean="0">
                <a:solidFill>
                  <a:srgbClr val="0070C0"/>
                </a:solidFill>
              </a:rPr>
              <a:t>2 </a:t>
            </a:r>
            <a:endParaRPr lang="ru-RU" sz="2400" dirty="0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395536" y="2276872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6300192" y="220486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3131840" y="220486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915816" y="1988840"/>
            <a:ext cx="2664296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1224136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/>
              <a:t>В любом из уравнений, где это наиболее удобно, выразить одну переменную через другую: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20486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</a:t>
            </a:r>
            <a:r>
              <a:rPr lang="ru-RU" sz="2400" b="1" i="1" dirty="0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564904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−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2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220486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220486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</a:t>
            </a:r>
            <a:r>
              <a:rPr lang="ru-RU" sz="2400" b="1" i="1" dirty="0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2564904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 = </a:t>
            </a:r>
            <a:r>
              <a:rPr lang="ru-RU" sz="2400" b="1" i="1" dirty="0" smtClean="0">
                <a:solidFill>
                  <a:srgbClr val="0070C0"/>
                </a:solidFill>
              </a:rPr>
              <a:t>2 +</a:t>
            </a:r>
            <a:r>
              <a:rPr lang="ru-RU" sz="2400" b="1" i="1" dirty="0" smtClean="0">
                <a:solidFill>
                  <a:srgbClr val="0070C0"/>
                </a:solidFill>
              </a:rPr>
              <a:t>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44208" y="2492896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 – </a:t>
            </a:r>
            <a:r>
              <a:rPr lang="ru-RU" sz="2400" b="1" i="1" dirty="0" smtClean="0">
                <a:solidFill>
                  <a:srgbClr val="0070C0"/>
                </a:solidFill>
              </a:rPr>
              <a:t>2 </a:t>
            </a:r>
            <a:endParaRPr lang="ru-RU" sz="2400" dirty="0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395536" y="2276872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6300192" y="220486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3131840" y="220486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915816" y="1988840"/>
            <a:ext cx="2664296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1224136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/>
              <a:t>В любом из уравнений, где это наиболее удобно, выразить одну переменную через другую: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20486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564904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−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2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220486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220486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2564904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 = </a:t>
            </a:r>
            <a:r>
              <a:rPr lang="ru-RU" sz="2400" b="1" i="1" dirty="0" smtClean="0">
                <a:solidFill>
                  <a:srgbClr val="0070C0"/>
                </a:solidFill>
              </a:rPr>
              <a:t>2 +</a:t>
            </a:r>
            <a:r>
              <a:rPr lang="ru-RU" sz="2400" b="1" i="1" dirty="0" smtClean="0">
                <a:solidFill>
                  <a:srgbClr val="0070C0"/>
                </a:solidFill>
              </a:rPr>
              <a:t>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44208" y="2492896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 – </a:t>
            </a:r>
            <a:r>
              <a:rPr lang="ru-RU" sz="2400" b="1" i="1" dirty="0" smtClean="0">
                <a:solidFill>
                  <a:srgbClr val="0070C0"/>
                </a:solidFill>
              </a:rPr>
              <a:t> 2 </a:t>
            </a:r>
            <a:endParaRPr lang="ru-RU" sz="2400" dirty="0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395536" y="2276872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6300192" y="220486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3131840" y="220486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51520" y="3429000"/>
            <a:ext cx="864096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fontAlgn="base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200" dirty="0" smtClean="0"/>
              <a:t>Подставить </a:t>
            </a:r>
            <a:r>
              <a:rPr lang="ru-RU" sz="3200" dirty="0"/>
              <a:t>это выражение в первое уравнение вместо переменной </a:t>
            </a:r>
            <a:r>
              <a:rPr lang="ru-RU" sz="3200" i="1" dirty="0" err="1"/>
              <a:t>x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23928" y="5589240"/>
            <a:ext cx="1152128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059832" y="4725144"/>
            <a:ext cx="34499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4000" i="1" dirty="0" smtClean="0">
                <a:solidFill>
                  <a:srgbClr val="0070C0"/>
                </a:solidFill>
              </a:rPr>
              <a:t>50x</a:t>
            </a:r>
            <a:r>
              <a:rPr lang="ru-RU" sz="4000" i="1" dirty="0" smtClean="0">
                <a:solidFill>
                  <a:srgbClr val="0070C0"/>
                </a:solidFill>
              </a:rPr>
              <a:t> + </a:t>
            </a:r>
            <a:r>
              <a:rPr lang="ru-RU" sz="4000" i="1" dirty="0" smtClean="0">
                <a:solidFill>
                  <a:srgbClr val="0070C0"/>
                </a:solidFill>
              </a:rPr>
              <a:t>25y</a:t>
            </a:r>
            <a:r>
              <a:rPr lang="ru-RU" sz="4000" i="1" dirty="0" smtClean="0">
                <a:solidFill>
                  <a:srgbClr val="0070C0"/>
                </a:solidFill>
              </a:rPr>
              <a:t> = </a:t>
            </a:r>
            <a:r>
              <a:rPr lang="ru-RU" sz="4000" i="1" dirty="0" smtClean="0">
                <a:solidFill>
                  <a:srgbClr val="0070C0"/>
                </a:solidFill>
              </a:rPr>
              <a:t>400</a:t>
            </a:r>
            <a:endParaRPr lang="ru-RU" sz="4000" i="1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131840" y="5517232"/>
            <a:ext cx="19832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i="1" dirty="0" err="1" smtClean="0">
                <a:solidFill>
                  <a:srgbClr val="0070C0"/>
                </a:solidFill>
              </a:rPr>
              <a:t>x</a:t>
            </a:r>
            <a:r>
              <a:rPr lang="ru-RU" sz="4000" i="1" dirty="0" smtClean="0">
                <a:solidFill>
                  <a:srgbClr val="0070C0"/>
                </a:solidFill>
              </a:rPr>
              <a:t>  = </a:t>
            </a:r>
            <a:r>
              <a:rPr lang="ru-RU" sz="4000" i="1" dirty="0" smtClean="0">
                <a:solidFill>
                  <a:srgbClr val="0070C0"/>
                </a:solidFill>
              </a:rPr>
              <a:t>2 +</a:t>
            </a:r>
            <a:r>
              <a:rPr lang="ru-RU" sz="4000" i="1" dirty="0" smtClean="0">
                <a:solidFill>
                  <a:srgbClr val="0070C0"/>
                </a:solidFill>
              </a:rPr>
              <a:t> </a:t>
            </a:r>
            <a:r>
              <a:rPr lang="ru-RU" sz="4000" i="1" dirty="0" err="1" smtClean="0">
                <a:solidFill>
                  <a:srgbClr val="0070C0"/>
                </a:solidFill>
              </a:rPr>
              <a:t>y</a:t>
            </a:r>
            <a:endParaRPr lang="ru-RU" sz="4000" dirty="0"/>
          </a:p>
        </p:txBody>
      </p:sp>
      <p:sp>
        <p:nvSpPr>
          <p:cNvPr id="19" name="Левая фигурная скобка 18"/>
          <p:cNvSpPr/>
          <p:nvPr/>
        </p:nvSpPr>
        <p:spPr>
          <a:xfrm>
            <a:off x="2627784" y="4653136"/>
            <a:ext cx="279648" cy="1656184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 flipV="1">
            <a:off x="3851920" y="5301208"/>
            <a:ext cx="360040" cy="288032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4320480" cy="273630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4320480" cy="273630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89040"/>
            <a:ext cx="25571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smtClean="0"/>
              <a:t>50(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+ 2) + 25y = </a:t>
            </a:r>
            <a:r>
              <a:rPr lang="ru-RU" sz="2200" i="1" dirty="0" smtClean="0"/>
              <a:t>400</a:t>
            </a:r>
            <a:br>
              <a:rPr lang="ru-RU" sz="2200" i="1" dirty="0" smtClean="0"/>
            </a:br>
            <a:endParaRPr lang="ru-RU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4320480" cy="273630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89040"/>
            <a:ext cx="25571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smtClean="0"/>
              <a:t>50(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+ 2) + 25y = </a:t>
            </a:r>
            <a:r>
              <a:rPr lang="ru-RU" sz="2200" i="1" dirty="0" smtClean="0"/>
              <a:t>400</a:t>
            </a:r>
            <a:br>
              <a:rPr lang="ru-RU" sz="2200" i="1" dirty="0" smtClean="0"/>
            </a:br>
            <a:r>
              <a:rPr lang="ru-RU" sz="2200" i="1" dirty="0" smtClean="0"/>
              <a:t>50у+100 +25у = 400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4320480" cy="273630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89040"/>
            <a:ext cx="255711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smtClean="0"/>
              <a:t>50(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+ 2) + 25y = </a:t>
            </a:r>
            <a:r>
              <a:rPr lang="ru-RU" sz="2200" i="1" dirty="0" smtClean="0"/>
              <a:t>400</a:t>
            </a:r>
            <a:br>
              <a:rPr lang="ru-RU" sz="2200" i="1" dirty="0" smtClean="0"/>
            </a:br>
            <a:r>
              <a:rPr lang="ru-RU" sz="2200" i="1" dirty="0" smtClean="0"/>
              <a:t>50у+100 +25у = 400</a:t>
            </a:r>
          </a:p>
          <a:p>
            <a:r>
              <a:rPr lang="ru-RU" sz="2200" i="1" dirty="0" smtClean="0"/>
              <a:t>75у = 400 – 100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4320480" cy="273630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89040"/>
            <a:ext cx="2557110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smtClean="0"/>
              <a:t>50(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+ 2) + 25y = </a:t>
            </a:r>
            <a:r>
              <a:rPr lang="ru-RU" sz="2200" i="1" dirty="0" smtClean="0"/>
              <a:t>400</a:t>
            </a:r>
            <a:br>
              <a:rPr lang="ru-RU" sz="2200" i="1" dirty="0" smtClean="0"/>
            </a:br>
            <a:r>
              <a:rPr lang="ru-RU" sz="2200" i="1" dirty="0" smtClean="0"/>
              <a:t>50у+100 +25у = 400</a:t>
            </a:r>
          </a:p>
          <a:p>
            <a:r>
              <a:rPr lang="ru-RU" sz="2200" i="1" dirty="0" smtClean="0"/>
              <a:t>75у = 400 – 100</a:t>
            </a:r>
          </a:p>
          <a:p>
            <a:r>
              <a:rPr lang="ru-RU" sz="2200" i="1" dirty="0" smtClean="0"/>
              <a:t>75у= 300  </a:t>
            </a:r>
            <a:r>
              <a:rPr lang="en-US" sz="2200" i="1" dirty="0" smtClean="0"/>
              <a:t>|</a:t>
            </a:r>
            <a:r>
              <a:rPr lang="ru-RU" sz="2200" i="1" dirty="0" smtClean="0"/>
              <a:t> : 75</a:t>
            </a:r>
            <a:br>
              <a:rPr lang="ru-RU" sz="2200" i="1" dirty="0" smtClean="0"/>
            </a:br>
            <a:endParaRPr lang="ru-RU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4320480" cy="273630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89040"/>
            <a:ext cx="2557110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smtClean="0"/>
              <a:t>50(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+ 2) + 25y = </a:t>
            </a:r>
            <a:r>
              <a:rPr lang="ru-RU" sz="2200" i="1" dirty="0" smtClean="0"/>
              <a:t>400</a:t>
            </a:r>
            <a:br>
              <a:rPr lang="ru-RU" sz="2200" i="1" dirty="0" smtClean="0"/>
            </a:br>
            <a:r>
              <a:rPr lang="ru-RU" sz="2200" i="1" dirty="0" smtClean="0"/>
              <a:t>50у+100 +25у = 400</a:t>
            </a:r>
          </a:p>
          <a:p>
            <a:r>
              <a:rPr lang="ru-RU" sz="2200" i="1" dirty="0" smtClean="0"/>
              <a:t>75у = 400 – 100</a:t>
            </a:r>
          </a:p>
          <a:p>
            <a:r>
              <a:rPr lang="ru-RU" sz="2200" i="1" dirty="0" smtClean="0"/>
              <a:t>75у= 300  </a:t>
            </a:r>
            <a:r>
              <a:rPr lang="en-US" sz="2200" i="1" dirty="0" smtClean="0"/>
              <a:t>|</a:t>
            </a:r>
            <a:r>
              <a:rPr lang="ru-RU" sz="2200" i="1" dirty="0" smtClean="0"/>
              <a:t> : 75</a:t>
            </a:r>
            <a:br>
              <a:rPr lang="ru-RU" sz="2200" i="1" dirty="0" smtClean="0"/>
            </a:br>
            <a:r>
              <a:rPr lang="ru-RU" sz="2200" i="1" dirty="0" smtClean="0"/>
              <a:t>у = 300:75</a:t>
            </a:r>
            <a:br>
              <a:rPr lang="ru-RU" sz="2200" i="1" dirty="0" smtClean="0"/>
            </a:br>
            <a:endParaRPr lang="ru-RU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b="1" dirty="0"/>
              <a:t>Система двух линейных уравнений с двумя переменными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/>
              <a:t>Для уравнения </a:t>
            </a:r>
            <a:r>
              <a:rPr lang="ru-RU" i="1" dirty="0" err="1"/>
              <a:t>ax</a:t>
            </a:r>
            <a:r>
              <a:rPr lang="ru-RU" i="1" dirty="0"/>
              <a:t> + </a:t>
            </a:r>
            <a:r>
              <a:rPr lang="ru-RU" i="1" dirty="0" err="1"/>
              <a:t>by</a:t>
            </a:r>
            <a:r>
              <a:rPr lang="ru-RU" i="1" dirty="0"/>
              <a:t> = </a:t>
            </a:r>
            <a:r>
              <a:rPr lang="ru-RU" i="1" dirty="0" err="1"/>
              <a:t>c</a:t>
            </a:r>
            <a:r>
              <a:rPr lang="ru-RU" dirty="0"/>
              <a:t> можно сколько угодно раз брать произвольные значение для </a:t>
            </a:r>
            <a:r>
              <a:rPr lang="ru-RU" i="1" dirty="0" err="1"/>
              <a:t>x</a:t>
            </a:r>
            <a:r>
              <a:rPr lang="ru-RU" dirty="0"/>
              <a:t> и находить значения для </a:t>
            </a:r>
            <a:r>
              <a:rPr lang="ru-RU" i="1" dirty="0" err="1"/>
              <a:t>y</a:t>
            </a:r>
            <a:r>
              <a:rPr lang="ru-RU" dirty="0"/>
              <a:t>. Отдельно взятое такое уравнение будет иметь бесчисленное множество решений.</a:t>
            </a:r>
          </a:p>
          <a:p>
            <a:pPr fontAlgn="base"/>
            <a:r>
              <a:rPr lang="ru-RU" dirty="0"/>
              <a:t>Но бывает и так, что переменные </a:t>
            </a:r>
            <a:r>
              <a:rPr lang="ru-RU" i="1" dirty="0" err="1"/>
              <a:t>x</a:t>
            </a:r>
            <a:r>
              <a:rPr lang="ru-RU" dirty="0"/>
              <a:t> и </a:t>
            </a:r>
            <a:r>
              <a:rPr lang="ru-RU" i="1" dirty="0" err="1"/>
              <a:t>y</a:t>
            </a:r>
            <a:r>
              <a:rPr lang="ru-RU" dirty="0"/>
              <a:t> связаны не одним, а двумя уравнениями. В этом случае они образуют так называемую </a:t>
            </a:r>
            <a:r>
              <a:rPr lang="ru-RU" b="1" dirty="0"/>
              <a:t>систему линейных уравнений с двумя переменными</a:t>
            </a:r>
            <a:r>
              <a:rPr lang="ru-RU" dirty="0"/>
              <a:t>. Такая система уравнений может иметь одну пару значений (или по-другому: «одно решение»).</a:t>
            </a:r>
          </a:p>
          <a:p>
            <a:pPr fontAlgn="base"/>
            <a:r>
              <a:rPr lang="ru-RU" dirty="0"/>
              <a:t>Может случиться и так, что система вовсе не имеет решений. Бесчисленное множество решений система линейных уравнений может иметь в редких и в исключительных случаях.</a:t>
            </a:r>
          </a:p>
          <a:p>
            <a:pPr fontAlgn="base"/>
            <a:r>
              <a:rPr lang="ru-RU" dirty="0"/>
              <a:t>Два линейных уравнения образуют систему тогда, когда значения </a:t>
            </a:r>
            <a:r>
              <a:rPr lang="ru-RU" i="1" dirty="0" err="1"/>
              <a:t>x</a:t>
            </a:r>
            <a:r>
              <a:rPr lang="ru-RU" dirty="0"/>
              <a:t> и </a:t>
            </a:r>
            <a:r>
              <a:rPr lang="ru-RU" i="1" dirty="0" err="1"/>
              <a:t>y</a:t>
            </a:r>
            <a:r>
              <a:rPr lang="ru-RU" dirty="0"/>
              <a:t> входят в каждое из этих уравнений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4320480" cy="273630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89040"/>
            <a:ext cx="2557110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smtClean="0"/>
              <a:t>50(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+ 2) + 25y = </a:t>
            </a:r>
            <a:r>
              <a:rPr lang="ru-RU" sz="2200" i="1" dirty="0" smtClean="0"/>
              <a:t>400</a:t>
            </a:r>
            <a:br>
              <a:rPr lang="ru-RU" sz="2200" i="1" dirty="0" smtClean="0"/>
            </a:br>
            <a:r>
              <a:rPr lang="ru-RU" sz="2200" i="1" dirty="0" smtClean="0"/>
              <a:t>50у+100 +25у = 400</a:t>
            </a:r>
          </a:p>
          <a:p>
            <a:r>
              <a:rPr lang="ru-RU" sz="2200" i="1" dirty="0" smtClean="0"/>
              <a:t>75у = 400 – 100</a:t>
            </a:r>
          </a:p>
          <a:p>
            <a:r>
              <a:rPr lang="ru-RU" sz="2200" i="1" dirty="0" smtClean="0"/>
              <a:t>75у= 300  </a:t>
            </a:r>
            <a:r>
              <a:rPr lang="en-US" sz="2200" i="1" dirty="0" smtClean="0"/>
              <a:t>|</a:t>
            </a:r>
            <a:r>
              <a:rPr lang="ru-RU" sz="2200" i="1" dirty="0" smtClean="0"/>
              <a:t> : 75</a:t>
            </a:r>
            <a:br>
              <a:rPr lang="ru-RU" sz="2200" i="1" dirty="0" smtClean="0"/>
            </a:br>
            <a:r>
              <a:rPr lang="ru-RU" sz="2200" i="1" dirty="0" smtClean="0"/>
              <a:t>у = 300:75</a:t>
            </a:r>
            <a:br>
              <a:rPr lang="ru-RU" sz="2200" i="1" dirty="0" smtClean="0"/>
            </a:br>
            <a:r>
              <a:rPr lang="ru-RU" sz="2200" i="1" dirty="0" smtClean="0"/>
              <a:t>у = 4</a:t>
            </a:r>
            <a:endParaRPr lang="ru-RU" sz="2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4320480" cy="3024336"/>
          </a:xfrm>
        </p:spPr>
        <p:txBody>
          <a:bodyPr>
            <a:normAutofit fontScale="700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89040"/>
            <a:ext cx="2557110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smtClean="0"/>
              <a:t>50(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+ 2) + 25y = </a:t>
            </a:r>
            <a:r>
              <a:rPr lang="ru-RU" sz="2200" i="1" dirty="0" smtClean="0"/>
              <a:t>400</a:t>
            </a:r>
            <a:br>
              <a:rPr lang="ru-RU" sz="2200" i="1" dirty="0" smtClean="0"/>
            </a:br>
            <a:r>
              <a:rPr lang="ru-RU" sz="2200" i="1" dirty="0" smtClean="0"/>
              <a:t>50у+100 +25у = 400</a:t>
            </a:r>
          </a:p>
          <a:p>
            <a:r>
              <a:rPr lang="ru-RU" sz="2200" i="1" dirty="0" smtClean="0"/>
              <a:t>75у = 400 – 100</a:t>
            </a:r>
          </a:p>
          <a:p>
            <a:r>
              <a:rPr lang="ru-RU" sz="2200" i="1" dirty="0" smtClean="0"/>
              <a:t>75у= 300  </a:t>
            </a:r>
            <a:r>
              <a:rPr lang="en-US" sz="2200" i="1" dirty="0" smtClean="0"/>
              <a:t>|</a:t>
            </a:r>
            <a:r>
              <a:rPr lang="ru-RU" sz="2200" i="1" dirty="0" smtClean="0"/>
              <a:t> : 75</a:t>
            </a:r>
            <a:br>
              <a:rPr lang="ru-RU" sz="2200" i="1" dirty="0" smtClean="0"/>
            </a:br>
            <a:r>
              <a:rPr lang="ru-RU" sz="2200" i="1" dirty="0" smtClean="0"/>
              <a:t>у = 300:75</a:t>
            </a:r>
            <a:br>
              <a:rPr lang="ru-RU" sz="2200" i="1" dirty="0" smtClean="0"/>
            </a:br>
            <a:r>
              <a:rPr lang="ru-RU" sz="2200" i="1" dirty="0" smtClean="0"/>
              <a:t>у = 4</a:t>
            </a:r>
            <a:endParaRPr lang="ru-RU" sz="22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932040" y="908720"/>
            <a:ext cx="4104456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fontAlgn="base"/>
            <a:r>
              <a:rPr lang="ru-RU" sz="2200" dirty="0"/>
              <a:t>Мы нашли значение переменной </a:t>
            </a:r>
            <a:r>
              <a:rPr lang="ru-RU" sz="2200" i="1" dirty="0" err="1"/>
              <a:t>y</a:t>
            </a:r>
            <a:r>
              <a:rPr lang="ru-RU" sz="2200" dirty="0"/>
              <a:t>. Теперь подставим это значение в одно из уравнений и найдём значение </a:t>
            </a:r>
            <a:r>
              <a:rPr lang="ru-RU" sz="2200" i="1" dirty="0" err="1"/>
              <a:t>x</a:t>
            </a:r>
            <a:r>
              <a:rPr lang="ru-RU" sz="2200" dirty="0"/>
              <a:t>. Для этого удобно использовать второе уравнение </a:t>
            </a:r>
            <a:r>
              <a:rPr lang="ru-RU" sz="2200" i="1" dirty="0" err="1"/>
              <a:t>x</a:t>
            </a:r>
            <a:r>
              <a:rPr lang="ru-RU" sz="2200" dirty="0"/>
              <a:t> = </a:t>
            </a:r>
            <a:r>
              <a:rPr lang="ru-RU" sz="2200" i="1" dirty="0" err="1"/>
              <a:t>y</a:t>
            </a:r>
            <a:r>
              <a:rPr lang="ru-RU" sz="2200" dirty="0"/>
              <a:t> + </a:t>
            </a:r>
            <a:r>
              <a:rPr lang="ru-RU" sz="2200" dirty="0" smtClean="0"/>
              <a:t>2. </a:t>
            </a:r>
            <a:r>
              <a:rPr lang="ru-RU" sz="2200" dirty="0"/>
              <a:t>В него и подставим значение </a:t>
            </a:r>
            <a:r>
              <a:rPr lang="ru-RU" sz="2200" i="1" dirty="0" err="1"/>
              <a:t>y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4320480" cy="3024336"/>
          </a:xfrm>
        </p:spPr>
        <p:txBody>
          <a:bodyPr>
            <a:normAutofit fontScale="700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89040"/>
            <a:ext cx="2557110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smtClean="0"/>
              <a:t>50(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+ 2) + 25y = </a:t>
            </a:r>
            <a:r>
              <a:rPr lang="ru-RU" sz="2200" i="1" dirty="0" smtClean="0"/>
              <a:t>400</a:t>
            </a:r>
            <a:br>
              <a:rPr lang="ru-RU" sz="2200" i="1" dirty="0" smtClean="0"/>
            </a:br>
            <a:r>
              <a:rPr lang="ru-RU" sz="2200" i="1" dirty="0" smtClean="0"/>
              <a:t>50у+100 +25у = 400</a:t>
            </a:r>
          </a:p>
          <a:p>
            <a:r>
              <a:rPr lang="ru-RU" sz="2200" i="1" dirty="0" smtClean="0"/>
              <a:t>75у = 400 – 100</a:t>
            </a:r>
          </a:p>
          <a:p>
            <a:r>
              <a:rPr lang="ru-RU" sz="2200" i="1" dirty="0" smtClean="0"/>
              <a:t>75у= 300  </a:t>
            </a:r>
            <a:r>
              <a:rPr lang="en-US" sz="2200" i="1" dirty="0" smtClean="0"/>
              <a:t>|</a:t>
            </a:r>
            <a:r>
              <a:rPr lang="ru-RU" sz="2200" i="1" dirty="0" smtClean="0"/>
              <a:t> : 75</a:t>
            </a:r>
            <a:br>
              <a:rPr lang="ru-RU" sz="2200" i="1" dirty="0" smtClean="0"/>
            </a:br>
            <a:r>
              <a:rPr lang="ru-RU" sz="2200" i="1" dirty="0" smtClean="0"/>
              <a:t>у = 300:75</a:t>
            </a:r>
            <a:br>
              <a:rPr lang="ru-RU" sz="2200" i="1" dirty="0" smtClean="0"/>
            </a:br>
            <a:r>
              <a:rPr lang="ru-RU" sz="2200" i="1" dirty="0" smtClean="0"/>
              <a:t>у = 4</a:t>
            </a:r>
            <a:endParaRPr lang="ru-RU" sz="22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932040" y="908720"/>
            <a:ext cx="4104456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fontAlgn="base"/>
            <a:r>
              <a:rPr lang="ru-RU" sz="2200" dirty="0"/>
              <a:t>Мы нашли значение переменной </a:t>
            </a:r>
            <a:r>
              <a:rPr lang="ru-RU" sz="2200" i="1" dirty="0" err="1"/>
              <a:t>y</a:t>
            </a:r>
            <a:r>
              <a:rPr lang="ru-RU" sz="2200" dirty="0"/>
              <a:t>. Теперь подставим это значение в одно из уравнений и найдём значение </a:t>
            </a:r>
            <a:r>
              <a:rPr lang="ru-RU" sz="2200" i="1" dirty="0" err="1"/>
              <a:t>x</a:t>
            </a:r>
            <a:r>
              <a:rPr lang="ru-RU" sz="2200" dirty="0"/>
              <a:t>. Для этого удобно использовать второе уравнение </a:t>
            </a:r>
            <a:r>
              <a:rPr lang="ru-RU" sz="2200" i="1" dirty="0" err="1"/>
              <a:t>x</a:t>
            </a:r>
            <a:r>
              <a:rPr lang="ru-RU" sz="2200" dirty="0"/>
              <a:t> = </a:t>
            </a:r>
            <a:r>
              <a:rPr lang="ru-RU" sz="2200" i="1" dirty="0" err="1"/>
              <a:t>y</a:t>
            </a:r>
            <a:r>
              <a:rPr lang="ru-RU" sz="2200" dirty="0"/>
              <a:t> + </a:t>
            </a:r>
            <a:r>
              <a:rPr lang="ru-RU" sz="2200" dirty="0" smtClean="0"/>
              <a:t>2. </a:t>
            </a:r>
            <a:r>
              <a:rPr lang="ru-RU" sz="2200" dirty="0"/>
              <a:t>В него и подставим значение </a:t>
            </a:r>
            <a:r>
              <a:rPr lang="ru-RU" sz="2200" i="1" dirty="0" err="1"/>
              <a:t>y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3789040"/>
            <a:ext cx="111440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err="1" smtClean="0"/>
              <a:t>x</a:t>
            </a:r>
            <a:r>
              <a:rPr lang="ru-RU" sz="2200" i="1" dirty="0" smtClean="0"/>
              <a:t> = 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</a:t>
            </a:r>
            <a:r>
              <a:rPr lang="ru-RU" sz="2200" i="1" dirty="0" smtClean="0"/>
              <a:t>2</a:t>
            </a:r>
            <a:br>
              <a:rPr lang="ru-RU" sz="2200" i="1" dirty="0" smtClean="0"/>
            </a:br>
            <a:r>
              <a:rPr lang="ru-RU" sz="2200" i="1" dirty="0" err="1" smtClean="0"/>
              <a:t>х=</a:t>
            </a:r>
            <a:r>
              <a:rPr lang="ru-RU" sz="2200" i="1" dirty="0" smtClean="0"/>
              <a:t> 4 +2</a:t>
            </a:r>
          </a:p>
          <a:p>
            <a:r>
              <a:rPr lang="ru-RU" sz="2200" i="1" dirty="0" err="1" smtClean="0"/>
              <a:t>х</a:t>
            </a:r>
            <a:r>
              <a:rPr lang="ru-RU" sz="2200" i="1" dirty="0" smtClean="0"/>
              <a:t> = 6</a:t>
            </a:r>
            <a:endParaRPr lang="ru-RU" sz="2200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Метод подстановки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4320480" cy="3024336"/>
          </a:xfrm>
        </p:spPr>
        <p:txBody>
          <a:bodyPr>
            <a:normAutofit fontScale="700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ru-RU" dirty="0"/>
              <a:t>После подстановки выражения </a:t>
            </a:r>
            <a:r>
              <a:rPr lang="ru-RU" i="1" dirty="0" err="1"/>
              <a:t>y</a:t>
            </a:r>
            <a:r>
              <a:rPr lang="ru-RU" dirty="0"/>
              <a:t> + </a:t>
            </a:r>
            <a:r>
              <a:rPr lang="ru-RU" dirty="0" smtClean="0"/>
              <a:t>2</a:t>
            </a:r>
            <a:r>
              <a:rPr lang="ru-RU" dirty="0"/>
              <a:t> в первое уравнение вместо </a:t>
            </a:r>
            <a:r>
              <a:rPr lang="ru-RU" i="1" dirty="0" err="1"/>
              <a:t>x</a:t>
            </a:r>
            <a:r>
              <a:rPr lang="ru-RU" dirty="0"/>
              <a:t>, получим уравнение </a:t>
            </a:r>
            <a:r>
              <a:rPr lang="ru-RU" dirty="0" smtClean="0"/>
              <a:t>50(</a:t>
            </a:r>
            <a:r>
              <a:rPr lang="ru-RU" i="1" dirty="0" err="1" smtClean="0"/>
              <a:t>y</a:t>
            </a:r>
            <a:r>
              <a:rPr lang="ru-RU" i="1" dirty="0"/>
              <a:t> </a:t>
            </a:r>
            <a:r>
              <a:rPr lang="ru-RU" dirty="0"/>
              <a:t>+ </a:t>
            </a:r>
            <a:r>
              <a:rPr lang="ru-RU" dirty="0" smtClean="0"/>
              <a:t>2)</a:t>
            </a:r>
            <a:r>
              <a:rPr lang="ru-RU" dirty="0"/>
              <a:t> + </a:t>
            </a:r>
            <a:r>
              <a:rPr lang="ru-RU" dirty="0" smtClean="0"/>
              <a:t>25</a:t>
            </a:r>
            <a:r>
              <a:rPr lang="ru-RU" i="1" dirty="0" smtClean="0"/>
              <a:t>y</a:t>
            </a:r>
            <a:r>
              <a:rPr lang="ru-RU" i="1" dirty="0"/>
              <a:t> </a:t>
            </a:r>
            <a:r>
              <a:rPr lang="ru-RU" dirty="0"/>
              <a:t>= </a:t>
            </a:r>
            <a:r>
              <a:rPr lang="ru-RU" dirty="0" smtClean="0"/>
              <a:t>400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линейное уравнение с одной переменной. Такое уравнение решить довольно просто: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89040"/>
            <a:ext cx="2557110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smtClean="0"/>
              <a:t>50(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+ 2) + 25y = </a:t>
            </a:r>
            <a:r>
              <a:rPr lang="ru-RU" sz="2200" i="1" dirty="0" smtClean="0"/>
              <a:t>400</a:t>
            </a:r>
            <a:br>
              <a:rPr lang="ru-RU" sz="2200" i="1" dirty="0" smtClean="0"/>
            </a:br>
            <a:r>
              <a:rPr lang="ru-RU" sz="2200" i="1" dirty="0" smtClean="0"/>
              <a:t>50у+100 +25у = 400</a:t>
            </a:r>
          </a:p>
          <a:p>
            <a:r>
              <a:rPr lang="ru-RU" sz="2200" i="1" dirty="0" smtClean="0"/>
              <a:t>75у = 400 – 100</a:t>
            </a:r>
          </a:p>
          <a:p>
            <a:r>
              <a:rPr lang="ru-RU" sz="2200" i="1" dirty="0" smtClean="0"/>
              <a:t>75у= 300  </a:t>
            </a:r>
            <a:r>
              <a:rPr lang="en-US" sz="2200" i="1" dirty="0" smtClean="0"/>
              <a:t>|</a:t>
            </a:r>
            <a:r>
              <a:rPr lang="ru-RU" sz="2200" i="1" dirty="0" smtClean="0"/>
              <a:t> : 75</a:t>
            </a:r>
            <a:br>
              <a:rPr lang="ru-RU" sz="2200" i="1" dirty="0" smtClean="0"/>
            </a:br>
            <a:r>
              <a:rPr lang="ru-RU" sz="2200" i="1" dirty="0" smtClean="0"/>
              <a:t>у = 300:75</a:t>
            </a:r>
            <a:br>
              <a:rPr lang="ru-RU" sz="2200" i="1" dirty="0" smtClean="0"/>
            </a:br>
            <a:r>
              <a:rPr lang="ru-RU" sz="2200" i="1" dirty="0" smtClean="0"/>
              <a:t>у = 4</a:t>
            </a:r>
            <a:endParaRPr lang="ru-RU" sz="22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932040" y="908720"/>
            <a:ext cx="4104456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fontAlgn="base"/>
            <a:r>
              <a:rPr lang="ru-RU" sz="2200" dirty="0"/>
              <a:t>Мы нашли значение переменной </a:t>
            </a:r>
            <a:r>
              <a:rPr lang="ru-RU" sz="2200" i="1" dirty="0" err="1"/>
              <a:t>y</a:t>
            </a:r>
            <a:r>
              <a:rPr lang="ru-RU" sz="2200" dirty="0"/>
              <a:t>. Теперь подставим это значение в одно из уравнений и найдём значение </a:t>
            </a:r>
            <a:r>
              <a:rPr lang="ru-RU" sz="2200" i="1" dirty="0" err="1"/>
              <a:t>x</a:t>
            </a:r>
            <a:r>
              <a:rPr lang="ru-RU" sz="2200" dirty="0"/>
              <a:t>. Для этого удобно использовать второе уравнение </a:t>
            </a:r>
            <a:r>
              <a:rPr lang="ru-RU" sz="2200" i="1" dirty="0" err="1"/>
              <a:t>x</a:t>
            </a:r>
            <a:r>
              <a:rPr lang="ru-RU" sz="2200" dirty="0"/>
              <a:t> = </a:t>
            </a:r>
            <a:r>
              <a:rPr lang="ru-RU" sz="2200" i="1" dirty="0" err="1"/>
              <a:t>y</a:t>
            </a:r>
            <a:r>
              <a:rPr lang="ru-RU" sz="2200" dirty="0"/>
              <a:t> + </a:t>
            </a:r>
            <a:r>
              <a:rPr lang="ru-RU" sz="2200" dirty="0" smtClean="0"/>
              <a:t>2. </a:t>
            </a:r>
            <a:r>
              <a:rPr lang="ru-RU" sz="2200" dirty="0"/>
              <a:t>В него и подставим значение </a:t>
            </a:r>
            <a:r>
              <a:rPr lang="ru-RU" sz="2200" i="1" dirty="0" err="1"/>
              <a:t>y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3789040"/>
            <a:ext cx="111440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i="1" dirty="0" err="1" smtClean="0"/>
              <a:t>x</a:t>
            </a:r>
            <a:r>
              <a:rPr lang="ru-RU" sz="2200" i="1" dirty="0" smtClean="0"/>
              <a:t> = </a:t>
            </a:r>
            <a:r>
              <a:rPr lang="ru-RU" sz="2200" i="1" dirty="0" err="1" smtClean="0"/>
              <a:t>y</a:t>
            </a:r>
            <a:r>
              <a:rPr lang="ru-RU" sz="2200" i="1" dirty="0" smtClean="0"/>
              <a:t> + </a:t>
            </a:r>
            <a:r>
              <a:rPr lang="ru-RU" sz="2200" i="1" dirty="0" smtClean="0"/>
              <a:t>2</a:t>
            </a:r>
            <a:br>
              <a:rPr lang="ru-RU" sz="2200" i="1" dirty="0" smtClean="0"/>
            </a:br>
            <a:r>
              <a:rPr lang="ru-RU" sz="2200" i="1" dirty="0" err="1" smtClean="0"/>
              <a:t>х=</a:t>
            </a:r>
            <a:r>
              <a:rPr lang="ru-RU" sz="2200" i="1" dirty="0" smtClean="0"/>
              <a:t> 4 +2</a:t>
            </a:r>
          </a:p>
          <a:p>
            <a:r>
              <a:rPr lang="ru-RU" sz="2200" i="1" dirty="0" err="1" smtClean="0"/>
              <a:t>х</a:t>
            </a:r>
            <a:r>
              <a:rPr lang="ru-RU" sz="2200" i="1" dirty="0" smtClean="0"/>
              <a:t> = 6</a:t>
            </a:r>
            <a:endParaRPr lang="ru-RU" sz="2200" i="1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76056" y="5157192"/>
            <a:ext cx="244827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fontAlgn="base">
              <a:spcBef>
                <a:spcPct val="20000"/>
              </a:spcBef>
            </a:pPr>
            <a:r>
              <a:rPr lang="ru-RU" sz="2400" b="1" dirty="0" smtClean="0"/>
              <a:t>Ответ: (</a:t>
            </a:r>
            <a:r>
              <a:rPr lang="ru-RU" sz="2400" b="1" dirty="0" smtClean="0"/>
              <a:t>6;4)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72819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Никита купил на </a:t>
            </a:r>
            <a:r>
              <a:rPr lang="ru-RU" sz="2400" b="1" i="1" dirty="0" smtClean="0">
                <a:solidFill>
                  <a:srgbClr val="0070C0"/>
                </a:solidFill>
              </a:rPr>
              <a:t>400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 несколько пирожных и несколько чашек кофе. Пирожное стоит </a:t>
            </a:r>
            <a:r>
              <a:rPr lang="ru-RU" sz="2400" b="1" i="1" dirty="0" smtClean="0">
                <a:solidFill>
                  <a:srgbClr val="0070C0"/>
                </a:solidFill>
              </a:rPr>
              <a:t>50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рублей, а чашка кофе </a:t>
            </a:r>
            <a:r>
              <a:rPr lang="ru-RU" sz="2400" b="1" i="1" dirty="0" smtClean="0">
                <a:solidFill>
                  <a:srgbClr val="0070C0"/>
                </a:solidFill>
              </a:rPr>
              <a:t>25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рублей. Сколько пирожных и чашек кофе купил школьник, если известно что количество пирожных на одну единицу больше количества чашек кофе?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smtClean="0"/>
              <a:t>Первое уравнение у нас уже есть</a:t>
            </a:r>
            <a:endParaRPr lang="ru-RU" dirty="0"/>
          </a:p>
          <a:p>
            <a:pPr fontAlgn="base"/>
            <a:r>
              <a:rPr lang="ru-RU" b="1" i="1" dirty="0" smtClean="0">
                <a:solidFill>
                  <a:srgbClr val="0070C0"/>
                </a:solidFill>
              </a:rPr>
              <a:t>50x</a:t>
            </a:r>
            <a:r>
              <a:rPr lang="ru-RU" b="1" i="1" dirty="0">
                <a:solidFill>
                  <a:srgbClr val="0070C0"/>
                </a:solidFill>
              </a:rPr>
              <a:t> + </a:t>
            </a:r>
            <a:r>
              <a:rPr lang="ru-RU" b="1" i="1" dirty="0" smtClean="0">
                <a:solidFill>
                  <a:srgbClr val="0070C0"/>
                </a:solidFill>
              </a:rPr>
              <a:t>25y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400</a:t>
            </a:r>
            <a:endParaRPr lang="ru-RU" b="1" i="1" dirty="0">
              <a:solidFill>
                <a:srgbClr val="0070C0"/>
              </a:solidFill>
            </a:endParaRPr>
          </a:p>
          <a:p>
            <a:pPr fontAlgn="base"/>
            <a:r>
              <a:rPr lang="ru-RU" dirty="0"/>
              <a:t>Теперь составим уравнение к условию </a:t>
            </a:r>
            <a:r>
              <a:rPr lang="ru-RU" i="1" dirty="0"/>
              <a:t>«количество пирожных на одну единицу больше количества чашек кофе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/>
              <a:t>Количество пирожных это </a:t>
            </a:r>
            <a:r>
              <a:rPr lang="ru-RU" i="1" dirty="0" err="1"/>
              <a:t>x</a:t>
            </a:r>
            <a:r>
              <a:rPr lang="ru-RU" dirty="0"/>
              <a:t>, а количество чашек кофе это </a:t>
            </a:r>
            <a:r>
              <a:rPr lang="ru-RU" i="1" dirty="0" err="1"/>
              <a:t>y</a:t>
            </a:r>
            <a:r>
              <a:rPr lang="ru-RU" dirty="0"/>
              <a:t>. Можно записать эту фразу с помощью уравнения </a:t>
            </a:r>
            <a:r>
              <a:rPr lang="ru-RU" b="1" i="1" dirty="0" err="1">
                <a:solidFill>
                  <a:srgbClr val="0070C0"/>
                </a:solidFill>
              </a:rPr>
              <a:t>x</a:t>
            </a:r>
            <a:r>
              <a:rPr lang="ru-RU" b="1" i="1" dirty="0">
                <a:solidFill>
                  <a:srgbClr val="0070C0"/>
                </a:solidFill>
              </a:rPr>
              <a:t> − </a:t>
            </a:r>
            <a:r>
              <a:rPr lang="ru-RU" b="1" i="1" dirty="0" err="1">
                <a:solidFill>
                  <a:srgbClr val="0070C0"/>
                </a:solidFill>
              </a:rPr>
              <a:t>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2</a:t>
            </a:r>
            <a:r>
              <a:rPr lang="ru-RU" dirty="0" smtClean="0"/>
              <a:t>.</a:t>
            </a:r>
            <a:r>
              <a:rPr lang="ru-RU" dirty="0"/>
              <a:t> Это уравнение будет означать, что разница между пирожными и кофе составляет </a:t>
            </a:r>
            <a:r>
              <a:rPr lang="ru-RU" dirty="0" smtClean="0"/>
              <a:t>2.</a:t>
            </a:r>
            <a:endParaRPr lang="ru-RU" b="1" i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72819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Никита купил на </a:t>
            </a:r>
            <a:r>
              <a:rPr lang="ru-RU" sz="2400" b="1" i="1" dirty="0" smtClean="0">
                <a:solidFill>
                  <a:srgbClr val="0070C0"/>
                </a:solidFill>
              </a:rPr>
              <a:t>400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 несколько пирожных и несколько чашек кофе. Пирожное стоит </a:t>
            </a:r>
            <a:r>
              <a:rPr lang="ru-RU" sz="2400" b="1" i="1" dirty="0" smtClean="0">
                <a:solidFill>
                  <a:srgbClr val="0070C0"/>
                </a:solidFill>
              </a:rPr>
              <a:t>50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рублей, а чашка кофе </a:t>
            </a:r>
            <a:r>
              <a:rPr lang="ru-RU" sz="2400" b="1" i="1" dirty="0" smtClean="0">
                <a:solidFill>
                  <a:srgbClr val="0070C0"/>
                </a:solidFill>
              </a:rPr>
              <a:t>25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рублей. Сколько пирожных и чашек кофе купил школьник, если известно что количество пирожных на одну единицу больше количества чашек кофе?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ru-RU" b="1" i="1" dirty="0" smtClean="0">
                <a:solidFill>
                  <a:srgbClr val="0070C0"/>
                </a:solidFill>
              </a:rPr>
              <a:t>50x</a:t>
            </a:r>
            <a:r>
              <a:rPr lang="ru-RU" b="1" i="1" dirty="0">
                <a:solidFill>
                  <a:srgbClr val="0070C0"/>
                </a:solidFill>
              </a:rPr>
              <a:t> + </a:t>
            </a:r>
            <a:r>
              <a:rPr lang="ru-RU" b="1" i="1" dirty="0" smtClean="0">
                <a:solidFill>
                  <a:srgbClr val="0070C0"/>
                </a:solidFill>
              </a:rPr>
              <a:t>25y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400</a:t>
            </a:r>
            <a:endParaRPr lang="ru-RU" b="1" i="1" dirty="0">
              <a:solidFill>
                <a:srgbClr val="0070C0"/>
              </a:solidFill>
            </a:endParaRPr>
          </a:p>
          <a:p>
            <a:pPr fontAlgn="base"/>
            <a:r>
              <a:rPr lang="ru-RU" dirty="0"/>
              <a:t> </a:t>
            </a:r>
            <a:r>
              <a:rPr lang="ru-RU" b="1" i="1" dirty="0" err="1">
                <a:solidFill>
                  <a:srgbClr val="0070C0"/>
                </a:solidFill>
              </a:rPr>
              <a:t>x</a:t>
            </a:r>
            <a:r>
              <a:rPr lang="ru-RU" b="1" i="1" dirty="0">
                <a:solidFill>
                  <a:srgbClr val="0070C0"/>
                </a:solidFill>
              </a:rPr>
              <a:t> − </a:t>
            </a:r>
            <a:r>
              <a:rPr lang="ru-RU" b="1" i="1" dirty="0" err="1">
                <a:solidFill>
                  <a:srgbClr val="0070C0"/>
                </a:solidFill>
              </a:rPr>
              <a:t>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2</a:t>
            </a:r>
            <a:r>
              <a:rPr lang="ru-RU" dirty="0" smtClean="0"/>
              <a:t>.</a:t>
            </a:r>
            <a:r>
              <a:rPr lang="ru-RU" dirty="0"/>
              <a:t> </a:t>
            </a:r>
            <a:r>
              <a:rPr lang="ru-RU" dirty="0" smtClean="0"/>
              <a:t>Это </a:t>
            </a:r>
            <a:r>
              <a:rPr lang="ru-RU" dirty="0"/>
              <a:t>уравнение </a:t>
            </a:r>
            <a:r>
              <a:rPr lang="ru-RU" dirty="0" smtClean="0"/>
              <a:t>можно записать иначе: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72819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Никита купил на </a:t>
            </a:r>
            <a:r>
              <a:rPr lang="ru-RU" sz="2400" b="1" i="1" dirty="0" smtClean="0">
                <a:solidFill>
                  <a:srgbClr val="0070C0"/>
                </a:solidFill>
              </a:rPr>
              <a:t>400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 несколько пирожных и несколько чашек кофе. Пирожное стоит </a:t>
            </a:r>
            <a:r>
              <a:rPr lang="ru-RU" sz="2400" b="1" i="1" dirty="0" smtClean="0">
                <a:solidFill>
                  <a:srgbClr val="0070C0"/>
                </a:solidFill>
              </a:rPr>
              <a:t>50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рублей, а чашка кофе </a:t>
            </a:r>
            <a:r>
              <a:rPr lang="ru-RU" sz="2400" b="1" i="1" dirty="0" smtClean="0">
                <a:solidFill>
                  <a:srgbClr val="0070C0"/>
                </a:solidFill>
              </a:rPr>
              <a:t>25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рублей. Сколько пирожных и чашек кофе купил школьник, если известно что количество пирожных на одну единицу больше количества чашек кофе?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ru-RU" b="1" i="1" dirty="0" smtClean="0">
                <a:solidFill>
                  <a:srgbClr val="0070C0"/>
                </a:solidFill>
              </a:rPr>
              <a:t>50x</a:t>
            </a:r>
            <a:r>
              <a:rPr lang="ru-RU" b="1" i="1" dirty="0">
                <a:solidFill>
                  <a:srgbClr val="0070C0"/>
                </a:solidFill>
              </a:rPr>
              <a:t> + </a:t>
            </a:r>
            <a:r>
              <a:rPr lang="ru-RU" b="1" i="1" dirty="0" smtClean="0">
                <a:solidFill>
                  <a:srgbClr val="0070C0"/>
                </a:solidFill>
              </a:rPr>
              <a:t>25y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400</a:t>
            </a:r>
            <a:endParaRPr lang="ru-RU" b="1" i="1" dirty="0">
              <a:solidFill>
                <a:srgbClr val="0070C0"/>
              </a:solidFill>
            </a:endParaRPr>
          </a:p>
          <a:p>
            <a:pPr fontAlgn="base"/>
            <a:r>
              <a:rPr lang="ru-RU" dirty="0"/>
              <a:t> </a:t>
            </a:r>
            <a:r>
              <a:rPr lang="ru-RU" b="1" i="1" dirty="0" err="1">
                <a:solidFill>
                  <a:srgbClr val="0070C0"/>
                </a:solidFill>
              </a:rPr>
              <a:t>x</a:t>
            </a:r>
            <a:r>
              <a:rPr lang="ru-RU" b="1" i="1" dirty="0">
                <a:solidFill>
                  <a:srgbClr val="0070C0"/>
                </a:solidFill>
              </a:rPr>
              <a:t> − </a:t>
            </a:r>
            <a:r>
              <a:rPr lang="ru-RU" b="1" i="1" dirty="0" err="1">
                <a:solidFill>
                  <a:srgbClr val="0070C0"/>
                </a:solidFill>
              </a:rPr>
              <a:t>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2</a:t>
            </a:r>
            <a:r>
              <a:rPr lang="ru-RU" dirty="0" smtClean="0"/>
              <a:t>.</a:t>
            </a:r>
            <a:r>
              <a:rPr lang="ru-RU" dirty="0"/>
              <a:t> </a:t>
            </a:r>
            <a:r>
              <a:rPr lang="ru-RU" dirty="0" smtClean="0"/>
              <a:t>Это </a:t>
            </a:r>
            <a:r>
              <a:rPr lang="ru-RU" dirty="0"/>
              <a:t>уравнение </a:t>
            </a:r>
            <a:r>
              <a:rPr lang="ru-RU" dirty="0" smtClean="0"/>
              <a:t>можно записать иначе:</a:t>
            </a:r>
          </a:p>
          <a:p>
            <a:pPr fontAlgn="base"/>
            <a:r>
              <a:rPr lang="ru-RU" b="1" i="1" dirty="0" err="1" smtClean="0">
                <a:solidFill>
                  <a:srgbClr val="0070C0"/>
                </a:solidFill>
              </a:rPr>
              <a:t>x</a:t>
            </a:r>
            <a:r>
              <a:rPr lang="ru-RU" b="1" i="1" dirty="0" smtClean="0">
                <a:solidFill>
                  <a:srgbClr val="0070C0"/>
                </a:solidFill>
              </a:rPr>
              <a:t>  = </a:t>
            </a:r>
            <a:r>
              <a:rPr lang="ru-RU" b="1" i="1" dirty="0" smtClean="0">
                <a:solidFill>
                  <a:srgbClr val="0070C0"/>
                </a:solidFill>
              </a:rPr>
              <a:t>2+</a:t>
            </a:r>
            <a:r>
              <a:rPr lang="ru-RU" b="1" i="1" dirty="0" smtClean="0">
                <a:solidFill>
                  <a:srgbClr val="0070C0"/>
                </a:solidFill>
              </a:rPr>
              <a:t> </a:t>
            </a:r>
            <a:r>
              <a:rPr lang="ru-RU" b="1" i="1" dirty="0" err="1" smtClean="0">
                <a:solidFill>
                  <a:srgbClr val="0070C0"/>
                </a:solidFill>
              </a:rPr>
              <a:t>y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endParaRPr lang="ru-RU" b="1" i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72819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Никита купил на </a:t>
            </a:r>
            <a:r>
              <a:rPr lang="ru-RU" sz="2400" b="1" i="1" dirty="0" smtClean="0">
                <a:solidFill>
                  <a:srgbClr val="0070C0"/>
                </a:solidFill>
              </a:rPr>
              <a:t>400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 несколько пирожных и несколько чашек кофе. Пирожное стоит </a:t>
            </a:r>
            <a:r>
              <a:rPr lang="ru-RU" sz="2400" b="1" i="1" dirty="0" smtClean="0">
                <a:solidFill>
                  <a:srgbClr val="0070C0"/>
                </a:solidFill>
              </a:rPr>
              <a:t>50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рублей, а чашка кофе </a:t>
            </a:r>
            <a:r>
              <a:rPr lang="ru-RU" sz="2400" b="1" i="1" dirty="0" smtClean="0">
                <a:solidFill>
                  <a:srgbClr val="0070C0"/>
                </a:solidFill>
              </a:rPr>
              <a:t>25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рублей. Сколько пирожных и чашек кофе купил школьник, если известно что количество пирожных на одну единицу больше количества чашек кофе?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ru-RU" b="1" i="1" dirty="0" smtClean="0">
                <a:solidFill>
                  <a:srgbClr val="0070C0"/>
                </a:solidFill>
              </a:rPr>
              <a:t>50x</a:t>
            </a:r>
            <a:r>
              <a:rPr lang="ru-RU" b="1" i="1" dirty="0">
                <a:solidFill>
                  <a:srgbClr val="0070C0"/>
                </a:solidFill>
              </a:rPr>
              <a:t> + </a:t>
            </a:r>
            <a:r>
              <a:rPr lang="ru-RU" b="1" i="1" dirty="0" smtClean="0">
                <a:solidFill>
                  <a:srgbClr val="0070C0"/>
                </a:solidFill>
              </a:rPr>
              <a:t>25y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400</a:t>
            </a:r>
            <a:endParaRPr lang="ru-RU" b="1" i="1" dirty="0">
              <a:solidFill>
                <a:srgbClr val="0070C0"/>
              </a:solidFill>
            </a:endParaRPr>
          </a:p>
          <a:p>
            <a:pPr fontAlgn="base"/>
            <a:r>
              <a:rPr lang="ru-RU" dirty="0"/>
              <a:t> </a:t>
            </a:r>
            <a:r>
              <a:rPr lang="ru-RU" b="1" i="1" dirty="0" err="1">
                <a:solidFill>
                  <a:srgbClr val="0070C0"/>
                </a:solidFill>
              </a:rPr>
              <a:t>x</a:t>
            </a:r>
            <a:r>
              <a:rPr lang="ru-RU" b="1" i="1" dirty="0">
                <a:solidFill>
                  <a:srgbClr val="0070C0"/>
                </a:solidFill>
              </a:rPr>
              <a:t> − </a:t>
            </a:r>
            <a:r>
              <a:rPr lang="ru-RU" b="1" i="1" dirty="0" err="1">
                <a:solidFill>
                  <a:srgbClr val="0070C0"/>
                </a:solidFill>
              </a:rPr>
              <a:t>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2</a:t>
            </a:r>
            <a:r>
              <a:rPr lang="ru-RU" dirty="0" smtClean="0"/>
              <a:t>.</a:t>
            </a:r>
            <a:r>
              <a:rPr lang="ru-RU" dirty="0"/>
              <a:t> </a:t>
            </a:r>
            <a:r>
              <a:rPr lang="ru-RU" dirty="0" smtClean="0"/>
              <a:t>Это </a:t>
            </a:r>
            <a:r>
              <a:rPr lang="ru-RU" dirty="0"/>
              <a:t>уравнение </a:t>
            </a:r>
            <a:r>
              <a:rPr lang="ru-RU" dirty="0" smtClean="0"/>
              <a:t>можно записать иначе:</a:t>
            </a:r>
          </a:p>
          <a:p>
            <a:pPr fontAlgn="base"/>
            <a:r>
              <a:rPr lang="ru-RU" b="1" i="1" dirty="0" err="1" smtClean="0">
                <a:solidFill>
                  <a:srgbClr val="0070C0"/>
                </a:solidFill>
              </a:rPr>
              <a:t>x</a:t>
            </a:r>
            <a:r>
              <a:rPr lang="ru-RU" b="1" i="1" dirty="0" smtClean="0">
                <a:solidFill>
                  <a:srgbClr val="0070C0"/>
                </a:solidFill>
              </a:rPr>
              <a:t>  = </a:t>
            </a:r>
            <a:r>
              <a:rPr lang="ru-RU" b="1" i="1" dirty="0" smtClean="0">
                <a:solidFill>
                  <a:srgbClr val="0070C0"/>
                </a:solidFill>
              </a:rPr>
              <a:t>2+</a:t>
            </a:r>
            <a:r>
              <a:rPr lang="ru-RU" b="1" i="1" dirty="0" smtClean="0">
                <a:solidFill>
                  <a:srgbClr val="0070C0"/>
                </a:solidFill>
              </a:rPr>
              <a:t> </a:t>
            </a:r>
            <a:r>
              <a:rPr lang="ru-RU" b="1" i="1" dirty="0" err="1" smtClean="0">
                <a:solidFill>
                  <a:srgbClr val="0070C0"/>
                </a:solidFill>
              </a:rPr>
              <a:t>y</a:t>
            </a:r>
            <a:r>
              <a:rPr lang="ru-RU" b="1" i="1" dirty="0" smtClean="0">
                <a:solidFill>
                  <a:srgbClr val="0070C0"/>
                </a:solidFill>
              </a:rPr>
              <a:t>  - </a:t>
            </a:r>
            <a:r>
              <a:rPr lang="ru-RU" dirty="0" smtClean="0"/>
              <a:t>пирожных на 1 больше</a:t>
            </a:r>
            <a:endParaRPr lang="ru-RU" b="1" i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72819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Никита купил на </a:t>
            </a:r>
            <a:r>
              <a:rPr lang="ru-RU" sz="2400" b="1" i="1" dirty="0" smtClean="0">
                <a:solidFill>
                  <a:srgbClr val="0070C0"/>
                </a:solidFill>
              </a:rPr>
              <a:t>400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 несколько пирожных и несколько чашек кофе. Пирожное стоит </a:t>
            </a:r>
            <a:r>
              <a:rPr lang="ru-RU" sz="2400" b="1" i="1" dirty="0" smtClean="0">
                <a:solidFill>
                  <a:srgbClr val="0070C0"/>
                </a:solidFill>
              </a:rPr>
              <a:t>50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рублей, а чашка кофе </a:t>
            </a:r>
            <a:r>
              <a:rPr lang="ru-RU" sz="2400" b="1" i="1" dirty="0" smtClean="0">
                <a:solidFill>
                  <a:srgbClr val="0070C0"/>
                </a:solidFill>
              </a:rPr>
              <a:t>25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рублей. Сколько пирожных и чашек кофе купил школьник, если известно что количество пирожных на одну единицу больше количества чашек кофе?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ru-RU" b="1" i="1" dirty="0" smtClean="0">
                <a:solidFill>
                  <a:srgbClr val="0070C0"/>
                </a:solidFill>
              </a:rPr>
              <a:t>50x</a:t>
            </a:r>
            <a:r>
              <a:rPr lang="ru-RU" b="1" i="1" dirty="0">
                <a:solidFill>
                  <a:srgbClr val="0070C0"/>
                </a:solidFill>
              </a:rPr>
              <a:t> + </a:t>
            </a:r>
            <a:r>
              <a:rPr lang="ru-RU" b="1" i="1" dirty="0" smtClean="0">
                <a:solidFill>
                  <a:srgbClr val="0070C0"/>
                </a:solidFill>
              </a:rPr>
              <a:t>25y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400</a:t>
            </a:r>
            <a:endParaRPr lang="ru-RU" b="1" i="1" dirty="0">
              <a:solidFill>
                <a:srgbClr val="0070C0"/>
              </a:solidFill>
            </a:endParaRPr>
          </a:p>
          <a:p>
            <a:pPr fontAlgn="base"/>
            <a:r>
              <a:rPr lang="ru-RU" dirty="0"/>
              <a:t> </a:t>
            </a:r>
            <a:r>
              <a:rPr lang="ru-RU" b="1" i="1" dirty="0" err="1">
                <a:solidFill>
                  <a:srgbClr val="0070C0"/>
                </a:solidFill>
              </a:rPr>
              <a:t>x</a:t>
            </a:r>
            <a:r>
              <a:rPr lang="ru-RU" b="1" i="1" dirty="0">
                <a:solidFill>
                  <a:srgbClr val="0070C0"/>
                </a:solidFill>
              </a:rPr>
              <a:t> − </a:t>
            </a:r>
            <a:r>
              <a:rPr lang="ru-RU" b="1" i="1" dirty="0" err="1">
                <a:solidFill>
                  <a:srgbClr val="0070C0"/>
                </a:solidFill>
              </a:rPr>
              <a:t>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2</a:t>
            </a:r>
            <a:r>
              <a:rPr lang="ru-RU" dirty="0" smtClean="0"/>
              <a:t>.</a:t>
            </a:r>
            <a:r>
              <a:rPr lang="ru-RU" dirty="0"/>
              <a:t> </a:t>
            </a:r>
            <a:r>
              <a:rPr lang="ru-RU" dirty="0" smtClean="0"/>
              <a:t>Это </a:t>
            </a:r>
            <a:r>
              <a:rPr lang="ru-RU" dirty="0"/>
              <a:t>уравнение </a:t>
            </a:r>
            <a:r>
              <a:rPr lang="ru-RU" dirty="0" smtClean="0"/>
              <a:t>можно записать иначе:</a:t>
            </a:r>
          </a:p>
          <a:p>
            <a:pPr fontAlgn="base"/>
            <a:r>
              <a:rPr lang="ru-RU" b="1" i="1" dirty="0" err="1" smtClean="0">
                <a:solidFill>
                  <a:srgbClr val="0070C0"/>
                </a:solidFill>
              </a:rPr>
              <a:t>x</a:t>
            </a:r>
            <a:r>
              <a:rPr lang="ru-RU" b="1" i="1" dirty="0" smtClean="0">
                <a:solidFill>
                  <a:srgbClr val="0070C0"/>
                </a:solidFill>
              </a:rPr>
              <a:t>  = </a:t>
            </a:r>
            <a:r>
              <a:rPr lang="ru-RU" b="1" i="1" dirty="0" smtClean="0">
                <a:solidFill>
                  <a:srgbClr val="0070C0"/>
                </a:solidFill>
              </a:rPr>
              <a:t>2+</a:t>
            </a:r>
            <a:r>
              <a:rPr lang="ru-RU" b="1" i="1" dirty="0" smtClean="0">
                <a:solidFill>
                  <a:srgbClr val="0070C0"/>
                </a:solidFill>
              </a:rPr>
              <a:t> </a:t>
            </a:r>
            <a:r>
              <a:rPr lang="ru-RU" b="1" i="1" dirty="0" err="1" smtClean="0">
                <a:solidFill>
                  <a:srgbClr val="0070C0"/>
                </a:solidFill>
              </a:rPr>
              <a:t>y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b="1" i="1" dirty="0" err="1" smtClean="0">
                <a:solidFill>
                  <a:srgbClr val="0070C0"/>
                </a:solidFill>
              </a:rPr>
              <a:t>y</a:t>
            </a:r>
            <a:r>
              <a:rPr lang="ru-RU" b="1" i="1" dirty="0" smtClean="0">
                <a:solidFill>
                  <a:srgbClr val="0070C0"/>
                </a:solidFill>
              </a:rPr>
              <a:t> = </a:t>
            </a:r>
            <a:r>
              <a:rPr lang="ru-RU" b="1" i="1" dirty="0" err="1" smtClean="0">
                <a:solidFill>
                  <a:srgbClr val="0070C0"/>
                </a:solidFill>
              </a:rPr>
              <a:t>x</a:t>
            </a:r>
            <a:r>
              <a:rPr lang="ru-RU" b="1" i="1" dirty="0" smtClean="0">
                <a:solidFill>
                  <a:srgbClr val="0070C0"/>
                </a:solidFill>
              </a:rPr>
              <a:t> - </a:t>
            </a:r>
            <a:r>
              <a:rPr lang="ru-RU" b="1" i="1" dirty="0" smtClean="0">
                <a:solidFill>
                  <a:srgbClr val="0070C0"/>
                </a:solidFill>
              </a:rPr>
              <a:t>2</a:t>
            </a:r>
            <a:endParaRPr lang="ru-RU" b="1" i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72819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Никита купил на </a:t>
            </a:r>
            <a:r>
              <a:rPr lang="ru-RU" sz="2400" b="1" i="1" dirty="0" smtClean="0">
                <a:solidFill>
                  <a:srgbClr val="0070C0"/>
                </a:solidFill>
              </a:rPr>
              <a:t>400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 несколько пирожных и несколько чашек кофе. Пирожное стоит </a:t>
            </a:r>
            <a:r>
              <a:rPr lang="ru-RU" sz="2400" b="1" i="1" dirty="0" smtClean="0">
                <a:solidFill>
                  <a:srgbClr val="0070C0"/>
                </a:solidFill>
              </a:rPr>
              <a:t>50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рублей, а чашка кофе </a:t>
            </a:r>
            <a:r>
              <a:rPr lang="ru-RU" sz="2400" b="1" i="1" dirty="0" smtClean="0">
                <a:solidFill>
                  <a:srgbClr val="0070C0"/>
                </a:solidFill>
              </a:rPr>
              <a:t>25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рублей. Сколько пирожных и чашек кофе купил школьник, если известно что количество пирожных на одну единицу больше количества чашек кофе?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ru-RU" b="1" i="1" dirty="0" smtClean="0">
                <a:solidFill>
                  <a:srgbClr val="0070C0"/>
                </a:solidFill>
              </a:rPr>
              <a:t>50x</a:t>
            </a:r>
            <a:r>
              <a:rPr lang="ru-RU" b="1" i="1" dirty="0">
                <a:solidFill>
                  <a:srgbClr val="0070C0"/>
                </a:solidFill>
              </a:rPr>
              <a:t> + </a:t>
            </a:r>
            <a:r>
              <a:rPr lang="ru-RU" b="1" i="1" dirty="0" smtClean="0">
                <a:solidFill>
                  <a:srgbClr val="0070C0"/>
                </a:solidFill>
              </a:rPr>
              <a:t>25y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400</a:t>
            </a:r>
            <a:endParaRPr lang="ru-RU" b="1" i="1" dirty="0">
              <a:solidFill>
                <a:srgbClr val="0070C0"/>
              </a:solidFill>
            </a:endParaRPr>
          </a:p>
          <a:p>
            <a:pPr fontAlgn="base"/>
            <a:r>
              <a:rPr lang="ru-RU" dirty="0"/>
              <a:t> </a:t>
            </a:r>
            <a:r>
              <a:rPr lang="ru-RU" b="1" i="1" dirty="0" err="1">
                <a:solidFill>
                  <a:srgbClr val="0070C0"/>
                </a:solidFill>
              </a:rPr>
              <a:t>x</a:t>
            </a:r>
            <a:r>
              <a:rPr lang="ru-RU" b="1" i="1" dirty="0">
                <a:solidFill>
                  <a:srgbClr val="0070C0"/>
                </a:solidFill>
              </a:rPr>
              <a:t> − </a:t>
            </a:r>
            <a:r>
              <a:rPr lang="ru-RU" b="1" i="1" dirty="0" err="1">
                <a:solidFill>
                  <a:srgbClr val="0070C0"/>
                </a:solidFill>
              </a:rPr>
              <a:t>y</a:t>
            </a:r>
            <a:r>
              <a:rPr lang="ru-RU" b="1" i="1" dirty="0">
                <a:solidFill>
                  <a:srgbClr val="0070C0"/>
                </a:solidFill>
              </a:rPr>
              <a:t> = </a:t>
            </a:r>
            <a:r>
              <a:rPr lang="ru-RU" b="1" i="1" dirty="0" smtClean="0">
                <a:solidFill>
                  <a:srgbClr val="0070C0"/>
                </a:solidFill>
              </a:rPr>
              <a:t>2</a:t>
            </a:r>
            <a:r>
              <a:rPr lang="ru-RU" dirty="0" smtClean="0"/>
              <a:t>.</a:t>
            </a:r>
            <a:r>
              <a:rPr lang="ru-RU" dirty="0"/>
              <a:t> </a:t>
            </a:r>
            <a:r>
              <a:rPr lang="ru-RU" dirty="0" smtClean="0"/>
              <a:t>Это </a:t>
            </a:r>
            <a:r>
              <a:rPr lang="ru-RU" dirty="0"/>
              <a:t>уравнение </a:t>
            </a:r>
            <a:r>
              <a:rPr lang="ru-RU" dirty="0" smtClean="0"/>
              <a:t>можно записать иначе:</a:t>
            </a:r>
          </a:p>
          <a:p>
            <a:pPr fontAlgn="base"/>
            <a:r>
              <a:rPr lang="ru-RU" b="1" i="1" dirty="0" err="1" smtClean="0">
                <a:solidFill>
                  <a:srgbClr val="0070C0"/>
                </a:solidFill>
              </a:rPr>
              <a:t>x</a:t>
            </a:r>
            <a:r>
              <a:rPr lang="ru-RU" b="1" i="1" dirty="0" smtClean="0">
                <a:solidFill>
                  <a:srgbClr val="0070C0"/>
                </a:solidFill>
              </a:rPr>
              <a:t>  = </a:t>
            </a:r>
            <a:r>
              <a:rPr lang="ru-RU" b="1" i="1" dirty="0" smtClean="0">
                <a:solidFill>
                  <a:srgbClr val="0070C0"/>
                </a:solidFill>
              </a:rPr>
              <a:t>2+</a:t>
            </a:r>
            <a:r>
              <a:rPr lang="ru-RU" b="1" i="1" dirty="0" smtClean="0">
                <a:solidFill>
                  <a:srgbClr val="0070C0"/>
                </a:solidFill>
              </a:rPr>
              <a:t> </a:t>
            </a:r>
            <a:r>
              <a:rPr lang="ru-RU" b="1" i="1" dirty="0" err="1" smtClean="0">
                <a:solidFill>
                  <a:srgbClr val="0070C0"/>
                </a:solidFill>
              </a:rPr>
              <a:t>y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b="1" i="1" dirty="0" err="1" smtClean="0">
                <a:solidFill>
                  <a:srgbClr val="0070C0"/>
                </a:solidFill>
              </a:rPr>
              <a:t>y</a:t>
            </a:r>
            <a:r>
              <a:rPr lang="ru-RU" b="1" i="1" dirty="0" smtClean="0">
                <a:solidFill>
                  <a:srgbClr val="0070C0"/>
                </a:solidFill>
              </a:rPr>
              <a:t> = </a:t>
            </a:r>
            <a:r>
              <a:rPr lang="ru-RU" b="1" i="1" dirty="0" err="1" smtClean="0">
                <a:solidFill>
                  <a:srgbClr val="0070C0"/>
                </a:solidFill>
              </a:rPr>
              <a:t>x</a:t>
            </a:r>
            <a:r>
              <a:rPr lang="ru-RU" b="1" i="1" dirty="0" smtClean="0">
                <a:solidFill>
                  <a:srgbClr val="0070C0"/>
                </a:solidFill>
              </a:rPr>
              <a:t> – </a:t>
            </a:r>
            <a:r>
              <a:rPr lang="ru-RU" b="1" i="1" dirty="0" smtClean="0">
                <a:solidFill>
                  <a:srgbClr val="0070C0"/>
                </a:solidFill>
              </a:rPr>
              <a:t>2 </a:t>
            </a:r>
            <a:r>
              <a:rPr lang="ru-RU" b="1" i="1" dirty="0" smtClean="0">
                <a:solidFill>
                  <a:srgbClr val="0070C0"/>
                </a:solidFill>
              </a:rPr>
              <a:t>- </a:t>
            </a:r>
            <a:r>
              <a:rPr lang="ru-RU" dirty="0" smtClean="0"/>
              <a:t>кофе на 1 меньше</a:t>
            </a:r>
            <a:endParaRPr lang="ru-RU" b="1" i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72819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Никита купил на </a:t>
            </a:r>
            <a:r>
              <a:rPr lang="ru-RU" sz="2400" b="1" i="1" dirty="0" smtClean="0">
                <a:solidFill>
                  <a:srgbClr val="0070C0"/>
                </a:solidFill>
              </a:rPr>
              <a:t>400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 несколько пирожных и несколько чашек кофе. Пирожное стоит </a:t>
            </a:r>
            <a:r>
              <a:rPr lang="ru-RU" sz="2400" b="1" i="1" dirty="0" smtClean="0">
                <a:solidFill>
                  <a:srgbClr val="0070C0"/>
                </a:solidFill>
              </a:rPr>
              <a:t>50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рублей, а чашка кофе </a:t>
            </a:r>
            <a:r>
              <a:rPr lang="ru-RU" sz="2400" b="1" i="1" dirty="0" smtClean="0">
                <a:solidFill>
                  <a:srgbClr val="0070C0"/>
                </a:solidFill>
              </a:rPr>
              <a:t>25 </a:t>
            </a:r>
            <a:r>
              <a:rPr lang="ru-RU" sz="2400" b="1" i="1" dirty="0" smtClean="0">
                <a:solidFill>
                  <a:srgbClr val="0070C0"/>
                </a:solidFill>
              </a:rPr>
              <a:t>рублей. Сколько пирожных и чашек кофе купил школьник, если известно что количество пирожных на одну единицу больше количества чашек кофе?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9"/>
            <a:ext cx="8229600" cy="1224136"/>
          </a:xfrm>
        </p:spPr>
        <p:txBody>
          <a:bodyPr>
            <a:normAutofit/>
          </a:bodyPr>
          <a:lstStyle/>
          <a:p>
            <a:pPr fontAlgn="base"/>
            <a:r>
              <a:rPr lang="ru-RU" dirty="0" smtClean="0"/>
              <a:t>Задача может быть решена с помощью трех условных записей (трех систем):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28498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645024"/>
            <a:ext cx="1285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−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2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328498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3284984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50x</a:t>
            </a:r>
            <a:r>
              <a:rPr lang="ru-RU" sz="2400" b="1" i="1" dirty="0" smtClean="0">
                <a:solidFill>
                  <a:srgbClr val="0070C0"/>
                </a:solidFill>
              </a:rPr>
              <a:t> + </a:t>
            </a:r>
            <a:r>
              <a:rPr lang="ru-RU" sz="2400" b="1" i="1" dirty="0" smtClean="0">
                <a:solidFill>
                  <a:srgbClr val="0070C0"/>
                </a:solidFill>
              </a:rPr>
              <a:t>25y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smtClean="0">
                <a:solidFill>
                  <a:srgbClr val="0070C0"/>
                </a:solidFill>
              </a:rPr>
              <a:t>400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3645024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  = </a:t>
            </a:r>
            <a:r>
              <a:rPr lang="ru-RU" sz="2400" b="1" i="1" dirty="0" smtClean="0">
                <a:solidFill>
                  <a:srgbClr val="0070C0"/>
                </a:solidFill>
              </a:rPr>
              <a:t>2+</a:t>
            </a:r>
            <a:r>
              <a:rPr lang="ru-RU" sz="2400" b="1" i="1" dirty="0" smtClean="0">
                <a:solidFill>
                  <a:srgbClr val="0070C0"/>
                </a:solidFill>
              </a:rPr>
              <a:t>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3573016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</a:rPr>
              <a:t>y</a:t>
            </a:r>
            <a:r>
              <a:rPr lang="ru-RU" sz="2400" b="1" i="1" dirty="0" smtClean="0">
                <a:solidFill>
                  <a:srgbClr val="0070C0"/>
                </a:solidFill>
              </a:rPr>
              <a:t> = </a:t>
            </a:r>
            <a:r>
              <a:rPr lang="ru-RU" sz="2400" b="1" i="1" dirty="0" err="1" smtClean="0">
                <a:solidFill>
                  <a:srgbClr val="0070C0"/>
                </a:solidFill>
              </a:rPr>
              <a:t>x</a:t>
            </a:r>
            <a:r>
              <a:rPr lang="ru-RU" sz="2400" b="1" i="1" dirty="0" smtClean="0">
                <a:solidFill>
                  <a:srgbClr val="0070C0"/>
                </a:solidFill>
              </a:rPr>
              <a:t> – </a:t>
            </a:r>
            <a:r>
              <a:rPr lang="ru-RU" sz="2400" b="1" i="1" dirty="0" smtClean="0">
                <a:solidFill>
                  <a:srgbClr val="0070C0"/>
                </a:solidFill>
              </a:rPr>
              <a:t>2 </a:t>
            </a:r>
            <a:endParaRPr lang="ru-RU" sz="2400" dirty="0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323528" y="3356992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6228184" y="328498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3059832" y="3284984"/>
            <a:ext cx="216024" cy="792088"/>
          </a:xfrm>
          <a:prstGeom prst="leftBrace">
            <a:avLst>
              <a:gd name="adj1" fmla="val 51197"/>
              <a:gd name="adj2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579</Words>
  <Application>Microsoft Office PowerPoint</Application>
  <PresentationFormat>Экран (4:3)</PresentationFormat>
  <Paragraphs>147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Системы линейных уравнений</vt:lpstr>
      <vt:lpstr>Система двух линейных уравнений с двумя переменными</vt:lpstr>
      <vt:lpstr>Никита купил на 400 рублей несколько пирожных и несколько чашек кофе. Пирожное стоит 50 рублей, а чашка кофе 25 рублей. Сколько пирожных и чашек кофе купил школьник, если известно что количество пирожных на одну единицу больше количества чашек кофе?</vt:lpstr>
      <vt:lpstr>Никита купил на 400 рублей несколько пирожных и несколько чашек кофе. Пирожное стоит 50 рублей, а чашка кофе 25 рублей. Сколько пирожных и чашек кофе купил школьник, если известно что количество пирожных на одну единицу больше количества чашек кофе?</vt:lpstr>
      <vt:lpstr>Никита купил на 400 рублей несколько пирожных и несколько чашек кофе. Пирожное стоит 50 рублей, а чашка кофе 25 рублей. Сколько пирожных и чашек кофе купил школьник, если известно что количество пирожных на одну единицу больше количества чашек кофе?</vt:lpstr>
      <vt:lpstr>Никита купил на 400 рублей несколько пирожных и несколько чашек кофе. Пирожное стоит 50 рублей, а чашка кофе 25 рублей. Сколько пирожных и чашек кофе купил школьник, если известно что количество пирожных на одну единицу больше количества чашек кофе?</vt:lpstr>
      <vt:lpstr>Никита купил на 400 рублей несколько пирожных и несколько чашек кофе. Пирожное стоит 50 рублей, а чашка кофе 25 рублей. Сколько пирожных и чашек кофе купил школьник, если известно что количество пирожных на одну единицу больше количества чашек кофе?</vt:lpstr>
      <vt:lpstr>Никита купил на 400 рублей несколько пирожных и несколько чашек кофе. Пирожное стоит 50 рублей, а чашка кофе 25 рублей. Сколько пирожных и чашек кофе купил школьник, если известно что количество пирожных на одну единицу больше количества чашек кофе?</vt:lpstr>
      <vt:lpstr>Никита купил на 400 рублей несколько пирожных и несколько чашек кофе. Пирожное стоит 50 рублей, а чашка кофе 25 рублей. Сколько пирожных и чашек кофе купил школьник, если известно что количество пирожных на одну единицу больше количества чашек кофе?</vt:lpstr>
      <vt:lpstr>Никита купил на 400 рублей несколько пирожных и несколько чашек кофе. Пирожное стоит 50 рублей, а чашка кофе 25 рублей. Сколько пирожных и чашек кофе купил школьник, если известно что количество пирожных на одну единицу больше количества чашек кофе?</vt:lpstr>
      <vt:lpstr>Метод подстановки</vt:lpstr>
      <vt:lpstr>Метод подстановки</vt:lpstr>
      <vt:lpstr>Метод подстановки</vt:lpstr>
      <vt:lpstr>Метод подстановки</vt:lpstr>
      <vt:lpstr>Метод подстановки</vt:lpstr>
      <vt:lpstr>Метод подстановки</vt:lpstr>
      <vt:lpstr>Метод подстановки</vt:lpstr>
      <vt:lpstr>Метод подстановки</vt:lpstr>
      <vt:lpstr>Метод подстановки</vt:lpstr>
      <vt:lpstr>Метод подстановки</vt:lpstr>
      <vt:lpstr>Метод подстановки</vt:lpstr>
      <vt:lpstr>Метод подстановки</vt:lpstr>
      <vt:lpstr>Метод подстановки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линейных уравнений</dc:title>
  <dc:creator>Юлия</dc:creator>
  <cp:lastModifiedBy>Юлия</cp:lastModifiedBy>
  <cp:revision>8</cp:revision>
  <dcterms:created xsi:type="dcterms:W3CDTF">2020-04-23T08:20:03Z</dcterms:created>
  <dcterms:modified xsi:type="dcterms:W3CDTF">2020-05-01T20:29:38Z</dcterms:modified>
</cp:coreProperties>
</file>