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95" r:id="rId4"/>
    <p:sldId id="297" r:id="rId5"/>
    <p:sldId id="267" r:id="rId6"/>
    <p:sldId id="298" r:id="rId7"/>
    <p:sldId id="299" r:id="rId8"/>
    <p:sldId id="301" r:id="rId9"/>
    <p:sldId id="300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7" r:id="rId18"/>
    <p:sldId id="302" r:id="rId19"/>
    <p:sldId id="306" r:id="rId20"/>
    <p:sldId id="305" r:id="rId21"/>
    <p:sldId id="303" r:id="rId22"/>
    <p:sldId id="307" r:id="rId23"/>
    <p:sldId id="278" r:id="rId24"/>
    <p:sldId id="283" r:id="rId25"/>
    <p:sldId id="284" r:id="rId26"/>
    <p:sldId id="285" r:id="rId27"/>
    <p:sldId id="286" r:id="rId28"/>
    <p:sldId id="287" r:id="rId29"/>
    <p:sldId id="288" r:id="rId30"/>
    <p:sldId id="290" r:id="rId31"/>
    <p:sldId id="289" r:id="rId32"/>
    <p:sldId id="291" r:id="rId33"/>
    <p:sldId id="292" r:id="rId34"/>
    <p:sldId id="293" r:id="rId35"/>
    <p:sldId id="294" r:id="rId36"/>
    <p:sldId id="308" r:id="rId37"/>
    <p:sldId id="318" r:id="rId38"/>
    <p:sldId id="317" r:id="rId39"/>
    <p:sldId id="319" r:id="rId40"/>
    <p:sldId id="316" r:id="rId41"/>
    <p:sldId id="315" r:id="rId42"/>
    <p:sldId id="314" r:id="rId43"/>
    <p:sldId id="313" r:id="rId44"/>
    <p:sldId id="320" r:id="rId45"/>
    <p:sldId id="321" r:id="rId46"/>
    <p:sldId id="322" r:id="rId47"/>
    <p:sldId id="323" r:id="rId48"/>
    <p:sldId id="324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A4DDD-8F12-40C4-B390-5B0080A4200F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E0859-89AB-4C3B-970D-8FB322E2A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A4DDD-8F12-40C4-B390-5B0080A4200F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E0859-89AB-4C3B-970D-8FB322E2A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A4DDD-8F12-40C4-B390-5B0080A4200F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E0859-89AB-4C3B-970D-8FB322E2A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A4DDD-8F12-40C4-B390-5B0080A4200F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E0859-89AB-4C3B-970D-8FB322E2A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A4DDD-8F12-40C4-B390-5B0080A4200F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E0859-89AB-4C3B-970D-8FB322E2A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A4DDD-8F12-40C4-B390-5B0080A4200F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E0859-89AB-4C3B-970D-8FB322E2A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A4DDD-8F12-40C4-B390-5B0080A4200F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E0859-89AB-4C3B-970D-8FB322E2A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A4DDD-8F12-40C4-B390-5B0080A4200F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E0859-89AB-4C3B-970D-8FB322E2A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A4DDD-8F12-40C4-B390-5B0080A4200F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E0859-89AB-4C3B-970D-8FB322E2A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A4DDD-8F12-40C4-B390-5B0080A4200F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E0859-89AB-4C3B-970D-8FB322E2A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A4DDD-8F12-40C4-B390-5B0080A4200F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E0859-89AB-4C3B-970D-8FB322E2A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A4DDD-8F12-40C4-B390-5B0080A4200F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E0859-89AB-4C3B-970D-8FB322E2A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moneydotcomvip.files.wordpress.com/2015/09/gettyimages-168351254.jpg?quality=85"/>
          <p:cNvPicPr>
            <a:picLocks noChangeAspect="1" noChangeArrowheads="1"/>
          </p:cNvPicPr>
          <p:nvPr/>
        </p:nvPicPr>
        <p:blipFill>
          <a:blip r:embed="rId2" cstate="print"/>
          <a:srcRect r="11103"/>
          <a:stretch>
            <a:fillRect/>
          </a:stretch>
        </p:blipFill>
        <p:spPr bwMode="auto">
          <a:xfrm>
            <a:off x="-36512" y="-27384"/>
            <a:ext cx="9180512" cy="6885384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755576" y="332656"/>
            <a:ext cx="7920880" cy="1728192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74799"/>
            <a:ext cx="7772400" cy="1470025"/>
          </a:xfrm>
        </p:spPr>
        <p:txBody>
          <a:bodyPr/>
          <a:lstStyle/>
          <a:p>
            <a:r>
              <a:rPr lang="ru-RU" b="1" dirty="0"/>
              <a:t>Системы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линейных уравнений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12160" y="2348880"/>
            <a:ext cx="2664296" cy="4176464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84168" y="2492896"/>
            <a:ext cx="2520280" cy="367240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Основные 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методы 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решения</a:t>
            </a:r>
          </a:p>
          <a:p>
            <a:endParaRPr lang="ru-RU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7 класс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864096"/>
          </a:xfrm>
        </p:spPr>
        <p:txBody>
          <a:bodyPr>
            <a:noAutofit/>
          </a:bodyPr>
          <a:lstStyle/>
          <a:p>
            <a:pPr fontAlgn="base"/>
            <a:r>
              <a:rPr lang="ru-RU" sz="4000" dirty="0" smtClean="0"/>
              <a:t>Выразите одну переменную через другую в данных уравнениях:</a:t>
            </a: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539552" y="1268760"/>
            <a:ext cx="8229600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800" b="1" i="1" dirty="0" err="1" smtClean="0">
                <a:solidFill>
                  <a:srgbClr val="0070C0"/>
                </a:solidFill>
              </a:rPr>
              <a:t>х</a:t>
            </a:r>
            <a:r>
              <a:rPr lang="ru-RU" sz="2800" b="1" i="1" dirty="0" smtClean="0">
                <a:solidFill>
                  <a:srgbClr val="0070C0"/>
                </a:solidFill>
              </a:rPr>
              <a:t> + у = 3,5                             у – х+12=0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sz="2800" b="1" i="1" dirty="0" smtClean="0">
              <a:solidFill>
                <a:srgbClr val="0070C0"/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1" i="1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5x + </a:t>
            </a:r>
            <a:r>
              <a:rPr kumimoji="0" lang="ru-RU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= 20                            </a:t>
            </a:r>
            <a:r>
              <a:rPr lang="ru-RU" sz="2800" b="1" i="1" dirty="0" err="1" smtClean="0">
                <a:solidFill>
                  <a:srgbClr val="0070C0"/>
                </a:solidFill>
              </a:rPr>
              <a:t>x</a:t>
            </a:r>
            <a:r>
              <a:rPr lang="ru-RU" sz="2800" b="1" i="1" dirty="0" smtClean="0">
                <a:solidFill>
                  <a:srgbClr val="0070C0"/>
                </a:solidFill>
              </a:rPr>
              <a:t> - 7y = 21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sz="2800" b="1" i="1" dirty="0" smtClean="0">
              <a:solidFill>
                <a:srgbClr val="0070C0"/>
              </a:solidFill>
            </a:endParaRPr>
          </a:p>
          <a:p>
            <a:pPr marL="342900" indent="-342900" fontAlgn="base">
              <a:buFont typeface="Arial" pitchFamily="34" charset="0"/>
              <a:buChar char="•"/>
            </a:pPr>
            <a:endParaRPr lang="ru-RU" sz="2800" b="1" i="1" dirty="0" smtClean="0">
              <a:solidFill>
                <a:srgbClr val="0070C0"/>
              </a:solidFill>
            </a:endParaRPr>
          </a:p>
          <a:p>
            <a:pPr marL="342900" indent="-342900" fontAlgn="base"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0070C0"/>
                </a:solidFill>
              </a:rPr>
              <a:t>4x + 2y - 15=0                      3x + 2y = 18</a:t>
            </a:r>
          </a:p>
          <a:p>
            <a:pPr marL="342900" indent="-342900" fontAlgn="base">
              <a:buFont typeface="Arial" pitchFamily="34" charset="0"/>
              <a:buChar char="•"/>
            </a:pPr>
            <a:endParaRPr lang="ru-RU" sz="2800" b="1" i="1" dirty="0" smtClean="0">
              <a:solidFill>
                <a:srgbClr val="0070C0"/>
              </a:solidFill>
            </a:endParaRPr>
          </a:p>
          <a:p>
            <a:pPr marL="342900" indent="-342900" fontAlgn="base">
              <a:buFont typeface="Arial" pitchFamily="34" charset="0"/>
              <a:buChar char="•"/>
            </a:pPr>
            <a:endParaRPr lang="ru-RU" sz="2800" b="1" i="1" dirty="0" smtClean="0">
              <a:solidFill>
                <a:srgbClr val="0070C0"/>
              </a:solidFill>
            </a:endParaRPr>
          </a:p>
          <a:p>
            <a:pPr marL="342900" indent="-342900" fontAlgn="base"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0070C0"/>
                </a:solidFill>
              </a:rPr>
              <a:t>5x + 4y = 40                          3x = 7y + 21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86409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prstClr val="black"/>
                </a:solidFill>
              </a:rPr>
              <a:t>Метод подстановки</a:t>
            </a:r>
            <a:endParaRPr lang="ru-RU" sz="2400" b="1" i="1" dirty="0" smtClean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052736"/>
            <a:ext cx="21419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400" b="1" i="1" dirty="0" smtClean="0">
                <a:solidFill>
                  <a:srgbClr val="0070C0"/>
                </a:solidFill>
              </a:rPr>
              <a:t>25x + 10y = 200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412776"/>
            <a:ext cx="1285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− 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= 1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10" name="Левая фигурная скобка 9"/>
          <p:cNvSpPr/>
          <p:nvPr/>
        </p:nvSpPr>
        <p:spPr>
          <a:xfrm>
            <a:off x="395536" y="1124744"/>
            <a:ext cx="216024" cy="792088"/>
          </a:xfrm>
          <a:prstGeom prst="leftBrace">
            <a:avLst>
              <a:gd name="adj1" fmla="val 51197"/>
              <a:gd name="adj2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395536" y="1988840"/>
            <a:ext cx="4392488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86409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prstClr val="black"/>
                </a:solidFill>
              </a:rPr>
              <a:t>Метод подстановки</a:t>
            </a:r>
            <a:endParaRPr lang="ru-RU" sz="2400" b="1" i="1" dirty="0" smtClean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052736"/>
            <a:ext cx="21419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400" b="1" i="1" dirty="0" smtClean="0">
                <a:solidFill>
                  <a:srgbClr val="0070C0"/>
                </a:solidFill>
              </a:rPr>
              <a:t>25x + 10y = 200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412776"/>
            <a:ext cx="1285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− 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= 1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10" name="Левая фигурная скобка 9"/>
          <p:cNvSpPr/>
          <p:nvPr/>
        </p:nvSpPr>
        <p:spPr>
          <a:xfrm>
            <a:off x="395536" y="1124744"/>
            <a:ext cx="216024" cy="792088"/>
          </a:xfrm>
          <a:prstGeom prst="leftBrace">
            <a:avLst>
              <a:gd name="adj1" fmla="val 51197"/>
              <a:gd name="adj2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system 25x plus 10y step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2636914"/>
            <a:ext cx="2160239" cy="934158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539552" y="2060848"/>
            <a:ext cx="4289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x</a:t>
            </a:r>
            <a:r>
              <a:rPr lang="ru-RU" i="1" dirty="0" smtClean="0"/>
              <a:t> = у + 1 – черновик, а в чистовик пишем: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395536" y="3573016"/>
            <a:ext cx="4392488" cy="25922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95536" y="1988840"/>
            <a:ext cx="4392488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86409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prstClr val="black"/>
                </a:solidFill>
              </a:rPr>
              <a:t>Метод подстановки</a:t>
            </a:r>
            <a:endParaRPr lang="ru-RU" sz="2400" b="1" i="1" dirty="0" smtClean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052736"/>
            <a:ext cx="21419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400" b="1" i="1" dirty="0" smtClean="0">
                <a:solidFill>
                  <a:srgbClr val="0070C0"/>
                </a:solidFill>
              </a:rPr>
              <a:t>25x + 10y = 200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412776"/>
            <a:ext cx="1285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− 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= 1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10" name="Левая фигурная скобка 9"/>
          <p:cNvSpPr/>
          <p:nvPr/>
        </p:nvSpPr>
        <p:spPr>
          <a:xfrm>
            <a:off x="395536" y="1124744"/>
            <a:ext cx="216024" cy="792088"/>
          </a:xfrm>
          <a:prstGeom prst="leftBrace">
            <a:avLst>
              <a:gd name="adj1" fmla="val 51197"/>
              <a:gd name="adj2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system 25x plus 10y step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2636914"/>
            <a:ext cx="2160239" cy="934158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539552" y="2060848"/>
            <a:ext cx="4289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x</a:t>
            </a:r>
            <a:r>
              <a:rPr lang="ru-RU" i="1" dirty="0" smtClean="0"/>
              <a:t> = у + 1 – черновик, а в чистовик пишем:</a:t>
            </a:r>
            <a:endParaRPr lang="ru-RU" dirty="0"/>
          </a:p>
        </p:txBody>
      </p:sp>
      <p:sp>
        <p:nvSpPr>
          <p:cNvPr id="19" name="Содержимое 2"/>
          <p:cNvSpPr>
            <a:spLocks noGrp="1"/>
          </p:cNvSpPr>
          <p:nvPr>
            <p:ph idx="1"/>
          </p:nvPr>
        </p:nvSpPr>
        <p:spPr>
          <a:xfrm>
            <a:off x="467544" y="3717032"/>
            <a:ext cx="4248472" cy="2592288"/>
          </a:xfrm>
        </p:spPr>
        <p:txBody>
          <a:bodyPr>
            <a:normAutofit/>
          </a:bodyPr>
          <a:lstStyle/>
          <a:p>
            <a:pPr fontAlgn="base"/>
            <a:r>
              <a:rPr lang="ru-RU" sz="1800" i="1" dirty="0"/>
              <a:t>После подстановки выражения </a:t>
            </a:r>
            <a:r>
              <a:rPr lang="ru-RU" sz="1800" i="1" dirty="0" err="1"/>
              <a:t>y</a:t>
            </a:r>
            <a:r>
              <a:rPr lang="ru-RU" sz="1800" i="1" dirty="0"/>
              <a:t> + 1 в первое уравнение вместо </a:t>
            </a:r>
            <a:r>
              <a:rPr lang="ru-RU" sz="1800" i="1" dirty="0" err="1"/>
              <a:t>x</a:t>
            </a:r>
            <a:r>
              <a:rPr lang="ru-RU" sz="1800" i="1" dirty="0"/>
              <a:t>, получим уравнение 25(</a:t>
            </a:r>
            <a:r>
              <a:rPr lang="ru-RU" sz="1800" i="1" dirty="0" err="1"/>
              <a:t>y</a:t>
            </a:r>
            <a:r>
              <a:rPr lang="ru-RU" sz="1800" i="1" dirty="0"/>
              <a:t> + 1) + 10y = 200. </a:t>
            </a:r>
            <a:endParaRPr lang="ru-RU" sz="1800" i="1" dirty="0" smtClean="0"/>
          </a:p>
          <a:p>
            <a:pPr fontAlgn="base"/>
            <a:endParaRPr lang="ru-RU" sz="1800" i="1" dirty="0"/>
          </a:p>
          <a:p>
            <a:pPr fontAlgn="base"/>
            <a:r>
              <a:rPr lang="ru-RU" sz="1800" i="1" dirty="0" smtClean="0"/>
              <a:t>Это </a:t>
            </a:r>
            <a:r>
              <a:rPr lang="ru-RU" sz="1800" i="1" dirty="0"/>
              <a:t>линейное уравнение с одной переменной. Такое уравнение решить довольно просто: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395536" y="3573016"/>
            <a:ext cx="4392488" cy="25922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95536" y="1988840"/>
            <a:ext cx="4392488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86409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prstClr val="black"/>
                </a:solidFill>
              </a:rPr>
              <a:t>Метод подстановки</a:t>
            </a:r>
            <a:endParaRPr lang="ru-RU" sz="2400" b="1" i="1" dirty="0" smtClean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052736"/>
            <a:ext cx="21419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400" b="1" i="1" dirty="0" smtClean="0">
                <a:solidFill>
                  <a:srgbClr val="0070C0"/>
                </a:solidFill>
              </a:rPr>
              <a:t>25x + 10y = 200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412776"/>
            <a:ext cx="1285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− 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= 1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10" name="Левая фигурная скобка 9"/>
          <p:cNvSpPr/>
          <p:nvPr/>
        </p:nvSpPr>
        <p:spPr>
          <a:xfrm>
            <a:off x="395536" y="1124744"/>
            <a:ext cx="216024" cy="792088"/>
          </a:xfrm>
          <a:prstGeom prst="leftBrace">
            <a:avLst>
              <a:gd name="adj1" fmla="val 51197"/>
              <a:gd name="adj2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system 25x plus 10y step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2636914"/>
            <a:ext cx="2160239" cy="934158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539552" y="2060848"/>
            <a:ext cx="4289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x</a:t>
            </a:r>
            <a:r>
              <a:rPr lang="ru-RU" i="1" dirty="0" smtClean="0"/>
              <a:t> = у + 1 – черновик, а в чистовик пишем:</a:t>
            </a:r>
            <a:endParaRPr lang="ru-RU" dirty="0"/>
          </a:p>
        </p:txBody>
      </p:sp>
      <p:sp>
        <p:nvSpPr>
          <p:cNvPr id="19" name="Содержимое 2"/>
          <p:cNvSpPr>
            <a:spLocks noGrp="1"/>
          </p:cNvSpPr>
          <p:nvPr>
            <p:ph idx="1"/>
          </p:nvPr>
        </p:nvSpPr>
        <p:spPr>
          <a:xfrm>
            <a:off x="467544" y="3717032"/>
            <a:ext cx="4248472" cy="2592288"/>
          </a:xfrm>
        </p:spPr>
        <p:txBody>
          <a:bodyPr>
            <a:normAutofit/>
          </a:bodyPr>
          <a:lstStyle/>
          <a:p>
            <a:pPr fontAlgn="base"/>
            <a:r>
              <a:rPr lang="ru-RU" sz="1800" i="1" dirty="0"/>
              <a:t>После подстановки выражения </a:t>
            </a:r>
            <a:r>
              <a:rPr lang="ru-RU" sz="1800" i="1" dirty="0" err="1"/>
              <a:t>y</a:t>
            </a:r>
            <a:r>
              <a:rPr lang="ru-RU" sz="1800" i="1" dirty="0"/>
              <a:t> + 1 в первое уравнение вместо </a:t>
            </a:r>
            <a:r>
              <a:rPr lang="ru-RU" sz="1800" i="1" dirty="0" err="1"/>
              <a:t>x</a:t>
            </a:r>
            <a:r>
              <a:rPr lang="ru-RU" sz="1800" i="1" dirty="0"/>
              <a:t>, получим уравнение 25(</a:t>
            </a:r>
            <a:r>
              <a:rPr lang="ru-RU" sz="1800" i="1" dirty="0" err="1"/>
              <a:t>y</a:t>
            </a:r>
            <a:r>
              <a:rPr lang="ru-RU" sz="1800" i="1" dirty="0"/>
              <a:t> + 1) + 10y = 200. </a:t>
            </a:r>
            <a:endParaRPr lang="ru-RU" sz="1800" i="1" dirty="0" smtClean="0"/>
          </a:p>
          <a:p>
            <a:pPr fontAlgn="base"/>
            <a:endParaRPr lang="ru-RU" sz="1800" i="1" dirty="0"/>
          </a:p>
          <a:p>
            <a:pPr fontAlgn="base"/>
            <a:r>
              <a:rPr lang="ru-RU" sz="1800" i="1" dirty="0" smtClean="0"/>
              <a:t>Это </a:t>
            </a:r>
            <a:r>
              <a:rPr lang="ru-RU" sz="1800" i="1" dirty="0"/>
              <a:t>линейное уравнение с одной переменной. Такое уравнение решить довольно просто:</a:t>
            </a:r>
          </a:p>
        </p:txBody>
      </p:sp>
      <p:pic>
        <p:nvPicPr>
          <p:cNvPr id="21" name="Picture 2" descr="system 25x plus 10y step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124744"/>
            <a:ext cx="2880320" cy="25845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395536" y="3573016"/>
            <a:ext cx="4392488" cy="25922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95536" y="1988840"/>
            <a:ext cx="4392488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86409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prstClr val="black"/>
                </a:solidFill>
              </a:rPr>
              <a:t>Метод подстановки</a:t>
            </a:r>
            <a:endParaRPr lang="ru-RU" sz="2400" b="1" i="1" dirty="0" smtClean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052736"/>
            <a:ext cx="21419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400" b="1" i="1" dirty="0" smtClean="0">
                <a:solidFill>
                  <a:srgbClr val="0070C0"/>
                </a:solidFill>
              </a:rPr>
              <a:t>25x + 10y = 200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412776"/>
            <a:ext cx="1285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− 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= 1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10" name="Левая фигурная скобка 9"/>
          <p:cNvSpPr/>
          <p:nvPr/>
        </p:nvSpPr>
        <p:spPr>
          <a:xfrm>
            <a:off x="395536" y="1124744"/>
            <a:ext cx="216024" cy="792088"/>
          </a:xfrm>
          <a:prstGeom prst="leftBrace">
            <a:avLst>
              <a:gd name="adj1" fmla="val 51197"/>
              <a:gd name="adj2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system 25x plus 10y step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2636914"/>
            <a:ext cx="2160239" cy="934158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539552" y="2060848"/>
            <a:ext cx="4289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x</a:t>
            </a:r>
            <a:r>
              <a:rPr lang="ru-RU" i="1" dirty="0" smtClean="0"/>
              <a:t> = у + 1 – черновик, а в чистовик пишем:</a:t>
            </a:r>
            <a:endParaRPr lang="ru-RU" dirty="0"/>
          </a:p>
        </p:txBody>
      </p:sp>
      <p:sp>
        <p:nvSpPr>
          <p:cNvPr id="19" name="Содержимое 2"/>
          <p:cNvSpPr>
            <a:spLocks noGrp="1"/>
          </p:cNvSpPr>
          <p:nvPr>
            <p:ph idx="1"/>
          </p:nvPr>
        </p:nvSpPr>
        <p:spPr>
          <a:xfrm>
            <a:off x="467544" y="3717032"/>
            <a:ext cx="4248472" cy="2592288"/>
          </a:xfrm>
        </p:spPr>
        <p:txBody>
          <a:bodyPr>
            <a:normAutofit/>
          </a:bodyPr>
          <a:lstStyle/>
          <a:p>
            <a:pPr fontAlgn="base"/>
            <a:r>
              <a:rPr lang="ru-RU" sz="1800" i="1" dirty="0"/>
              <a:t>После подстановки выражения </a:t>
            </a:r>
            <a:r>
              <a:rPr lang="ru-RU" sz="1800" i="1" dirty="0" err="1"/>
              <a:t>y</a:t>
            </a:r>
            <a:r>
              <a:rPr lang="ru-RU" sz="1800" i="1" dirty="0"/>
              <a:t> + 1 в первое уравнение вместо </a:t>
            </a:r>
            <a:r>
              <a:rPr lang="ru-RU" sz="1800" i="1" dirty="0" err="1"/>
              <a:t>x</a:t>
            </a:r>
            <a:r>
              <a:rPr lang="ru-RU" sz="1800" i="1" dirty="0"/>
              <a:t>, получим уравнение 25(</a:t>
            </a:r>
            <a:r>
              <a:rPr lang="ru-RU" sz="1800" i="1" dirty="0" err="1"/>
              <a:t>y</a:t>
            </a:r>
            <a:r>
              <a:rPr lang="ru-RU" sz="1800" i="1" dirty="0"/>
              <a:t> + 1) + 10y = 200. </a:t>
            </a:r>
            <a:endParaRPr lang="ru-RU" sz="1800" i="1" dirty="0" smtClean="0"/>
          </a:p>
          <a:p>
            <a:pPr fontAlgn="base"/>
            <a:endParaRPr lang="ru-RU" sz="1800" i="1" dirty="0"/>
          </a:p>
          <a:p>
            <a:pPr fontAlgn="base"/>
            <a:r>
              <a:rPr lang="ru-RU" sz="1800" i="1" dirty="0" smtClean="0"/>
              <a:t>Это </a:t>
            </a:r>
            <a:r>
              <a:rPr lang="ru-RU" sz="1800" i="1" dirty="0"/>
              <a:t>линейное уравнение с одной переменной. Такое уравнение решить довольно просто:</a:t>
            </a:r>
          </a:p>
        </p:txBody>
      </p:sp>
      <p:pic>
        <p:nvPicPr>
          <p:cNvPr id="21" name="Picture 2" descr="system 25x plus 10y step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124744"/>
            <a:ext cx="2880320" cy="2584573"/>
          </a:xfrm>
          <a:prstGeom prst="rect">
            <a:avLst/>
          </a:prstGeom>
          <a:noFill/>
        </p:spPr>
      </p:pic>
      <p:sp>
        <p:nvSpPr>
          <p:cNvPr id="22" name="Содержимое 2"/>
          <p:cNvSpPr txBox="1">
            <a:spLocks/>
          </p:cNvSpPr>
          <p:nvPr/>
        </p:nvSpPr>
        <p:spPr>
          <a:xfrm>
            <a:off x="4932040" y="3861048"/>
            <a:ext cx="4104456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fontAlgn="base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dirty="0" smtClean="0"/>
              <a:t>Если у=5, то </a:t>
            </a:r>
            <a:r>
              <a:rPr lang="ru-RU" sz="2400" dirty="0"/>
              <a:t> </a:t>
            </a:r>
            <a:r>
              <a:rPr lang="ru-RU" sz="2400" i="1" dirty="0" err="1"/>
              <a:t>x</a:t>
            </a:r>
            <a:r>
              <a:rPr lang="ru-RU" sz="2400" dirty="0"/>
              <a:t> = </a:t>
            </a:r>
            <a:r>
              <a:rPr lang="ru-RU" sz="2400" i="1" dirty="0" err="1"/>
              <a:t>y</a:t>
            </a:r>
            <a:r>
              <a:rPr lang="ru-RU" sz="2400" dirty="0"/>
              <a:t> + </a:t>
            </a:r>
            <a:r>
              <a:rPr lang="ru-RU" sz="2400" dirty="0" smtClean="0"/>
              <a:t>1=5+1=6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395536" y="3573016"/>
            <a:ext cx="4392488" cy="25922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95536" y="1988840"/>
            <a:ext cx="4392488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86409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prstClr val="black"/>
                </a:solidFill>
              </a:rPr>
              <a:t>Метод подстановки</a:t>
            </a:r>
            <a:endParaRPr lang="ru-RU" sz="2400" b="1" i="1" dirty="0" smtClean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052736"/>
            <a:ext cx="21419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400" b="1" i="1" dirty="0" smtClean="0">
                <a:solidFill>
                  <a:srgbClr val="0070C0"/>
                </a:solidFill>
              </a:rPr>
              <a:t>25x + 10y = 200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412776"/>
            <a:ext cx="1285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− 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= 1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10" name="Левая фигурная скобка 9"/>
          <p:cNvSpPr/>
          <p:nvPr/>
        </p:nvSpPr>
        <p:spPr>
          <a:xfrm>
            <a:off x="395536" y="1124744"/>
            <a:ext cx="216024" cy="792088"/>
          </a:xfrm>
          <a:prstGeom prst="leftBrace">
            <a:avLst>
              <a:gd name="adj1" fmla="val 51197"/>
              <a:gd name="adj2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system 25x plus 10y step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2636914"/>
            <a:ext cx="2160239" cy="934158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539552" y="2060848"/>
            <a:ext cx="4289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x</a:t>
            </a:r>
            <a:r>
              <a:rPr lang="ru-RU" i="1" dirty="0" smtClean="0"/>
              <a:t> = у + 1 – черновик, а в чистовик пишем:</a:t>
            </a:r>
            <a:endParaRPr lang="ru-RU" dirty="0"/>
          </a:p>
        </p:txBody>
      </p:sp>
      <p:sp>
        <p:nvSpPr>
          <p:cNvPr id="19" name="Содержимое 2"/>
          <p:cNvSpPr>
            <a:spLocks noGrp="1"/>
          </p:cNvSpPr>
          <p:nvPr>
            <p:ph idx="1"/>
          </p:nvPr>
        </p:nvSpPr>
        <p:spPr>
          <a:xfrm>
            <a:off x="467544" y="3717032"/>
            <a:ext cx="4248472" cy="2592288"/>
          </a:xfrm>
        </p:spPr>
        <p:txBody>
          <a:bodyPr>
            <a:normAutofit/>
          </a:bodyPr>
          <a:lstStyle/>
          <a:p>
            <a:pPr fontAlgn="base"/>
            <a:r>
              <a:rPr lang="ru-RU" sz="1800" i="1" dirty="0"/>
              <a:t>После подстановки выражения </a:t>
            </a:r>
            <a:r>
              <a:rPr lang="ru-RU" sz="1800" i="1" dirty="0" err="1"/>
              <a:t>y</a:t>
            </a:r>
            <a:r>
              <a:rPr lang="ru-RU" sz="1800" i="1" dirty="0"/>
              <a:t> + 1 в первое уравнение вместо </a:t>
            </a:r>
            <a:r>
              <a:rPr lang="ru-RU" sz="1800" i="1" dirty="0" err="1"/>
              <a:t>x</a:t>
            </a:r>
            <a:r>
              <a:rPr lang="ru-RU" sz="1800" i="1" dirty="0"/>
              <a:t>, получим уравнение 25(</a:t>
            </a:r>
            <a:r>
              <a:rPr lang="ru-RU" sz="1800" i="1" dirty="0" err="1"/>
              <a:t>y</a:t>
            </a:r>
            <a:r>
              <a:rPr lang="ru-RU" sz="1800" i="1" dirty="0"/>
              <a:t> + 1) + 10y = 200. </a:t>
            </a:r>
            <a:endParaRPr lang="ru-RU" sz="1800" i="1" dirty="0" smtClean="0"/>
          </a:p>
          <a:p>
            <a:pPr fontAlgn="base"/>
            <a:endParaRPr lang="ru-RU" sz="1800" i="1" dirty="0"/>
          </a:p>
          <a:p>
            <a:pPr fontAlgn="base"/>
            <a:r>
              <a:rPr lang="ru-RU" sz="1800" i="1" dirty="0" smtClean="0"/>
              <a:t>Это </a:t>
            </a:r>
            <a:r>
              <a:rPr lang="ru-RU" sz="1800" i="1" dirty="0"/>
              <a:t>линейное уравнение с одной переменной. Такое уравнение решить довольно просто:</a:t>
            </a:r>
          </a:p>
        </p:txBody>
      </p:sp>
      <p:pic>
        <p:nvPicPr>
          <p:cNvPr id="21" name="Picture 2" descr="system 25x plus 10y step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124744"/>
            <a:ext cx="2880320" cy="2584573"/>
          </a:xfrm>
          <a:prstGeom prst="rect">
            <a:avLst/>
          </a:prstGeom>
          <a:noFill/>
        </p:spPr>
      </p:pic>
      <p:sp>
        <p:nvSpPr>
          <p:cNvPr id="22" name="Содержимое 2"/>
          <p:cNvSpPr txBox="1">
            <a:spLocks/>
          </p:cNvSpPr>
          <p:nvPr/>
        </p:nvSpPr>
        <p:spPr>
          <a:xfrm>
            <a:off x="4932040" y="3861048"/>
            <a:ext cx="4104456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fontAlgn="base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dirty="0" smtClean="0"/>
              <a:t>Если у=5, то </a:t>
            </a:r>
            <a:r>
              <a:rPr lang="ru-RU" sz="2400" dirty="0"/>
              <a:t> </a:t>
            </a:r>
            <a:r>
              <a:rPr lang="ru-RU" sz="2400" i="1" dirty="0" err="1"/>
              <a:t>x</a:t>
            </a:r>
            <a:r>
              <a:rPr lang="ru-RU" sz="2400" dirty="0"/>
              <a:t> = </a:t>
            </a:r>
            <a:r>
              <a:rPr lang="ru-RU" sz="2400" i="1" dirty="0" err="1"/>
              <a:t>y</a:t>
            </a:r>
            <a:r>
              <a:rPr lang="ru-RU" sz="2400" dirty="0"/>
              <a:t> + </a:t>
            </a:r>
            <a:r>
              <a:rPr lang="ru-RU" sz="2400" dirty="0" smtClean="0"/>
              <a:t>1=5+1=6 </a:t>
            </a:r>
          </a:p>
          <a:p>
            <a:pPr marL="342900" lvl="0" indent="-342900" fontAlgn="base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Ответ: (6;5)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40960" cy="86409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prstClr val="black"/>
                </a:solidFill>
              </a:rPr>
              <a:t>Метод сложения </a:t>
            </a:r>
            <a:br>
              <a:rPr lang="ru-RU" sz="4000" b="1" dirty="0" smtClean="0">
                <a:solidFill>
                  <a:prstClr val="black"/>
                </a:solidFill>
              </a:rPr>
            </a:br>
            <a:r>
              <a:rPr lang="ru-RU" sz="4000" b="1" dirty="0" smtClean="0">
                <a:solidFill>
                  <a:prstClr val="black"/>
                </a:solidFill>
              </a:rPr>
              <a:t>(уравнивания коэффициентов)</a:t>
            </a:r>
            <a:endParaRPr lang="ru-RU" sz="2400" b="1" i="1" dirty="0" smtClean="0">
              <a:solidFill>
                <a:srgbClr val="0070C0"/>
              </a:solidFill>
            </a:endParaRPr>
          </a:p>
        </p:txBody>
      </p:sp>
      <p:sp>
        <p:nvSpPr>
          <p:cNvPr id="14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400600"/>
          </a:xfrm>
        </p:spPr>
        <p:txBody>
          <a:bodyPr>
            <a:normAutofit/>
          </a:bodyPr>
          <a:lstStyle/>
          <a:p>
            <a:pPr fontAlgn="base"/>
            <a:r>
              <a:rPr lang="ru-RU" dirty="0" smtClean="0">
                <a:solidFill>
                  <a:srgbClr val="FF0000"/>
                </a:solidFill>
              </a:rPr>
              <a:t>Умножением на числа, отличные от нуля, уравнять коэффициенты в уравнениях при любых неизвестных, например при </a:t>
            </a:r>
            <a:r>
              <a:rPr lang="ru-RU" dirty="0" err="1" smtClean="0">
                <a:solidFill>
                  <a:srgbClr val="FF0000"/>
                </a:solidFill>
              </a:rPr>
              <a:t>х</a:t>
            </a:r>
            <a:r>
              <a:rPr lang="ru-RU" dirty="0" smtClean="0">
                <a:solidFill>
                  <a:srgbClr val="FF0000"/>
                </a:solidFill>
              </a:rPr>
              <a:t>, в обоих уравнениях;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40960" cy="86409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prstClr val="black"/>
                </a:solidFill>
              </a:rPr>
              <a:t>Метод сложения </a:t>
            </a:r>
            <a:br>
              <a:rPr lang="ru-RU" sz="4000" b="1" dirty="0" smtClean="0">
                <a:solidFill>
                  <a:prstClr val="black"/>
                </a:solidFill>
              </a:rPr>
            </a:br>
            <a:r>
              <a:rPr lang="ru-RU" sz="4000" b="1" dirty="0" smtClean="0">
                <a:solidFill>
                  <a:prstClr val="black"/>
                </a:solidFill>
              </a:rPr>
              <a:t>(уравнивания коэффициентов)</a:t>
            </a:r>
            <a:endParaRPr lang="ru-RU" sz="2400" b="1" i="1" dirty="0" smtClean="0">
              <a:solidFill>
                <a:srgbClr val="0070C0"/>
              </a:solidFill>
            </a:endParaRPr>
          </a:p>
        </p:txBody>
      </p:sp>
      <p:sp>
        <p:nvSpPr>
          <p:cNvPr id="14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400600"/>
          </a:xfrm>
        </p:spPr>
        <p:txBody>
          <a:bodyPr>
            <a:normAutofit/>
          </a:bodyPr>
          <a:lstStyle/>
          <a:p>
            <a:pPr fontAlgn="base"/>
            <a:r>
              <a:rPr lang="ru-RU" dirty="0" smtClean="0"/>
              <a:t>Умножением на числа, отличные от нуля, уравнять коэффициенты при любых неизвестных, например при </a:t>
            </a:r>
            <a:r>
              <a:rPr lang="ru-RU" dirty="0" err="1" smtClean="0"/>
              <a:t>х</a:t>
            </a:r>
            <a:r>
              <a:rPr lang="ru-RU" dirty="0" smtClean="0"/>
              <a:t>, в обоих уравнениях;</a:t>
            </a:r>
          </a:p>
          <a:p>
            <a:pPr fontAlgn="base"/>
            <a:r>
              <a:rPr lang="ru-RU" dirty="0" smtClean="0">
                <a:solidFill>
                  <a:srgbClr val="FF0000"/>
                </a:solidFill>
              </a:rPr>
              <a:t>Вычесть одно уравнение из другого (сложить если коэффициенты противоположные по знаку) 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40960" cy="86409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prstClr val="black"/>
                </a:solidFill>
              </a:rPr>
              <a:t>Метод сложения </a:t>
            </a:r>
            <a:br>
              <a:rPr lang="ru-RU" sz="4000" b="1" dirty="0" smtClean="0">
                <a:solidFill>
                  <a:prstClr val="black"/>
                </a:solidFill>
              </a:rPr>
            </a:br>
            <a:r>
              <a:rPr lang="ru-RU" sz="4000" b="1" dirty="0" smtClean="0">
                <a:solidFill>
                  <a:prstClr val="black"/>
                </a:solidFill>
              </a:rPr>
              <a:t>(уравнивания коэффициентов)</a:t>
            </a:r>
            <a:endParaRPr lang="ru-RU" sz="2400" b="1" i="1" dirty="0" smtClean="0">
              <a:solidFill>
                <a:srgbClr val="0070C0"/>
              </a:solidFill>
            </a:endParaRPr>
          </a:p>
        </p:txBody>
      </p:sp>
      <p:sp>
        <p:nvSpPr>
          <p:cNvPr id="14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400600"/>
          </a:xfrm>
        </p:spPr>
        <p:txBody>
          <a:bodyPr>
            <a:normAutofit/>
          </a:bodyPr>
          <a:lstStyle/>
          <a:p>
            <a:pPr fontAlgn="base"/>
            <a:r>
              <a:rPr lang="ru-RU" dirty="0" smtClean="0"/>
              <a:t>Умножением на числа, отличные от нуля, уравнять коэффициенты при любых неизвестных, например при </a:t>
            </a:r>
            <a:r>
              <a:rPr lang="ru-RU" dirty="0" err="1" smtClean="0"/>
              <a:t>х</a:t>
            </a:r>
            <a:r>
              <a:rPr lang="ru-RU" dirty="0" smtClean="0"/>
              <a:t>, в обоих уравнениях;</a:t>
            </a:r>
          </a:p>
          <a:p>
            <a:pPr fontAlgn="base"/>
            <a:r>
              <a:rPr lang="ru-RU" dirty="0" smtClean="0"/>
              <a:t>Вычесть одно уравнение из другого (сложить если коэффициенты противоположные по знаку);</a:t>
            </a:r>
          </a:p>
          <a:p>
            <a:pPr fontAlgn="base"/>
            <a:r>
              <a:rPr lang="ru-RU" dirty="0" smtClean="0">
                <a:solidFill>
                  <a:srgbClr val="FF0000"/>
                </a:solidFill>
              </a:rPr>
              <a:t>Решить полученное уравнение с одним неизвестным 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b="1" dirty="0"/>
              <a:t>Система двух линейных уравнений с двумя переменными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997152"/>
          </a:xfrm>
        </p:spPr>
        <p:txBody>
          <a:bodyPr>
            <a:normAutofit/>
          </a:bodyPr>
          <a:lstStyle/>
          <a:p>
            <a:pPr fontAlgn="base"/>
            <a:r>
              <a:rPr lang="ru-RU" dirty="0" smtClean="0">
                <a:solidFill>
                  <a:srgbClr val="FF0000"/>
                </a:solidFill>
              </a:rPr>
              <a:t>Состоит из двух уравнений вида:</a:t>
            </a:r>
            <a:r>
              <a:rPr lang="ru-RU" dirty="0">
                <a:solidFill>
                  <a:srgbClr val="FF0000"/>
                </a:solidFill>
              </a:rPr>
              <a:t> </a:t>
            </a:r>
            <a:r>
              <a:rPr lang="ru-RU" i="1" dirty="0" err="1">
                <a:solidFill>
                  <a:srgbClr val="FF0000"/>
                </a:solidFill>
              </a:rPr>
              <a:t>ax</a:t>
            </a:r>
            <a:r>
              <a:rPr lang="ru-RU" i="1" dirty="0">
                <a:solidFill>
                  <a:srgbClr val="FF0000"/>
                </a:solidFill>
              </a:rPr>
              <a:t> + </a:t>
            </a:r>
            <a:r>
              <a:rPr lang="ru-RU" i="1" dirty="0" err="1">
                <a:solidFill>
                  <a:srgbClr val="FF0000"/>
                </a:solidFill>
              </a:rPr>
              <a:t>by</a:t>
            </a:r>
            <a:r>
              <a:rPr lang="ru-RU" i="1" dirty="0">
                <a:solidFill>
                  <a:srgbClr val="FF0000"/>
                </a:solidFill>
              </a:rPr>
              <a:t> = </a:t>
            </a:r>
            <a:r>
              <a:rPr lang="ru-RU" i="1" dirty="0" err="1">
                <a:solidFill>
                  <a:srgbClr val="FF0000"/>
                </a:solidFill>
              </a:rPr>
              <a:t>c</a:t>
            </a:r>
            <a:r>
              <a:rPr lang="ru-RU" dirty="0">
                <a:solidFill>
                  <a:srgbClr val="FF0000"/>
                </a:solidFill>
              </a:rPr>
              <a:t> </a:t>
            </a:r>
            <a:endParaRPr lang="ru-RU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40960" cy="86409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prstClr val="black"/>
                </a:solidFill>
              </a:rPr>
              <a:t>Метод сложения </a:t>
            </a:r>
            <a:br>
              <a:rPr lang="ru-RU" sz="4000" b="1" dirty="0" smtClean="0">
                <a:solidFill>
                  <a:prstClr val="black"/>
                </a:solidFill>
              </a:rPr>
            </a:br>
            <a:r>
              <a:rPr lang="ru-RU" sz="4000" b="1" dirty="0" smtClean="0">
                <a:solidFill>
                  <a:prstClr val="black"/>
                </a:solidFill>
              </a:rPr>
              <a:t>(уравнивания коэффициентов)</a:t>
            </a:r>
            <a:endParaRPr lang="ru-RU" sz="2400" b="1" i="1" dirty="0" smtClean="0">
              <a:solidFill>
                <a:srgbClr val="0070C0"/>
              </a:solidFill>
            </a:endParaRPr>
          </a:p>
        </p:txBody>
      </p:sp>
      <p:sp>
        <p:nvSpPr>
          <p:cNvPr id="14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400600"/>
          </a:xfrm>
        </p:spPr>
        <p:txBody>
          <a:bodyPr>
            <a:normAutofit lnSpcReduction="10000"/>
          </a:bodyPr>
          <a:lstStyle/>
          <a:p>
            <a:pPr fontAlgn="base"/>
            <a:r>
              <a:rPr lang="ru-RU" dirty="0" smtClean="0"/>
              <a:t>Умножением на числа, отличные от нуля, уравнять коэффициенты при любых неизвестных, например при </a:t>
            </a:r>
            <a:r>
              <a:rPr lang="ru-RU" dirty="0" err="1" smtClean="0"/>
              <a:t>х</a:t>
            </a:r>
            <a:r>
              <a:rPr lang="ru-RU" dirty="0" smtClean="0"/>
              <a:t>, в обоих уравнениях;</a:t>
            </a:r>
          </a:p>
          <a:p>
            <a:pPr fontAlgn="base"/>
            <a:r>
              <a:rPr lang="ru-RU" dirty="0" smtClean="0"/>
              <a:t>Вычесть одно уравнение из другого (сложить если коэффициенты противоположные по знаку) ;</a:t>
            </a:r>
          </a:p>
          <a:p>
            <a:pPr fontAlgn="base"/>
            <a:r>
              <a:rPr lang="ru-RU" dirty="0" smtClean="0"/>
              <a:t>Решить полученное уравнение с одним неизвестным у</a:t>
            </a:r>
          </a:p>
          <a:p>
            <a:pPr fontAlgn="base"/>
            <a:r>
              <a:rPr lang="ru-RU" dirty="0" smtClean="0">
                <a:solidFill>
                  <a:srgbClr val="FF0000"/>
                </a:solidFill>
              </a:rPr>
              <a:t>Выполнить подстановку  найденного значения у в любое уравнение системы, найти </a:t>
            </a:r>
            <a:r>
              <a:rPr lang="ru-RU" dirty="0" err="1" smtClean="0">
                <a:solidFill>
                  <a:srgbClr val="FF0000"/>
                </a:solidFill>
              </a:rPr>
              <a:t>х</a:t>
            </a:r>
            <a:r>
              <a:rPr lang="ru-RU" dirty="0" smtClean="0">
                <a:solidFill>
                  <a:srgbClr val="FF0000"/>
                </a:solidFill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40960" cy="86409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prstClr val="black"/>
                </a:solidFill>
              </a:rPr>
              <a:t>Метод сложения </a:t>
            </a:r>
            <a:br>
              <a:rPr lang="ru-RU" sz="4000" b="1" dirty="0" smtClean="0">
                <a:solidFill>
                  <a:prstClr val="black"/>
                </a:solidFill>
              </a:rPr>
            </a:br>
            <a:r>
              <a:rPr lang="ru-RU" sz="4000" b="1" dirty="0" smtClean="0">
                <a:solidFill>
                  <a:prstClr val="black"/>
                </a:solidFill>
              </a:rPr>
              <a:t>(уравнивания коэффициентов)</a:t>
            </a:r>
            <a:endParaRPr lang="ru-RU" sz="2400" b="1" i="1" dirty="0" smtClean="0">
              <a:solidFill>
                <a:srgbClr val="0070C0"/>
              </a:solidFill>
            </a:endParaRPr>
          </a:p>
        </p:txBody>
      </p:sp>
      <p:sp>
        <p:nvSpPr>
          <p:cNvPr id="14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400600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ru-RU" dirty="0" smtClean="0"/>
              <a:t>Умножением на числа, отличные от нуля, уравнять коэффициенты при любых неизвестных, например при </a:t>
            </a:r>
            <a:r>
              <a:rPr lang="ru-RU" dirty="0" err="1" smtClean="0"/>
              <a:t>х</a:t>
            </a:r>
            <a:r>
              <a:rPr lang="ru-RU" dirty="0" smtClean="0"/>
              <a:t>, в обоих уравнениях;</a:t>
            </a:r>
          </a:p>
          <a:p>
            <a:pPr fontAlgn="base"/>
            <a:r>
              <a:rPr lang="ru-RU" dirty="0" smtClean="0"/>
              <a:t>Вычесть одно уравнение из другого (сложить если коэффициенты противоположные по знаку) ;</a:t>
            </a:r>
          </a:p>
          <a:p>
            <a:pPr fontAlgn="base"/>
            <a:r>
              <a:rPr lang="ru-RU" dirty="0" smtClean="0"/>
              <a:t>Решить полученное уравнение с одним неизвестным у</a:t>
            </a:r>
          </a:p>
          <a:p>
            <a:pPr fontAlgn="base"/>
            <a:r>
              <a:rPr lang="ru-RU" dirty="0" smtClean="0"/>
              <a:t>Выполнить подстановку  найденного значения у в любое уравнение системы, найти </a:t>
            </a:r>
            <a:r>
              <a:rPr lang="ru-RU" dirty="0" err="1" smtClean="0"/>
              <a:t>х</a:t>
            </a:r>
            <a:r>
              <a:rPr lang="ru-RU" dirty="0" smtClean="0"/>
              <a:t>;</a:t>
            </a:r>
          </a:p>
          <a:p>
            <a:pPr fontAlgn="base"/>
            <a:r>
              <a:rPr lang="ru-RU" dirty="0" smtClean="0">
                <a:solidFill>
                  <a:srgbClr val="FF0000"/>
                </a:solidFill>
              </a:rPr>
              <a:t>Выписать ответ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86409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prstClr val="black"/>
                </a:solidFill>
              </a:rPr>
              <a:t>Метод сложения </a:t>
            </a:r>
            <a:br>
              <a:rPr lang="ru-RU" sz="4000" b="1" dirty="0" smtClean="0">
                <a:solidFill>
                  <a:prstClr val="black"/>
                </a:solidFill>
              </a:rPr>
            </a:br>
            <a:r>
              <a:rPr lang="ru-RU" sz="4000" b="1" dirty="0" smtClean="0">
                <a:solidFill>
                  <a:prstClr val="black"/>
                </a:solidFill>
              </a:rPr>
              <a:t>(уравнивания коэффициентов)</a:t>
            </a:r>
            <a:endParaRPr lang="ru-RU" sz="2400" b="1" i="1" dirty="0" smtClean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340768"/>
            <a:ext cx="21419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400" b="1" i="1" dirty="0" smtClean="0">
                <a:solidFill>
                  <a:srgbClr val="0070C0"/>
                </a:solidFill>
              </a:rPr>
              <a:t>25x + 10y = 200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700808"/>
            <a:ext cx="1285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− 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= 1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10" name="Левая фигурная скобка 9"/>
          <p:cNvSpPr/>
          <p:nvPr/>
        </p:nvSpPr>
        <p:spPr>
          <a:xfrm>
            <a:off x="395536" y="1412776"/>
            <a:ext cx="216024" cy="792088"/>
          </a:xfrm>
          <a:prstGeom prst="leftBrace">
            <a:avLst>
              <a:gd name="adj1" fmla="val 51197"/>
              <a:gd name="adj2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86409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prstClr val="black"/>
                </a:solidFill>
              </a:rPr>
              <a:t>Метод сложения </a:t>
            </a:r>
            <a:br>
              <a:rPr lang="ru-RU" sz="4000" b="1" dirty="0" smtClean="0">
                <a:solidFill>
                  <a:prstClr val="black"/>
                </a:solidFill>
              </a:rPr>
            </a:br>
            <a:r>
              <a:rPr lang="ru-RU" sz="4000" b="1" dirty="0" smtClean="0">
                <a:solidFill>
                  <a:prstClr val="black"/>
                </a:solidFill>
              </a:rPr>
              <a:t>(уравнивания коэффициентов)</a:t>
            </a:r>
            <a:endParaRPr lang="ru-RU" sz="2400" b="1" i="1" dirty="0" smtClean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340768"/>
            <a:ext cx="21419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400" b="1" i="1" dirty="0" smtClean="0">
                <a:solidFill>
                  <a:srgbClr val="0070C0"/>
                </a:solidFill>
              </a:rPr>
              <a:t>25x + 10y = 200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700808"/>
            <a:ext cx="1285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− 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= 1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10" name="Левая фигурная скобка 9"/>
          <p:cNvSpPr/>
          <p:nvPr/>
        </p:nvSpPr>
        <p:spPr>
          <a:xfrm>
            <a:off x="395536" y="1412776"/>
            <a:ext cx="216024" cy="792088"/>
          </a:xfrm>
          <a:prstGeom prst="leftBrace">
            <a:avLst>
              <a:gd name="adj1" fmla="val 51197"/>
              <a:gd name="adj2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5536" y="2276872"/>
            <a:ext cx="4392488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39552" y="2348880"/>
            <a:ext cx="3399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Уравняем коэффициенты при у: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86409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prstClr val="black"/>
                </a:solidFill>
              </a:rPr>
              <a:t>Метод сложения </a:t>
            </a:r>
            <a:br>
              <a:rPr lang="ru-RU" sz="4000" b="1" dirty="0" smtClean="0">
                <a:solidFill>
                  <a:prstClr val="black"/>
                </a:solidFill>
              </a:rPr>
            </a:br>
            <a:r>
              <a:rPr lang="ru-RU" sz="4000" b="1" dirty="0" smtClean="0">
                <a:solidFill>
                  <a:prstClr val="black"/>
                </a:solidFill>
              </a:rPr>
              <a:t>(уравнивания коэффициентов)</a:t>
            </a:r>
            <a:endParaRPr lang="ru-RU" sz="2400" b="1" i="1" dirty="0" smtClean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340768"/>
            <a:ext cx="21419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400" b="1" i="1" dirty="0" smtClean="0">
                <a:solidFill>
                  <a:srgbClr val="0070C0"/>
                </a:solidFill>
              </a:rPr>
              <a:t>25x + 10y = 200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700808"/>
            <a:ext cx="1285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− 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= 1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10" name="Левая фигурная скобка 9"/>
          <p:cNvSpPr/>
          <p:nvPr/>
        </p:nvSpPr>
        <p:spPr>
          <a:xfrm>
            <a:off x="395536" y="1412776"/>
            <a:ext cx="216024" cy="792088"/>
          </a:xfrm>
          <a:prstGeom prst="leftBrace">
            <a:avLst>
              <a:gd name="adj1" fmla="val 51197"/>
              <a:gd name="adj2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5536" y="2276872"/>
            <a:ext cx="4392488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39552" y="2348880"/>
            <a:ext cx="3399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Уравняем коэффициенты при у: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2924944"/>
            <a:ext cx="21419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400" b="1" i="1" dirty="0" smtClean="0">
                <a:solidFill>
                  <a:srgbClr val="0070C0"/>
                </a:solidFill>
              </a:rPr>
              <a:t>25x + 10y = 200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3284984"/>
            <a:ext cx="1888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− 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= 1 </a:t>
            </a:r>
            <a:r>
              <a:rPr lang="en-US" sz="2400" b="1" dirty="0" smtClean="0">
                <a:solidFill>
                  <a:srgbClr val="0070C0"/>
                </a:solidFill>
              </a:rPr>
              <a:t>|</a:t>
            </a:r>
            <a:r>
              <a:rPr lang="en-US" sz="2400" b="1" i="1" dirty="0" smtClean="0">
                <a:solidFill>
                  <a:srgbClr val="0070C0"/>
                </a:solidFill>
              </a:rPr>
              <a:t>*10</a:t>
            </a:r>
            <a:endParaRPr lang="ru-RU" sz="2400" dirty="0"/>
          </a:p>
        </p:txBody>
      </p:sp>
      <p:sp>
        <p:nvSpPr>
          <p:cNvPr id="11" name="Левая фигурная скобка 10"/>
          <p:cNvSpPr/>
          <p:nvPr/>
        </p:nvSpPr>
        <p:spPr>
          <a:xfrm>
            <a:off x="467544" y="2996952"/>
            <a:ext cx="216024" cy="792088"/>
          </a:xfrm>
          <a:prstGeom prst="leftBrace">
            <a:avLst>
              <a:gd name="adj1" fmla="val 51197"/>
              <a:gd name="adj2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86409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prstClr val="black"/>
                </a:solidFill>
              </a:rPr>
              <a:t>Метод сложения </a:t>
            </a:r>
            <a:br>
              <a:rPr lang="ru-RU" sz="4000" b="1" dirty="0" smtClean="0">
                <a:solidFill>
                  <a:prstClr val="black"/>
                </a:solidFill>
              </a:rPr>
            </a:br>
            <a:r>
              <a:rPr lang="ru-RU" sz="4000" b="1" dirty="0" smtClean="0">
                <a:solidFill>
                  <a:prstClr val="black"/>
                </a:solidFill>
              </a:rPr>
              <a:t>(уравнивания коэффициентов)</a:t>
            </a:r>
            <a:endParaRPr lang="ru-RU" sz="2400" b="1" i="1" dirty="0" smtClean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340768"/>
            <a:ext cx="21419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400" b="1" i="1" dirty="0" smtClean="0">
                <a:solidFill>
                  <a:srgbClr val="0070C0"/>
                </a:solidFill>
              </a:rPr>
              <a:t>25x + 10y = 200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700808"/>
            <a:ext cx="1285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− 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= 1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10" name="Левая фигурная скобка 9"/>
          <p:cNvSpPr/>
          <p:nvPr/>
        </p:nvSpPr>
        <p:spPr>
          <a:xfrm>
            <a:off x="395536" y="1412776"/>
            <a:ext cx="216024" cy="792088"/>
          </a:xfrm>
          <a:prstGeom prst="leftBrace">
            <a:avLst>
              <a:gd name="adj1" fmla="val 51197"/>
              <a:gd name="adj2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5536" y="2276872"/>
            <a:ext cx="4392488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39552" y="2348880"/>
            <a:ext cx="3399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Уравняем коэффициенты при у: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2924944"/>
            <a:ext cx="21419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400" b="1" i="1" dirty="0" smtClean="0">
                <a:solidFill>
                  <a:srgbClr val="0070C0"/>
                </a:solidFill>
              </a:rPr>
              <a:t>25x + 10y = 200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3284984"/>
            <a:ext cx="1888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− 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= 1 </a:t>
            </a:r>
            <a:r>
              <a:rPr lang="en-US" sz="2400" b="1" dirty="0" smtClean="0">
                <a:solidFill>
                  <a:srgbClr val="0070C0"/>
                </a:solidFill>
              </a:rPr>
              <a:t>|</a:t>
            </a:r>
            <a:r>
              <a:rPr lang="en-US" sz="2400" b="1" i="1" dirty="0" smtClean="0">
                <a:solidFill>
                  <a:srgbClr val="0070C0"/>
                </a:solidFill>
              </a:rPr>
              <a:t>*10</a:t>
            </a:r>
            <a:endParaRPr lang="ru-RU" sz="2400" dirty="0"/>
          </a:p>
        </p:txBody>
      </p:sp>
      <p:sp>
        <p:nvSpPr>
          <p:cNvPr id="11" name="Левая фигурная скобка 10"/>
          <p:cNvSpPr/>
          <p:nvPr/>
        </p:nvSpPr>
        <p:spPr>
          <a:xfrm>
            <a:off x="467544" y="2996952"/>
            <a:ext cx="216024" cy="792088"/>
          </a:xfrm>
          <a:prstGeom prst="leftBrace">
            <a:avLst>
              <a:gd name="adj1" fmla="val 51197"/>
              <a:gd name="adj2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4005064"/>
            <a:ext cx="21419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400" b="1" i="1" dirty="0" smtClean="0">
                <a:solidFill>
                  <a:srgbClr val="0070C0"/>
                </a:solidFill>
              </a:rPr>
              <a:t>25x + 10y = 200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4365104"/>
            <a:ext cx="20553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0070C0"/>
                </a:solidFill>
              </a:rPr>
              <a:t>10</a:t>
            </a:r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− </a:t>
            </a:r>
            <a:r>
              <a:rPr lang="en-US" sz="2400" b="1" i="1" dirty="0" smtClean="0">
                <a:solidFill>
                  <a:srgbClr val="0070C0"/>
                </a:solidFill>
              </a:rPr>
              <a:t>10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= 1</a:t>
            </a:r>
            <a:r>
              <a:rPr lang="en-US" sz="2400" b="1" i="1" dirty="0" smtClean="0">
                <a:solidFill>
                  <a:srgbClr val="0070C0"/>
                </a:solidFill>
              </a:rPr>
              <a:t>0</a:t>
            </a:r>
            <a:r>
              <a:rPr lang="ru-RU" sz="2400" b="1" i="1" dirty="0" smtClean="0">
                <a:solidFill>
                  <a:srgbClr val="0070C0"/>
                </a:solidFill>
              </a:rPr>
              <a:t> </a:t>
            </a:r>
            <a:endParaRPr lang="ru-RU" sz="2400" dirty="0"/>
          </a:p>
        </p:txBody>
      </p:sp>
      <p:sp>
        <p:nvSpPr>
          <p:cNvPr id="16" name="Левая фигурная скобка 15"/>
          <p:cNvSpPr/>
          <p:nvPr/>
        </p:nvSpPr>
        <p:spPr>
          <a:xfrm>
            <a:off x="467544" y="4077072"/>
            <a:ext cx="216024" cy="792088"/>
          </a:xfrm>
          <a:prstGeom prst="leftBrace">
            <a:avLst>
              <a:gd name="adj1" fmla="val 51197"/>
              <a:gd name="adj2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2780184" y="4221088"/>
            <a:ext cx="495672" cy="4404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86409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prstClr val="black"/>
                </a:solidFill>
              </a:rPr>
              <a:t>Метод сложения </a:t>
            </a:r>
            <a:br>
              <a:rPr lang="ru-RU" sz="4000" b="1" dirty="0" smtClean="0">
                <a:solidFill>
                  <a:prstClr val="black"/>
                </a:solidFill>
              </a:rPr>
            </a:br>
            <a:r>
              <a:rPr lang="ru-RU" sz="4000" b="1" dirty="0" smtClean="0">
                <a:solidFill>
                  <a:prstClr val="black"/>
                </a:solidFill>
              </a:rPr>
              <a:t>(уравнивания коэффициентов)</a:t>
            </a:r>
            <a:endParaRPr lang="ru-RU" sz="2400" b="1" i="1" dirty="0" smtClean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340768"/>
            <a:ext cx="21419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400" b="1" i="1" dirty="0" smtClean="0">
                <a:solidFill>
                  <a:srgbClr val="0070C0"/>
                </a:solidFill>
              </a:rPr>
              <a:t>25x + 10y = 200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700808"/>
            <a:ext cx="1285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− 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= 1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10" name="Левая фигурная скобка 9"/>
          <p:cNvSpPr/>
          <p:nvPr/>
        </p:nvSpPr>
        <p:spPr>
          <a:xfrm>
            <a:off x="395536" y="1412776"/>
            <a:ext cx="216024" cy="792088"/>
          </a:xfrm>
          <a:prstGeom prst="leftBrace">
            <a:avLst>
              <a:gd name="adj1" fmla="val 51197"/>
              <a:gd name="adj2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5536" y="2276872"/>
            <a:ext cx="4392488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39552" y="2348880"/>
            <a:ext cx="3399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Уравняем коэффициенты при у: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2924944"/>
            <a:ext cx="21419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400" b="1" i="1" dirty="0" smtClean="0">
                <a:solidFill>
                  <a:srgbClr val="0070C0"/>
                </a:solidFill>
              </a:rPr>
              <a:t>25x + 10y = 200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3284984"/>
            <a:ext cx="1888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− 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= 1 </a:t>
            </a:r>
            <a:r>
              <a:rPr lang="en-US" sz="2400" b="1" dirty="0" smtClean="0">
                <a:solidFill>
                  <a:srgbClr val="0070C0"/>
                </a:solidFill>
              </a:rPr>
              <a:t>|</a:t>
            </a:r>
            <a:r>
              <a:rPr lang="en-US" sz="2400" b="1" i="1" dirty="0" smtClean="0">
                <a:solidFill>
                  <a:srgbClr val="0070C0"/>
                </a:solidFill>
              </a:rPr>
              <a:t>*10</a:t>
            </a:r>
            <a:endParaRPr lang="ru-RU" sz="2400" dirty="0"/>
          </a:p>
        </p:txBody>
      </p:sp>
      <p:sp>
        <p:nvSpPr>
          <p:cNvPr id="11" name="Левая фигурная скобка 10"/>
          <p:cNvSpPr/>
          <p:nvPr/>
        </p:nvSpPr>
        <p:spPr>
          <a:xfrm>
            <a:off x="467544" y="2996952"/>
            <a:ext cx="216024" cy="792088"/>
          </a:xfrm>
          <a:prstGeom prst="leftBrace">
            <a:avLst>
              <a:gd name="adj1" fmla="val 51197"/>
              <a:gd name="adj2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4005064"/>
            <a:ext cx="21419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400" b="1" i="1" dirty="0" smtClean="0">
                <a:solidFill>
                  <a:srgbClr val="0070C0"/>
                </a:solidFill>
              </a:rPr>
              <a:t>25x + 10y = 200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4365104"/>
            <a:ext cx="20553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0070C0"/>
                </a:solidFill>
              </a:rPr>
              <a:t>10</a:t>
            </a:r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− </a:t>
            </a:r>
            <a:r>
              <a:rPr lang="en-US" sz="2400" b="1" i="1" dirty="0" smtClean="0">
                <a:solidFill>
                  <a:srgbClr val="0070C0"/>
                </a:solidFill>
              </a:rPr>
              <a:t>10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= 1</a:t>
            </a:r>
            <a:r>
              <a:rPr lang="en-US" sz="2400" b="1" i="1" dirty="0" smtClean="0">
                <a:solidFill>
                  <a:srgbClr val="0070C0"/>
                </a:solidFill>
              </a:rPr>
              <a:t>0</a:t>
            </a:r>
            <a:r>
              <a:rPr lang="ru-RU" sz="2400" b="1" i="1" dirty="0" smtClean="0">
                <a:solidFill>
                  <a:srgbClr val="0070C0"/>
                </a:solidFill>
              </a:rPr>
              <a:t> </a:t>
            </a:r>
            <a:endParaRPr lang="ru-RU" sz="2400" dirty="0"/>
          </a:p>
        </p:txBody>
      </p:sp>
      <p:sp>
        <p:nvSpPr>
          <p:cNvPr id="16" name="Левая фигурная скобка 15"/>
          <p:cNvSpPr/>
          <p:nvPr/>
        </p:nvSpPr>
        <p:spPr>
          <a:xfrm>
            <a:off x="467544" y="4077072"/>
            <a:ext cx="216024" cy="792088"/>
          </a:xfrm>
          <a:prstGeom prst="leftBrace">
            <a:avLst>
              <a:gd name="adj1" fmla="val 51197"/>
              <a:gd name="adj2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865294" y="4191471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0070C0"/>
                </a:solidFill>
              </a:rPr>
              <a:t>+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2780184" y="4221088"/>
            <a:ext cx="495672" cy="4404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86409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prstClr val="black"/>
                </a:solidFill>
              </a:rPr>
              <a:t>Метод сложения </a:t>
            </a:r>
            <a:br>
              <a:rPr lang="ru-RU" sz="4000" b="1" dirty="0" smtClean="0">
                <a:solidFill>
                  <a:prstClr val="black"/>
                </a:solidFill>
              </a:rPr>
            </a:br>
            <a:r>
              <a:rPr lang="ru-RU" sz="4000" b="1" dirty="0" smtClean="0">
                <a:solidFill>
                  <a:prstClr val="black"/>
                </a:solidFill>
              </a:rPr>
              <a:t>(уравнивания коэффициентов)</a:t>
            </a:r>
            <a:endParaRPr lang="ru-RU" sz="2400" b="1" i="1" dirty="0" smtClean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340768"/>
            <a:ext cx="21419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400" b="1" i="1" dirty="0" smtClean="0">
                <a:solidFill>
                  <a:srgbClr val="0070C0"/>
                </a:solidFill>
              </a:rPr>
              <a:t>25x + 10y = 200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700808"/>
            <a:ext cx="1285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− 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= 1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10" name="Левая фигурная скобка 9"/>
          <p:cNvSpPr/>
          <p:nvPr/>
        </p:nvSpPr>
        <p:spPr>
          <a:xfrm>
            <a:off x="395536" y="1412776"/>
            <a:ext cx="216024" cy="792088"/>
          </a:xfrm>
          <a:prstGeom prst="leftBrace">
            <a:avLst>
              <a:gd name="adj1" fmla="val 51197"/>
              <a:gd name="adj2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5536" y="2276872"/>
            <a:ext cx="4392488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39552" y="2348880"/>
            <a:ext cx="3399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Уравняем коэффициенты при у: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2924944"/>
            <a:ext cx="21419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400" b="1" i="1" dirty="0" smtClean="0">
                <a:solidFill>
                  <a:srgbClr val="0070C0"/>
                </a:solidFill>
              </a:rPr>
              <a:t>25x + 10y = 200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3284984"/>
            <a:ext cx="1888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− 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= 1 </a:t>
            </a:r>
            <a:r>
              <a:rPr lang="en-US" sz="2400" b="1" dirty="0" smtClean="0">
                <a:solidFill>
                  <a:srgbClr val="0070C0"/>
                </a:solidFill>
              </a:rPr>
              <a:t>|</a:t>
            </a:r>
            <a:r>
              <a:rPr lang="en-US" sz="2400" b="1" i="1" dirty="0" smtClean="0">
                <a:solidFill>
                  <a:srgbClr val="0070C0"/>
                </a:solidFill>
              </a:rPr>
              <a:t>*10</a:t>
            </a:r>
            <a:endParaRPr lang="ru-RU" sz="2400" dirty="0"/>
          </a:p>
        </p:txBody>
      </p:sp>
      <p:sp>
        <p:nvSpPr>
          <p:cNvPr id="11" name="Левая фигурная скобка 10"/>
          <p:cNvSpPr/>
          <p:nvPr/>
        </p:nvSpPr>
        <p:spPr>
          <a:xfrm>
            <a:off x="467544" y="2996952"/>
            <a:ext cx="216024" cy="792088"/>
          </a:xfrm>
          <a:prstGeom prst="leftBrace">
            <a:avLst>
              <a:gd name="adj1" fmla="val 51197"/>
              <a:gd name="adj2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4005064"/>
            <a:ext cx="21419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400" b="1" i="1" dirty="0" smtClean="0">
                <a:solidFill>
                  <a:srgbClr val="0070C0"/>
                </a:solidFill>
              </a:rPr>
              <a:t>25x + 10y = 200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4365104"/>
            <a:ext cx="18998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0070C0"/>
                </a:solidFill>
              </a:rPr>
              <a:t>10</a:t>
            </a:r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− </a:t>
            </a:r>
            <a:r>
              <a:rPr lang="en-US" sz="2400" b="1" i="1" dirty="0" smtClean="0">
                <a:solidFill>
                  <a:srgbClr val="0070C0"/>
                </a:solidFill>
              </a:rPr>
              <a:t>10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= 1 </a:t>
            </a:r>
            <a:endParaRPr lang="ru-RU" sz="2400" dirty="0"/>
          </a:p>
        </p:txBody>
      </p:sp>
      <p:sp>
        <p:nvSpPr>
          <p:cNvPr id="16" name="Левая фигурная скобка 15"/>
          <p:cNvSpPr/>
          <p:nvPr/>
        </p:nvSpPr>
        <p:spPr>
          <a:xfrm>
            <a:off x="467544" y="4077072"/>
            <a:ext cx="216024" cy="792088"/>
          </a:xfrm>
          <a:prstGeom prst="leftBrace">
            <a:avLst>
              <a:gd name="adj1" fmla="val 51197"/>
              <a:gd name="adj2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865294" y="4191471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0070C0"/>
                </a:solidFill>
              </a:rPr>
              <a:t>+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83568" y="5055567"/>
            <a:ext cx="1463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0070C0"/>
                </a:solidFill>
              </a:rPr>
              <a:t>35</a:t>
            </a:r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= </a:t>
            </a:r>
            <a:r>
              <a:rPr lang="en-US" sz="2400" b="1" i="1" dirty="0" smtClean="0">
                <a:solidFill>
                  <a:srgbClr val="0070C0"/>
                </a:solidFill>
              </a:rPr>
              <a:t>210</a:t>
            </a:r>
            <a:r>
              <a:rPr lang="ru-RU" sz="2400" b="1" i="1" dirty="0" smtClean="0">
                <a:solidFill>
                  <a:srgbClr val="0070C0"/>
                </a:solidFill>
              </a:rPr>
              <a:t>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2780184" y="4149080"/>
            <a:ext cx="495672" cy="4404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86409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prstClr val="black"/>
                </a:solidFill>
              </a:rPr>
              <a:t>Метод сложения </a:t>
            </a:r>
            <a:br>
              <a:rPr lang="ru-RU" sz="4000" b="1" dirty="0" smtClean="0">
                <a:solidFill>
                  <a:prstClr val="black"/>
                </a:solidFill>
              </a:rPr>
            </a:br>
            <a:r>
              <a:rPr lang="ru-RU" sz="4000" b="1" dirty="0" smtClean="0">
                <a:solidFill>
                  <a:prstClr val="black"/>
                </a:solidFill>
              </a:rPr>
              <a:t>(уравнивания коэффициентов)</a:t>
            </a:r>
            <a:endParaRPr lang="ru-RU" sz="2400" b="1" i="1" dirty="0" smtClean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340768"/>
            <a:ext cx="21419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400" b="1" i="1" dirty="0" smtClean="0">
                <a:solidFill>
                  <a:srgbClr val="0070C0"/>
                </a:solidFill>
              </a:rPr>
              <a:t>25x + 10y = 200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700808"/>
            <a:ext cx="1285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− 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= 1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10" name="Левая фигурная скобка 9"/>
          <p:cNvSpPr/>
          <p:nvPr/>
        </p:nvSpPr>
        <p:spPr>
          <a:xfrm>
            <a:off x="395536" y="1412776"/>
            <a:ext cx="216024" cy="792088"/>
          </a:xfrm>
          <a:prstGeom prst="leftBrace">
            <a:avLst>
              <a:gd name="adj1" fmla="val 51197"/>
              <a:gd name="adj2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5536" y="2276872"/>
            <a:ext cx="4392488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39552" y="2348880"/>
            <a:ext cx="3399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Уравняем коэффициенты при у: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2924944"/>
            <a:ext cx="21419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400" b="1" i="1" dirty="0" smtClean="0">
                <a:solidFill>
                  <a:srgbClr val="0070C0"/>
                </a:solidFill>
              </a:rPr>
              <a:t>25x + 10y = 200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3284984"/>
            <a:ext cx="1888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− 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= 1 </a:t>
            </a:r>
            <a:r>
              <a:rPr lang="en-US" sz="2400" b="1" dirty="0" smtClean="0">
                <a:solidFill>
                  <a:srgbClr val="0070C0"/>
                </a:solidFill>
              </a:rPr>
              <a:t>|</a:t>
            </a:r>
            <a:r>
              <a:rPr lang="en-US" sz="2400" b="1" i="1" dirty="0" smtClean="0">
                <a:solidFill>
                  <a:srgbClr val="0070C0"/>
                </a:solidFill>
              </a:rPr>
              <a:t>*10</a:t>
            </a:r>
            <a:endParaRPr lang="ru-RU" sz="2400" dirty="0"/>
          </a:p>
        </p:txBody>
      </p:sp>
      <p:sp>
        <p:nvSpPr>
          <p:cNvPr id="11" name="Левая фигурная скобка 10"/>
          <p:cNvSpPr/>
          <p:nvPr/>
        </p:nvSpPr>
        <p:spPr>
          <a:xfrm>
            <a:off x="467544" y="2996952"/>
            <a:ext cx="216024" cy="792088"/>
          </a:xfrm>
          <a:prstGeom prst="leftBrace">
            <a:avLst>
              <a:gd name="adj1" fmla="val 51197"/>
              <a:gd name="adj2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3933056"/>
            <a:ext cx="21419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400" b="1" i="1" dirty="0" smtClean="0">
                <a:solidFill>
                  <a:srgbClr val="0070C0"/>
                </a:solidFill>
              </a:rPr>
              <a:t>25x + 10y = 200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4293096"/>
            <a:ext cx="18998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0070C0"/>
                </a:solidFill>
              </a:rPr>
              <a:t>10</a:t>
            </a:r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− </a:t>
            </a:r>
            <a:r>
              <a:rPr lang="en-US" sz="2400" b="1" i="1" dirty="0" smtClean="0">
                <a:solidFill>
                  <a:srgbClr val="0070C0"/>
                </a:solidFill>
              </a:rPr>
              <a:t>10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= 1 </a:t>
            </a:r>
            <a:endParaRPr lang="ru-RU" sz="2400" dirty="0"/>
          </a:p>
        </p:txBody>
      </p:sp>
      <p:sp>
        <p:nvSpPr>
          <p:cNvPr id="16" name="Левая фигурная скобка 15"/>
          <p:cNvSpPr/>
          <p:nvPr/>
        </p:nvSpPr>
        <p:spPr>
          <a:xfrm>
            <a:off x="467544" y="4005064"/>
            <a:ext cx="216024" cy="792088"/>
          </a:xfrm>
          <a:prstGeom prst="leftBrace">
            <a:avLst>
              <a:gd name="adj1" fmla="val 51197"/>
              <a:gd name="adj2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865294" y="4119463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0070C0"/>
                </a:solidFill>
              </a:rPr>
              <a:t>+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83568" y="4869160"/>
            <a:ext cx="21435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0070C0"/>
                </a:solidFill>
              </a:rPr>
              <a:t>35</a:t>
            </a:r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= </a:t>
            </a:r>
            <a:r>
              <a:rPr lang="en-US" sz="2400" b="1" i="1" dirty="0" smtClean="0">
                <a:solidFill>
                  <a:srgbClr val="0070C0"/>
                </a:solidFill>
              </a:rPr>
              <a:t>210 </a:t>
            </a:r>
            <a:r>
              <a:rPr lang="en-US" sz="2400" b="1" dirty="0" smtClean="0">
                <a:solidFill>
                  <a:srgbClr val="0070C0"/>
                </a:solidFill>
              </a:rPr>
              <a:t>|</a:t>
            </a:r>
            <a:r>
              <a:rPr lang="ru-RU" sz="2400" b="1" i="1" dirty="0" smtClean="0">
                <a:solidFill>
                  <a:srgbClr val="0070C0"/>
                </a:solidFill>
              </a:rPr>
              <a:t>:</a:t>
            </a:r>
            <a:r>
              <a:rPr lang="en-US" sz="2400" b="1" i="1" dirty="0" smtClean="0">
                <a:solidFill>
                  <a:srgbClr val="0070C0"/>
                </a:solidFill>
              </a:rPr>
              <a:t>35</a:t>
            </a:r>
            <a:r>
              <a:rPr lang="ru-RU" sz="2400" b="1" i="1" dirty="0" smtClean="0">
                <a:solidFill>
                  <a:srgbClr val="0070C0"/>
                </a:solidFill>
              </a:rPr>
              <a:t> </a:t>
            </a:r>
            <a:endParaRPr lang="ru-RU" sz="2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55576" y="5301208"/>
            <a:ext cx="841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 smtClean="0">
                <a:solidFill>
                  <a:srgbClr val="0070C0"/>
                </a:solidFill>
              </a:rPr>
              <a:t>х</a:t>
            </a:r>
            <a:r>
              <a:rPr lang="ru-RU" sz="2400" b="1" i="1" dirty="0" smtClean="0">
                <a:solidFill>
                  <a:srgbClr val="0070C0"/>
                </a:solidFill>
              </a:rPr>
              <a:t> = 6 </a:t>
            </a:r>
            <a:endParaRPr lang="ru-RU" sz="2400" dirty="0"/>
          </a:p>
        </p:txBody>
      </p:sp>
      <p:sp>
        <p:nvSpPr>
          <p:cNvPr id="21" name="Содержимое 2"/>
          <p:cNvSpPr txBox="1">
            <a:spLocks/>
          </p:cNvSpPr>
          <p:nvPr/>
        </p:nvSpPr>
        <p:spPr>
          <a:xfrm>
            <a:off x="323528" y="5733256"/>
            <a:ext cx="7560840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fontAlgn="base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i="1" dirty="0" smtClean="0"/>
              <a:t>Если х=6, то </a:t>
            </a:r>
            <a:r>
              <a:rPr lang="ru-RU" sz="2400" i="1" dirty="0"/>
              <a:t> </a:t>
            </a:r>
            <a:endParaRPr lang="ru-RU" sz="24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2780184" y="4149080"/>
            <a:ext cx="495672" cy="4404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86409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prstClr val="black"/>
                </a:solidFill>
              </a:rPr>
              <a:t>Метод сложения </a:t>
            </a:r>
            <a:br>
              <a:rPr lang="ru-RU" sz="4000" b="1" dirty="0" smtClean="0">
                <a:solidFill>
                  <a:prstClr val="black"/>
                </a:solidFill>
              </a:rPr>
            </a:br>
            <a:r>
              <a:rPr lang="ru-RU" sz="4000" b="1" dirty="0" smtClean="0">
                <a:solidFill>
                  <a:prstClr val="black"/>
                </a:solidFill>
              </a:rPr>
              <a:t>(уравнивания коэффициентов)</a:t>
            </a:r>
            <a:endParaRPr lang="ru-RU" sz="2400" b="1" i="1" dirty="0" smtClean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340768"/>
            <a:ext cx="21419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400" b="1" i="1" dirty="0" smtClean="0">
                <a:solidFill>
                  <a:srgbClr val="0070C0"/>
                </a:solidFill>
              </a:rPr>
              <a:t>25x + 10y = 200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700808"/>
            <a:ext cx="1285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− 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= 1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10" name="Левая фигурная скобка 9"/>
          <p:cNvSpPr/>
          <p:nvPr/>
        </p:nvSpPr>
        <p:spPr>
          <a:xfrm>
            <a:off x="395536" y="1412776"/>
            <a:ext cx="216024" cy="792088"/>
          </a:xfrm>
          <a:prstGeom prst="leftBrace">
            <a:avLst>
              <a:gd name="adj1" fmla="val 51197"/>
              <a:gd name="adj2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5536" y="2276872"/>
            <a:ext cx="4392488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39552" y="2348880"/>
            <a:ext cx="3399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Уравняем коэффициенты при у: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2924944"/>
            <a:ext cx="21419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400" b="1" i="1" dirty="0" smtClean="0">
                <a:solidFill>
                  <a:srgbClr val="0070C0"/>
                </a:solidFill>
              </a:rPr>
              <a:t>25x + 10y = 200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3284984"/>
            <a:ext cx="1888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− 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= 1 </a:t>
            </a:r>
            <a:r>
              <a:rPr lang="en-US" sz="2400" b="1" dirty="0" smtClean="0">
                <a:solidFill>
                  <a:srgbClr val="0070C0"/>
                </a:solidFill>
              </a:rPr>
              <a:t>|</a:t>
            </a:r>
            <a:r>
              <a:rPr lang="en-US" sz="2400" b="1" i="1" dirty="0" smtClean="0">
                <a:solidFill>
                  <a:srgbClr val="0070C0"/>
                </a:solidFill>
              </a:rPr>
              <a:t>*10</a:t>
            </a:r>
            <a:endParaRPr lang="ru-RU" sz="2400" dirty="0"/>
          </a:p>
        </p:txBody>
      </p:sp>
      <p:sp>
        <p:nvSpPr>
          <p:cNvPr id="11" name="Левая фигурная скобка 10"/>
          <p:cNvSpPr/>
          <p:nvPr/>
        </p:nvSpPr>
        <p:spPr>
          <a:xfrm>
            <a:off x="467544" y="2996952"/>
            <a:ext cx="216024" cy="792088"/>
          </a:xfrm>
          <a:prstGeom prst="leftBrace">
            <a:avLst>
              <a:gd name="adj1" fmla="val 51197"/>
              <a:gd name="adj2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3933056"/>
            <a:ext cx="21419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400" b="1" i="1" dirty="0" smtClean="0">
                <a:solidFill>
                  <a:srgbClr val="0070C0"/>
                </a:solidFill>
              </a:rPr>
              <a:t>25x + 10y = 200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4293096"/>
            <a:ext cx="18998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0070C0"/>
                </a:solidFill>
              </a:rPr>
              <a:t>10</a:t>
            </a:r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− </a:t>
            </a:r>
            <a:r>
              <a:rPr lang="en-US" sz="2400" b="1" i="1" dirty="0" smtClean="0">
                <a:solidFill>
                  <a:srgbClr val="0070C0"/>
                </a:solidFill>
              </a:rPr>
              <a:t>10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= 1 </a:t>
            </a:r>
            <a:endParaRPr lang="ru-RU" sz="2400" dirty="0"/>
          </a:p>
        </p:txBody>
      </p:sp>
      <p:sp>
        <p:nvSpPr>
          <p:cNvPr id="16" name="Левая фигурная скобка 15"/>
          <p:cNvSpPr/>
          <p:nvPr/>
        </p:nvSpPr>
        <p:spPr>
          <a:xfrm>
            <a:off x="467544" y="4005064"/>
            <a:ext cx="216024" cy="792088"/>
          </a:xfrm>
          <a:prstGeom prst="leftBrace">
            <a:avLst>
              <a:gd name="adj1" fmla="val 51197"/>
              <a:gd name="adj2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865294" y="4119463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0070C0"/>
                </a:solidFill>
              </a:rPr>
              <a:t>+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83568" y="4869160"/>
            <a:ext cx="21435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0070C0"/>
                </a:solidFill>
              </a:rPr>
              <a:t>35</a:t>
            </a:r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= </a:t>
            </a:r>
            <a:r>
              <a:rPr lang="en-US" sz="2400" b="1" i="1" dirty="0" smtClean="0">
                <a:solidFill>
                  <a:srgbClr val="0070C0"/>
                </a:solidFill>
              </a:rPr>
              <a:t>210 </a:t>
            </a:r>
            <a:r>
              <a:rPr lang="en-US" sz="2400" b="1" dirty="0" smtClean="0">
                <a:solidFill>
                  <a:srgbClr val="0070C0"/>
                </a:solidFill>
              </a:rPr>
              <a:t>|</a:t>
            </a:r>
            <a:r>
              <a:rPr lang="ru-RU" sz="2400" b="1" i="1" dirty="0" smtClean="0">
                <a:solidFill>
                  <a:srgbClr val="0070C0"/>
                </a:solidFill>
              </a:rPr>
              <a:t>:</a:t>
            </a:r>
            <a:r>
              <a:rPr lang="en-US" sz="2400" b="1" i="1" dirty="0" smtClean="0">
                <a:solidFill>
                  <a:srgbClr val="0070C0"/>
                </a:solidFill>
              </a:rPr>
              <a:t>35</a:t>
            </a:r>
            <a:r>
              <a:rPr lang="ru-RU" sz="2400" b="1" i="1" dirty="0" smtClean="0">
                <a:solidFill>
                  <a:srgbClr val="0070C0"/>
                </a:solidFill>
              </a:rPr>
              <a:t> </a:t>
            </a:r>
            <a:endParaRPr lang="ru-RU" sz="2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55576" y="5301208"/>
            <a:ext cx="841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 smtClean="0">
                <a:solidFill>
                  <a:srgbClr val="0070C0"/>
                </a:solidFill>
              </a:rPr>
              <a:t>х</a:t>
            </a:r>
            <a:r>
              <a:rPr lang="ru-RU" sz="2400" b="1" i="1" dirty="0" smtClean="0">
                <a:solidFill>
                  <a:srgbClr val="0070C0"/>
                </a:solidFill>
              </a:rPr>
              <a:t> = 6 </a:t>
            </a:r>
            <a:endParaRPr lang="ru-RU" sz="2400" dirty="0"/>
          </a:p>
        </p:txBody>
      </p:sp>
      <p:sp>
        <p:nvSpPr>
          <p:cNvPr id="21" name="Содержимое 2"/>
          <p:cNvSpPr txBox="1">
            <a:spLocks/>
          </p:cNvSpPr>
          <p:nvPr/>
        </p:nvSpPr>
        <p:spPr>
          <a:xfrm>
            <a:off x="323528" y="5733256"/>
            <a:ext cx="7560840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fontAlgn="base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i="1" dirty="0" smtClean="0"/>
              <a:t>Если х=6, то </a:t>
            </a:r>
            <a:r>
              <a:rPr lang="ru-RU" sz="2400" i="1" dirty="0"/>
              <a:t> </a:t>
            </a:r>
            <a:r>
              <a:rPr lang="ru-RU" sz="2400" i="1" dirty="0" smtClean="0"/>
              <a:t>6 -</a:t>
            </a:r>
            <a:r>
              <a:rPr lang="ru-RU" sz="2400" i="1" dirty="0"/>
              <a:t> </a:t>
            </a:r>
            <a:r>
              <a:rPr lang="ru-RU" sz="2400" i="1" dirty="0" err="1"/>
              <a:t>y</a:t>
            </a:r>
            <a:r>
              <a:rPr lang="ru-RU" sz="2400" i="1" dirty="0"/>
              <a:t> </a:t>
            </a:r>
            <a:r>
              <a:rPr lang="ru-RU" sz="2400" i="1" dirty="0" smtClean="0"/>
              <a:t>=1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b="1" dirty="0"/>
              <a:t>Система двух линейных уравнений с двумя переменными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997152"/>
          </a:xfrm>
        </p:spPr>
        <p:txBody>
          <a:bodyPr>
            <a:normAutofit/>
          </a:bodyPr>
          <a:lstStyle/>
          <a:p>
            <a:pPr fontAlgn="base"/>
            <a:r>
              <a:rPr lang="ru-RU" dirty="0" smtClean="0"/>
              <a:t>Состоит из двух уравнений вида:</a:t>
            </a:r>
            <a:r>
              <a:rPr lang="ru-RU" dirty="0"/>
              <a:t> </a:t>
            </a:r>
            <a:r>
              <a:rPr lang="ru-RU" i="1" dirty="0" err="1"/>
              <a:t>ax</a:t>
            </a:r>
            <a:r>
              <a:rPr lang="ru-RU" i="1" dirty="0"/>
              <a:t> + </a:t>
            </a:r>
            <a:r>
              <a:rPr lang="ru-RU" i="1" dirty="0" err="1"/>
              <a:t>by</a:t>
            </a:r>
            <a:r>
              <a:rPr lang="ru-RU" i="1" dirty="0"/>
              <a:t> = </a:t>
            </a:r>
            <a:r>
              <a:rPr lang="ru-RU" i="1" dirty="0" err="1"/>
              <a:t>c</a:t>
            </a:r>
            <a:r>
              <a:rPr lang="ru-RU" dirty="0"/>
              <a:t> </a:t>
            </a:r>
            <a:endParaRPr lang="ru-RU" dirty="0" smtClean="0"/>
          </a:p>
          <a:p>
            <a:pPr fontAlgn="base"/>
            <a:r>
              <a:rPr lang="ru-RU" dirty="0" smtClean="0">
                <a:solidFill>
                  <a:srgbClr val="FF0000"/>
                </a:solidFill>
              </a:rPr>
              <a:t>Отдельно </a:t>
            </a:r>
            <a:r>
              <a:rPr lang="ru-RU" dirty="0">
                <a:solidFill>
                  <a:srgbClr val="FF0000"/>
                </a:solidFill>
              </a:rPr>
              <a:t>взятое </a:t>
            </a:r>
            <a:r>
              <a:rPr lang="ru-RU" dirty="0" smtClean="0">
                <a:solidFill>
                  <a:srgbClr val="FF0000"/>
                </a:solidFill>
              </a:rPr>
              <a:t>каждое </a:t>
            </a:r>
            <a:r>
              <a:rPr lang="ru-RU" dirty="0">
                <a:solidFill>
                  <a:srgbClr val="FF0000"/>
                </a:solidFill>
              </a:rPr>
              <a:t>уравнение будет иметь бесчисленное множество решений</a:t>
            </a:r>
            <a:r>
              <a:rPr lang="ru-RU" dirty="0" smtClean="0">
                <a:solidFill>
                  <a:srgbClr val="FF0000"/>
                </a:solidFill>
              </a:rPr>
              <a:t>. Решение системы – это такая пара чисел (</a:t>
            </a:r>
            <a:r>
              <a:rPr lang="ru-RU" dirty="0" err="1" smtClean="0">
                <a:solidFill>
                  <a:srgbClr val="FF0000"/>
                </a:solidFill>
              </a:rPr>
              <a:t>х;у</a:t>
            </a:r>
            <a:r>
              <a:rPr lang="ru-RU" dirty="0" smtClean="0">
                <a:solidFill>
                  <a:srgbClr val="FF0000"/>
                </a:solidFill>
              </a:rPr>
              <a:t>), которая одновременно является решением всех уравнений системы.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2780184" y="4149080"/>
            <a:ext cx="495672" cy="4404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86409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prstClr val="black"/>
                </a:solidFill>
              </a:rPr>
              <a:t>Метод сложения </a:t>
            </a:r>
            <a:br>
              <a:rPr lang="ru-RU" sz="4000" b="1" dirty="0" smtClean="0">
                <a:solidFill>
                  <a:prstClr val="black"/>
                </a:solidFill>
              </a:rPr>
            </a:br>
            <a:r>
              <a:rPr lang="ru-RU" sz="4000" b="1" dirty="0" smtClean="0">
                <a:solidFill>
                  <a:prstClr val="black"/>
                </a:solidFill>
              </a:rPr>
              <a:t>(уравнивания коэффициентов)</a:t>
            </a:r>
            <a:endParaRPr lang="ru-RU" sz="2400" b="1" i="1" dirty="0" smtClean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340768"/>
            <a:ext cx="21419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400" b="1" i="1" dirty="0" smtClean="0">
                <a:solidFill>
                  <a:srgbClr val="0070C0"/>
                </a:solidFill>
              </a:rPr>
              <a:t>25x + 10y = 200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700808"/>
            <a:ext cx="1285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− 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= 1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10" name="Левая фигурная скобка 9"/>
          <p:cNvSpPr/>
          <p:nvPr/>
        </p:nvSpPr>
        <p:spPr>
          <a:xfrm>
            <a:off x="395536" y="1412776"/>
            <a:ext cx="216024" cy="792088"/>
          </a:xfrm>
          <a:prstGeom prst="leftBrace">
            <a:avLst>
              <a:gd name="adj1" fmla="val 51197"/>
              <a:gd name="adj2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5536" y="2276872"/>
            <a:ext cx="4392488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39552" y="2348880"/>
            <a:ext cx="3399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Уравняем коэффициенты при у: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2924944"/>
            <a:ext cx="21419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400" b="1" i="1" dirty="0" smtClean="0">
                <a:solidFill>
                  <a:srgbClr val="0070C0"/>
                </a:solidFill>
              </a:rPr>
              <a:t>25x + 10y = 200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3284984"/>
            <a:ext cx="1888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− 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= 1 </a:t>
            </a:r>
            <a:r>
              <a:rPr lang="en-US" sz="2400" b="1" dirty="0" smtClean="0">
                <a:solidFill>
                  <a:srgbClr val="0070C0"/>
                </a:solidFill>
              </a:rPr>
              <a:t>|</a:t>
            </a:r>
            <a:r>
              <a:rPr lang="en-US" sz="2400" b="1" i="1" dirty="0" smtClean="0">
                <a:solidFill>
                  <a:srgbClr val="0070C0"/>
                </a:solidFill>
              </a:rPr>
              <a:t>*10</a:t>
            </a:r>
            <a:endParaRPr lang="ru-RU" sz="2400" dirty="0"/>
          </a:p>
        </p:txBody>
      </p:sp>
      <p:sp>
        <p:nvSpPr>
          <p:cNvPr id="11" name="Левая фигурная скобка 10"/>
          <p:cNvSpPr/>
          <p:nvPr/>
        </p:nvSpPr>
        <p:spPr>
          <a:xfrm>
            <a:off x="467544" y="2996952"/>
            <a:ext cx="216024" cy="792088"/>
          </a:xfrm>
          <a:prstGeom prst="leftBrace">
            <a:avLst>
              <a:gd name="adj1" fmla="val 51197"/>
              <a:gd name="adj2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3933056"/>
            <a:ext cx="21419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400" b="1" i="1" dirty="0" smtClean="0">
                <a:solidFill>
                  <a:srgbClr val="0070C0"/>
                </a:solidFill>
              </a:rPr>
              <a:t>25x + 10y = 200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4293096"/>
            <a:ext cx="20553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0070C0"/>
                </a:solidFill>
              </a:rPr>
              <a:t>10</a:t>
            </a:r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− </a:t>
            </a:r>
            <a:r>
              <a:rPr lang="en-US" sz="2400" b="1" i="1" dirty="0" smtClean="0">
                <a:solidFill>
                  <a:srgbClr val="0070C0"/>
                </a:solidFill>
              </a:rPr>
              <a:t>10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= </a:t>
            </a:r>
            <a:r>
              <a:rPr lang="ru-RU" sz="2400" b="1" i="1" dirty="0" smtClean="0">
                <a:solidFill>
                  <a:srgbClr val="0070C0"/>
                </a:solidFill>
              </a:rPr>
              <a:t>10 </a:t>
            </a:r>
            <a:endParaRPr lang="ru-RU" sz="2400" dirty="0"/>
          </a:p>
        </p:txBody>
      </p:sp>
      <p:sp>
        <p:nvSpPr>
          <p:cNvPr id="16" name="Левая фигурная скобка 15"/>
          <p:cNvSpPr/>
          <p:nvPr/>
        </p:nvSpPr>
        <p:spPr>
          <a:xfrm>
            <a:off x="467544" y="4005064"/>
            <a:ext cx="216024" cy="792088"/>
          </a:xfrm>
          <a:prstGeom prst="leftBrace">
            <a:avLst>
              <a:gd name="adj1" fmla="val 51197"/>
              <a:gd name="adj2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865294" y="4119463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0070C0"/>
                </a:solidFill>
              </a:rPr>
              <a:t>+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83568" y="4869160"/>
            <a:ext cx="21435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0070C0"/>
                </a:solidFill>
              </a:rPr>
              <a:t>35</a:t>
            </a:r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= </a:t>
            </a:r>
            <a:r>
              <a:rPr lang="en-US" sz="2400" b="1" i="1" dirty="0" smtClean="0">
                <a:solidFill>
                  <a:srgbClr val="0070C0"/>
                </a:solidFill>
              </a:rPr>
              <a:t>210 </a:t>
            </a:r>
            <a:r>
              <a:rPr lang="en-US" sz="2400" b="1" dirty="0" smtClean="0">
                <a:solidFill>
                  <a:srgbClr val="0070C0"/>
                </a:solidFill>
              </a:rPr>
              <a:t>|</a:t>
            </a:r>
            <a:r>
              <a:rPr lang="ru-RU" sz="2400" b="1" i="1" dirty="0" smtClean="0">
                <a:solidFill>
                  <a:srgbClr val="0070C0"/>
                </a:solidFill>
              </a:rPr>
              <a:t>:</a:t>
            </a:r>
            <a:r>
              <a:rPr lang="en-US" sz="2400" b="1" i="1" dirty="0" smtClean="0">
                <a:solidFill>
                  <a:srgbClr val="0070C0"/>
                </a:solidFill>
              </a:rPr>
              <a:t>35</a:t>
            </a:r>
            <a:r>
              <a:rPr lang="ru-RU" sz="2400" b="1" i="1" dirty="0" smtClean="0">
                <a:solidFill>
                  <a:srgbClr val="0070C0"/>
                </a:solidFill>
              </a:rPr>
              <a:t> </a:t>
            </a:r>
            <a:endParaRPr lang="ru-RU" sz="2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55576" y="5301208"/>
            <a:ext cx="841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 smtClean="0">
                <a:solidFill>
                  <a:srgbClr val="0070C0"/>
                </a:solidFill>
              </a:rPr>
              <a:t>х</a:t>
            </a:r>
            <a:r>
              <a:rPr lang="ru-RU" sz="2400" b="1" i="1" dirty="0" smtClean="0">
                <a:solidFill>
                  <a:srgbClr val="0070C0"/>
                </a:solidFill>
              </a:rPr>
              <a:t> = 6 </a:t>
            </a:r>
            <a:endParaRPr lang="ru-RU" sz="2400" dirty="0"/>
          </a:p>
        </p:txBody>
      </p:sp>
      <p:sp>
        <p:nvSpPr>
          <p:cNvPr id="21" name="Содержимое 2"/>
          <p:cNvSpPr txBox="1">
            <a:spLocks/>
          </p:cNvSpPr>
          <p:nvPr/>
        </p:nvSpPr>
        <p:spPr>
          <a:xfrm>
            <a:off x="323528" y="5733256"/>
            <a:ext cx="7560840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fontAlgn="base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i="1" dirty="0" smtClean="0"/>
              <a:t>Если х=6, то </a:t>
            </a:r>
            <a:r>
              <a:rPr lang="ru-RU" sz="2400" i="1" dirty="0"/>
              <a:t> </a:t>
            </a:r>
            <a:r>
              <a:rPr lang="ru-RU" sz="2400" i="1" dirty="0" smtClean="0"/>
              <a:t>6 -</a:t>
            </a:r>
            <a:r>
              <a:rPr lang="ru-RU" sz="2400" i="1" dirty="0"/>
              <a:t> </a:t>
            </a:r>
            <a:r>
              <a:rPr lang="ru-RU" sz="2400" i="1" dirty="0" err="1"/>
              <a:t>y</a:t>
            </a:r>
            <a:r>
              <a:rPr lang="ru-RU" sz="2400" i="1" dirty="0"/>
              <a:t> </a:t>
            </a:r>
            <a:r>
              <a:rPr lang="ru-RU" sz="2400" i="1" dirty="0" smtClean="0"/>
              <a:t>=1, у=5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2780184" y="4149080"/>
            <a:ext cx="495672" cy="4404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86409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prstClr val="black"/>
                </a:solidFill>
              </a:rPr>
              <a:t>Метод сложения </a:t>
            </a:r>
            <a:br>
              <a:rPr lang="ru-RU" sz="4000" b="1" dirty="0" smtClean="0">
                <a:solidFill>
                  <a:prstClr val="black"/>
                </a:solidFill>
              </a:rPr>
            </a:br>
            <a:r>
              <a:rPr lang="ru-RU" sz="4000" b="1" dirty="0" smtClean="0">
                <a:solidFill>
                  <a:prstClr val="black"/>
                </a:solidFill>
              </a:rPr>
              <a:t>(уравнивания коэффициентов)</a:t>
            </a:r>
            <a:endParaRPr lang="ru-RU" sz="2400" b="1" i="1" dirty="0" smtClean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340768"/>
            <a:ext cx="21419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400" b="1" i="1" dirty="0" smtClean="0">
                <a:solidFill>
                  <a:srgbClr val="0070C0"/>
                </a:solidFill>
              </a:rPr>
              <a:t>25x + 10y = 200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700808"/>
            <a:ext cx="1285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− 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= 1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10" name="Левая фигурная скобка 9"/>
          <p:cNvSpPr/>
          <p:nvPr/>
        </p:nvSpPr>
        <p:spPr>
          <a:xfrm>
            <a:off x="395536" y="1412776"/>
            <a:ext cx="216024" cy="792088"/>
          </a:xfrm>
          <a:prstGeom prst="leftBrace">
            <a:avLst>
              <a:gd name="adj1" fmla="val 51197"/>
              <a:gd name="adj2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5536" y="2276872"/>
            <a:ext cx="4392488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39552" y="2348880"/>
            <a:ext cx="3399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Уравняем коэффициенты при у: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2924944"/>
            <a:ext cx="21419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400" b="1" i="1" dirty="0" smtClean="0">
                <a:solidFill>
                  <a:srgbClr val="0070C0"/>
                </a:solidFill>
              </a:rPr>
              <a:t>25x + 10y = 200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3284984"/>
            <a:ext cx="1888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− 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= 1 </a:t>
            </a:r>
            <a:r>
              <a:rPr lang="en-US" sz="2400" b="1" dirty="0" smtClean="0">
                <a:solidFill>
                  <a:srgbClr val="0070C0"/>
                </a:solidFill>
              </a:rPr>
              <a:t>|</a:t>
            </a:r>
            <a:r>
              <a:rPr lang="en-US" sz="2400" b="1" i="1" dirty="0" smtClean="0">
                <a:solidFill>
                  <a:srgbClr val="0070C0"/>
                </a:solidFill>
              </a:rPr>
              <a:t>*10</a:t>
            </a:r>
            <a:endParaRPr lang="ru-RU" sz="2400" dirty="0"/>
          </a:p>
        </p:txBody>
      </p:sp>
      <p:sp>
        <p:nvSpPr>
          <p:cNvPr id="11" name="Левая фигурная скобка 10"/>
          <p:cNvSpPr/>
          <p:nvPr/>
        </p:nvSpPr>
        <p:spPr>
          <a:xfrm>
            <a:off x="467544" y="2996952"/>
            <a:ext cx="216024" cy="792088"/>
          </a:xfrm>
          <a:prstGeom prst="leftBrace">
            <a:avLst>
              <a:gd name="adj1" fmla="val 51197"/>
              <a:gd name="adj2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3933056"/>
            <a:ext cx="21419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400" b="1" i="1" dirty="0" smtClean="0">
                <a:solidFill>
                  <a:srgbClr val="0070C0"/>
                </a:solidFill>
              </a:rPr>
              <a:t>25x + 10y = 200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4293096"/>
            <a:ext cx="20553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0070C0"/>
                </a:solidFill>
              </a:rPr>
              <a:t>10</a:t>
            </a:r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− </a:t>
            </a:r>
            <a:r>
              <a:rPr lang="en-US" sz="2400" b="1" i="1" dirty="0" smtClean="0">
                <a:solidFill>
                  <a:srgbClr val="0070C0"/>
                </a:solidFill>
              </a:rPr>
              <a:t>10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= </a:t>
            </a:r>
            <a:r>
              <a:rPr lang="ru-RU" sz="2400" b="1" i="1" dirty="0" smtClean="0">
                <a:solidFill>
                  <a:srgbClr val="0070C0"/>
                </a:solidFill>
              </a:rPr>
              <a:t>10</a:t>
            </a:r>
            <a:endParaRPr lang="ru-RU" sz="2400" dirty="0"/>
          </a:p>
        </p:txBody>
      </p:sp>
      <p:sp>
        <p:nvSpPr>
          <p:cNvPr id="16" name="Левая фигурная скобка 15"/>
          <p:cNvSpPr/>
          <p:nvPr/>
        </p:nvSpPr>
        <p:spPr>
          <a:xfrm>
            <a:off x="467544" y="4005064"/>
            <a:ext cx="216024" cy="792088"/>
          </a:xfrm>
          <a:prstGeom prst="leftBrace">
            <a:avLst>
              <a:gd name="adj1" fmla="val 51197"/>
              <a:gd name="adj2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865294" y="4119463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0070C0"/>
                </a:solidFill>
              </a:rPr>
              <a:t>+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83568" y="4869160"/>
            <a:ext cx="21435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0070C0"/>
                </a:solidFill>
              </a:rPr>
              <a:t>35</a:t>
            </a:r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= </a:t>
            </a:r>
            <a:r>
              <a:rPr lang="en-US" sz="2400" b="1" i="1" dirty="0" smtClean="0">
                <a:solidFill>
                  <a:srgbClr val="0070C0"/>
                </a:solidFill>
              </a:rPr>
              <a:t>210 </a:t>
            </a:r>
            <a:r>
              <a:rPr lang="en-US" sz="2400" b="1" dirty="0" smtClean="0">
                <a:solidFill>
                  <a:srgbClr val="0070C0"/>
                </a:solidFill>
              </a:rPr>
              <a:t>|</a:t>
            </a:r>
            <a:r>
              <a:rPr lang="ru-RU" sz="2400" b="1" i="1" dirty="0" smtClean="0">
                <a:solidFill>
                  <a:srgbClr val="0070C0"/>
                </a:solidFill>
              </a:rPr>
              <a:t>:</a:t>
            </a:r>
            <a:r>
              <a:rPr lang="en-US" sz="2400" b="1" i="1" dirty="0" smtClean="0">
                <a:solidFill>
                  <a:srgbClr val="0070C0"/>
                </a:solidFill>
              </a:rPr>
              <a:t>35</a:t>
            </a:r>
            <a:r>
              <a:rPr lang="ru-RU" sz="2400" b="1" i="1" dirty="0" smtClean="0">
                <a:solidFill>
                  <a:srgbClr val="0070C0"/>
                </a:solidFill>
              </a:rPr>
              <a:t> </a:t>
            </a:r>
            <a:endParaRPr lang="ru-RU" sz="2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55576" y="5301208"/>
            <a:ext cx="841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 smtClean="0">
                <a:solidFill>
                  <a:srgbClr val="0070C0"/>
                </a:solidFill>
              </a:rPr>
              <a:t>х</a:t>
            </a:r>
            <a:r>
              <a:rPr lang="ru-RU" sz="2400" b="1" i="1" dirty="0" smtClean="0">
                <a:solidFill>
                  <a:srgbClr val="0070C0"/>
                </a:solidFill>
              </a:rPr>
              <a:t> = 6 </a:t>
            </a:r>
            <a:endParaRPr lang="ru-RU" sz="2400" dirty="0"/>
          </a:p>
        </p:txBody>
      </p:sp>
      <p:sp>
        <p:nvSpPr>
          <p:cNvPr id="21" name="Содержимое 2"/>
          <p:cNvSpPr txBox="1">
            <a:spLocks/>
          </p:cNvSpPr>
          <p:nvPr/>
        </p:nvSpPr>
        <p:spPr>
          <a:xfrm>
            <a:off x="323528" y="5733256"/>
            <a:ext cx="7560840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fontAlgn="base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i="1" dirty="0" smtClean="0"/>
              <a:t>Если х=6, то </a:t>
            </a:r>
            <a:r>
              <a:rPr lang="ru-RU" sz="2400" i="1" dirty="0"/>
              <a:t> </a:t>
            </a:r>
            <a:r>
              <a:rPr lang="ru-RU" sz="2400" i="1" dirty="0" smtClean="0"/>
              <a:t>6 -</a:t>
            </a:r>
            <a:r>
              <a:rPr lang="ru-RU" sz="2400" i="1" dirty="0"/>
              <a:t> </a:t>
            </a:r>
            <a:r>
              <a:rPr lang="ru-RU" sz="2400" i="1" dirty="0" err="1"/>
              <a:t>y</a:t>
            </a:r>
            <a:r>
              <a:rPr lang="ru-RU" sz="2400" i="1" dirty="0"/>
              <a:t> </a:t>
            </a:r>
            <a:r>
              <a:rPr lang="ru-RU" sz="2400" i="1" dirty="0" smtClean="0"/>
              <a:t>=1, у=5 </a:t>
            </a:r>
          </a:p>
          <a:p>
            <a:pPr marL="342900" lvl="0" indent="-342900" fontAlgn="base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Ответ: (6;5)</a:t>
            </a:r>
            <a:endParaRPr kumimoji="0" lang="ru-RU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 имени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"/>
            <a:ext cx="9151961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51520" y="188640"/>
            <a:ext cx="8712968" cy="6480720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b="1" dirty="0"/>
              <a:t>Система </a:t>
            </a:r>
            <a:r>
              <a:rPr lang="ru-RU" b="1" dirty="0" smtClean="0"/>
              <a:t>линейных </a:t>
            </a:r>
            <a:r>
              <a:rPr lang="ru-RU" b="1" dirty="0"/>
              <a:t>уравнений с </a:t>
            </a:r>
            <a:r>
              <a:rPr lang="ru-RU" b="1" dirty="0" smtClean="0"/>
              <a:t>тремя переменными…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997152"/>
          </a:xfrm>
        </p:spPr>
        <p:txBody>
          <a:bodyPr>
            <a:normAutofit/>
          </a:bodyPr>
          <a:lstStyle/>
          <a:p>
            <a:pPr fontAlgn="base"/>
            <a:r>
              <a:rPr lang="ru-RU" dirty="0" smtClean="0">
                <a:solidFill>
                  <a:srgbClr val="FF0000"/>
                </a:solidFill>
              </a:rPr>
              <a:t>Возможно ли?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 имени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"/>
            <a:ext cx="9151961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51520" y="188640"/>
            <a:ext cx="8712968" cy="6480720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b="1" dirty="0"/>
              <a:t>Система </a:t>
            </a:r>
            <a:r>
              <a:rPr lang="ru-RU" b="1" dirty="0" smtClean="0"/>
              <a:t>линейных </a:t>
            </a:r>
            <a:r>
              <a:rPr lang="ru-RU" b="1" dirty="0"/>
              <a:t>уравнений с </a:t>
            </a:r>
            <a:r>
              <a:rPr lang="ru-RU" b="1" dirty="0" smtClean="0"/>
              <a:t>тремя переменными…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997152"/>
          </a:xfrm>
        </p:spPr>
        <p:txBody>
          <a:bodyPr>
            <a:normAutofit/>
          </a:bodyPr>
          <a:lstStyle/>
          <a:p>
            <a:pPr fontAlgn="base"/>
            <a:r>
              <a:rPr lang="ru-RU" dirty="0" smtClean="0"/>
              <a:t>Возможно ли?</a:t>
            </a:r>
          </a:p>
          <a:p>
            <a:pPr fontAlgn="base"/>
            <a:r>
              <a:rPr lang="ru-RU" dirty="0" smtClean="0">
                <a:solidFill>
                  <a:srgbClr val="FF0000"/>
                </a:solidFill>
              </a:rPr>
              <a:t>Состоит из нескольких уравнений вида:</a:t>
            </a:r>
            <a:r>
              <a:rPr lang="ru-RU" dirty="0">
                <a:solidFill>
                  <a:srgbClr val="FF0000"/>
                </a:solidFill>
              </a:rPr>
              <a:t> </a:t>
            </a:r>
            <a:r>
              <a:rPr lang="ru-RU" i="1" dirty="0" err="1">
                <a:solidFill>
                  <a:srgbClr val="FF0000"/>
                </a:solidFill>
              </a:rPr>
              <a:t>ax</a:t>
            </a:r>
            <a:r>
              <a:rPr lang="ru-RU" i="1" dirty="0">
                <a:solidFill>
                  <a:srgbClr val="FF0000"/>
                </a:solidFill>
              </a:rPr>
              <a:t> + </a:t>
            </a:r>
            <a:r>
              <a:rPr lang="ru-RU" i="1" dirty="0" err="1">
                <a:solidFill>
                  <a:srgbClr val="FF0000"/>
                </a:solidFill>
              </a:rPr>
              <a:t>by</a:t>
            </a:r>
            <a:r>
              <a:rPr lang="ru-RU" i="1" dirty="0">
                <a:solidFill>
                  <a:srgbClr val="FF0000"/>
                </a:solidFill>
              </a:rPr>
              <a:t> </a:t>
            </a:r>
            <a:r>
              <a:rPr lang="ru-RU" i="1" dirty="0" smtClean="0">
                <a:solidFill>
                  <a:srgbClr val="FF0000"/>
                </a:solidFill>
              </a:rPr>
              <a:t>+</a:t>
            </a:r>
            <a:r>
              <a:rPr lang="ru-RU" i="1" dirty="0" err="1" smtClean="0">
                <a:solidFill>
                  <a:srgbClr val="FF0000"/>
                </a:solidFill>
              </a:rPr>
              <a:t>c</a:t>
            </a:r>
            <a:r>
              <a:rPr lang="en-US" i="1" dirty="0" smtClean="0">
                <a:solidFill>
                  <a:srgbClr val="FF0000"/>
                </a:solidFill>
              </a:rPr>
              <a:t>z</a:t>
            </a:r>
            <a:r>
              <a:rPr lang="ru-RU" i="1" dirty="0" smtClean="0">
                <a:solidFill>
                  <a:srgbClr val="FF0000"/>
                </a:solidFill>
              </a:rPr>
              <a:t> =</a:t>
            </a:r>
            <a:r>
              <a:rPr lang="ru-RU" dirty="0">
                <a:solidFill>
                  <a:srgbClr val="FF0000"/>
                </a:solidFill>
              </a:rPr>
              <a:t> </a:t>
            </a:r>
            <a:r>
              <a:rPr lang="en-US" i="1" dirty="0" smtClean="0">
                <a:solidFill>
                  <a:srgbClr val="FF0000"/>
                </a:solidFill>
              </a:rPr>
              <a:t>d</a:t>
            </a:r>
            <a:endParaRPr lang="ru-RU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 имени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"/>
            <a:ext cx="9151961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51520" y="188640"/>
            <a:ext cx="8712968" cy="6480720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b="1" dirty="0"/>
              <a:t>Система </a:t>
            </a:r>
            <a:r>
              <a:rPr lang="ru-RU" b="1" dirty="0" smtClean="0"/>
              <a:t>линейных </a:t>
            </a:r>
            <a:r>
              <a:rPr lang="ru-RU" b="1" dirty="0"/>
              <a:t>уравнений с </a:t>
            </a:r>
            <a:r>
              <a:rPr lang="ru-RU" b="1" dirty="0" smtClean="0"/>
              <a:t>тремя переменными…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997152"/>
          </a:xfrm>
        </p:spPr>
        <p:txBody>
          <a:bodyPr>
            <a:normAutofit/>
          </a:bodyPr>
          <a:lstStyle/>
          <a:p>
            <a:pPr fontAlgn="base"/>
            <a:r>
              <a:rPr lang="ru-RU" dirty="0" smtClean="0"/>
              <a:t>Возможно ли?</a:t>
            </a:r>
          </a:p>
          <a:p>
            <a:pPr fontAlgn="base"/>
            <a:r>
              <a:rPr lang="ru-RU" dirty="0" smtClean="0"/>
              <a:t>Состоит из нескольких уравнений вида:</a:t>
            </a:r>
            <a:r>
              <a:rPr lang="ru-RU" dirty="0"/>
              <a:t> </a:t>
            </a:r>
            <a:r>
              <a:rPr lang="ru-RU" i="1" dirty="0" err="1"/>
              <a:t>ax</a:t>
            </a:r>
            <a:r>
              <a:rPr lang="ru-RU" i="1" dirty="0"/>
              <a:t> + </a:t>
            </a:r>
            <a:r>
              <a:rPr lang="ru-RU" i="1" dirty="0" err="1"/>
              <a:t>by</a:t>
            </a:r>
            <a:r>
              <a:rPr lang="ru-RU" i="1" dirty="0"/>
              <a:t> </a:t>
            </a:r>
            <a:r>
              <a:rPr lang="ru-RU" i="1" dirty="0" smtClean="0"/>
              <a:t>+</a:t>
            </a:r>
            <a:r>
              <a:rPr lang="ru-RU" i="1" dirty="0" err="1" smtClean="0"/>
              <a:t>c</a:t>
            </a:r>
            <a:r>
              <a:rPr lang="en-US" i="1" dirty="0" smtClean="0"/>
              <a:t>z</a:t>
            </a:r>
            <a:r>
              <a:rPr lang="ru-RU" i="1" dirty="0" smtClean="0"/>
              <a:t> =</a:t>
            </a:r>
            <a:r>
              <a:rPr lang="ru-RU" i="1" dirty="0"/>
              <a:t> </a:t>
            </a:r>
            <a:r>
              <a:rPr lang="en-US" i="1" dirty="0" smtClean="0"/>
              <a:t>d</a:t>
            </a:r>
            <a:r>
              <a:rPr lang="ru-RU" dirty="0"/>
              <a:t> </a:t>
            </a:r>
            <a:endParaRPr lang="ru-RU" dirty="0" smtClean="0"/>
          </a:p>
          <a:p>
            <a:pPr fontAlgn="base"/>
            <a:r>
              <a:rPr lang="ru-RU" dirty="0" smtClean="0">
                <a:solidFill>
                  <a:srgbClr val="FF0000"/>
                </a:solidFill>
              </a:rPr>
              <a:t>Отдельно </a:t>
            </a:r>
            <a:r>
              <a:rPr lang="ru-RU" dirty="0">
                <a:solidFill>
                  <a:srgbClr val="FF0000"/>
                </a:solidFill>
              </a:rPr>
              <a:t>взятое </a:t>
            </a:r>
            <a:r>
              <a:rPr lang="ru-RU" dirty="0" smtClean="0">
                <a:solidFill>
                  <a:srgbClr val="FF0000"/>
                </a:solidFill>
              </a:rPr>
              <a:t>каждое </a:t>
            </a:r>
            <a:r>
              <a:rPr lang="ru-RU" dirty="0">
                <a:solidFill>
                  <a:srgbClr val="FF0000"/>
                </a:solidFill>
              </a:rPr>
              <a:t>уравнение будет иметь бесчисленное множество решений</a:t>
            </a:r>
            <a:r>
              <a:rPr lang="ru-RU" dirty="0" smtClean="0">
                <a:solidFill>
                  <a:srgbClr val="FF0000"/>
                </a:solidFill>
              </a:rPr>
              <a:t>. Решение системы – это такая тройка чисел (</a:t>
            </a:r>
            <a:r>
              <a:rPr lang="ru-RU" dirty="0" err="1" smtClean="0">
                <a:solidFill>
                  <a:srgbClr val="FF0000"/>
                </a:solidFill>
              </a:rPr>
              <a:t>х;у</a:t>
            </a:r>
            <a:r>
              <a:rPr lang="ru-RU" dirty="0" smtClean="0">
                <a:solidFill>
                  <a:srgbClr val="FF0000"/>
                </a:solidFill>
              </a:rPr>
              <a:t>;</a:t>
            </a:r>
            <a:r>
              <a:rPr lang="en-US" dirty="0" smtClean="0">
                <a:solidFill>
                  <a:srgbClr val="FF0000"/>
                </a:solidFill>
              </a:rPr>
              <a:t>z</a:t>
            </a:r>
            <a:r>
              <a:rPr lang="ru-RU" dirty="0" smtClean="0">
                <a:solidFill>
                  <a:srgbClr val="FF0000"/>
                </a:solidFill>
              </a:rPr>
              <a:t>), которая одновременно является решением всех уравнений системы.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 имени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"/>
            <a:ext cx="9151961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51520" y="188640"/>
            <a:ext cx="8712968" cy="6480720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b="1" dirty="0"/>
              <a:t>Система </a:t>
            </a:r>
            <a:r>
              <a:rPr lang="ru-RU" b="1" dirty="0" smtClean="0"/>
              <a:t>линейных </a:t>
            </a:r>
            <a:r>
              <a:rPr lang="ru-RU" b="1" dirty="0"/>
              <a:t>уравнений с </a:t>
            </a:r>
            <a:r>
              <a:rPr lang="ru-RU" b="1" dirty="0" smtClean="0"/>
              <a:t>тремя переменными…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997152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ru-RU" dirty="0" smtClean="0"/>
              <a:t>Возможно ли?</a:t>
            </a:r>
          </a:p>
          <a:p>
            <a:pPr fontAlgn="base"/>
            <a:r>
              <a:rPr lang="ru-RU" dirty="0" smtClean="0"/>
              <a:t>Состоит из нескольких уравнений вида:</a:t>
            </a:r>
            <a:r>
              <a:rPr lang="ru-RU" dirty="0"/>
              <a:t> </a:t>
            </a:r>
            <a:r>
              <a:rPr lang="ru-RU" i="1" dirty="0" err="1"/>
              <a:t>ax</a:t>
            </a:r>
            <a:r>
              <a:rPr lang="ru-RU" i="1" dirty="0"/>
              <a:t> + </a:t>
            </a:r>
            <a:r>
              <a:rPr lang="ru-RU" i="1" dirty="0" err="1"/>
              <a:t>by</a:t>
            </a:r>
            <a:r>
              <a:rPr lang="ru-RU" i="1" dirty="0"/>
              <a:t> </a:t>
            </a:r>
            <a:r>
              <a:rPr lang="ru-RU" i="1" dirty="0" smtClean="0"/>
              <a:t>+</a:t>
            </a:r>
            <a:r>
              <a:rPr lang="ru-RU" i="1" dirty="0" err="1" smtClean="0"/>
              <a:t>c</a:t>
            </a:r>
            <a:r>
              <a:rPr lang="en-US" i="1" dirty="0" smtClean="0"/>
              <a:t>z</a:t>
            </a:r>
            <a:r>
              <a:rPr lang="ru-RU" i="1" dirty="0" smtClean="0"/>
              <a:t> =</a:t>
            </a:r>
            <a:r>
              <a:rPr lang="ru-RU" i="1" dirty="0"/>
              <a:t> </a:t>
            </a:r>
            <a:r>
              <a:rPr lang="en-US" i="1" dirty="0" smtClean="0"/>
              <a:t>d</a:t>
            </a:r>
            <a:r>
              <a:rPr lang="ru-RU" dirty="0"/>
              <a:t> </a:t>
            </a:r>
            <a:endParaRPr lang="ru-RU" dirty="0" smtClean="0"/>
          </a:p>
          <a:p>
            <a:pPr fontAlgn="base"/>
            <a:r>
              <a:rPr lang="ru-RU" dirty="0" smtClean="0"/>
              <a:t>Отдельно </a:t>
            </a:r>
            <a:r>
              <a:rPr lang="ru-RU" dirty="0"/>
              <a:t>взятое </a:t>
            </a:r>
            <a:r>
              <a:rPr lang="ru-RU" dirty="0" smtClean="0"/>
              <a:t>каждое </a:t>
            </a:r>
            <a:r>
              <a:rPr lang="ru-RU" dirty="0"/>
              <a:t>уравнение будет иметь бесчисленное множество решений</a:t>
            </a:r>
            <a:r>
              <a:rPr lang="ru-RU" dirty="0" smtClean="0"/>
              <a:t>. Решение системы – это такая тройка чисел (</a:t>
            </a:r>
            <a:r>
              <a:rPr lang="ru-RU" dirty="0" err="1" smtClean="0"/>
              <a:t>х;у</a:t>
            </a:r>
            <a:r>
              <a:rPr lang="ru-RU" dirty="0" smtClean="0"/>
              <a:t>;</a:t>
            </a:r>
            <a:r>
              <a:rPr lang="en-US" dirty="0" smtClean="0"/>
              <a:t>z</a:t>
            </a:r>
            <a:r>
              <a:rPr lang="ru-RU" dirty="0" smtClean="0"/>
              <a:t>), которая одновременно является решением всех уравнений системы.</a:t>
            </a:r>
          </a:p>
          <a:p>
            <a:pPr fontAlgn="base"/>
            <a:r>
              <a:rPr lang="ru-RU" dirty="0" smtClean="0">
                <a:solidFill>
                  <a:srgbClr val="FF0000"/>
                </a:solidFill>
              </a:rPr>
              <a:t>Методы решения систем линейных уравнений: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- подстановки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- сложения (выравнивания коэффициентов)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Рисунок 73" descr="Без имени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"/>
            <a:ext cx="9151961" cy="6858000"/>
          </a:xfrm>
          <a:prstGeom prst="rect">
            <a:avLst/>
          </a:prstGeom>
        </p:spPr>
      </p:pic>
      <p:sp>
        <p:nvSpPr>
          <p:cNvPr id="75" name="Скругленный прямоугольник 74"/>
          <p:cNvSpPr/>
          <p:nvPr/>
        </p:nvSpPr>
        <p:spPr>
          <a:xfrm>
            <a:off x="251520" y="188640"/>
            <a:ext cx="8712968" cy="6480720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86409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prstClr val="black"/>
                </a:solidFill>
              </a:rPr>
              <a:t>А если неизвестных три….</a:t>
            </a:r>
            <a:endParaRPr lang="ru-RU" sz="2400" b="1" i="1" dirty="0" smtClean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836712"/>
            <a:ext cx="21066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400" b="1" i="1" dirty="0" smtClean="0">
                <a:solidFill>
                  <a:srgbClr val="0070C0"/>
                </a:solidFill>
              </a:rPr>
              <a:t>2x + 3y +5</a:t>
            </a:r>
            <a:r>
              <a:rPr lang="en-US" sz="2400" b="1" i="1" dirty="0" smtClean="0">
                <a:solidFill>
                  <a:srgbClr val="0070C0"/>
                </a:solidFill>
              </a:rPr>
              <a:t>z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10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10" name="Левая фигурная скобка 9"/>
          <p:cNvSpPr/>
          <p:nvPr/>
        </p:nvSpPr>
        <p:spPr>
          <a:xfrm>
            <a:off x="395536" y="908720"/>
            <a:ext cx="216024" cy="1008112"/>
          </a:xfrm>
          <a:prstGeom prst="leftBrace">
            <a:avLst>
              <a:gd name="adj1" fmla="val 51197"/>
              <a:gd name="adj2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31840" y="908720"/>
            <a:ext cx="4968552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203848" y="908720"/>
            <a:ext cx="57606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Смотрим критически и думаем. Вот где пригождаются шахматы. Это почти партия. Оптимальный путь решения – половина дела. 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39552" y="1167135"/>
            <a:ext cx="1951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i="1" dirty="0" smtClean="0">
                <a:solidFill>
                  <a:srgbClr val="0070C0"/>
                </a:solidFill>
              </a:rPr>
              <a:t>3</a:t>
            </a:r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+ </a:t>
            </a:r>
            <a:r>
              <a:rPr lang="en-US" sz="2400" b="1" i="1" dirty="0" smtClean="0">
                <a:solidFill>
                  <a:srgbClr val="0070C0"/>
                </a:solidFill>
              </a:rPr>
              <a:t>7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+</a:t>
            </a:r>
            <a:r>
              <a:rPr lang="en-US" sz="2400" b="1" i="1" dirty="0" smtClean="0">
                <a:solidFill>
                  <a:srgbClr val="0070C0"/>
                </a:solidFill>
              </a:rPr>
              <a:t>4z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3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21117" y="1484784"/>
            <a:ext cx="18646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i="1" dirty="0" smtClean="0">
                <a:solidFill>
                  <a:srgbClr val="0070C0"/>
                </a:solidFill>
              </a:rPr>
              <a:t> </a:t>
            </a:r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+ </a:t>
            </a:r>
            <a:r>
              <a:rPr lang="en-US" sz="2400" b="1" i="1" dirty="0" smtClean="0">
                <a:solidFill>
                  <a:srgbClr val="0070C0"/>
                </a:solidFill>
              </a:rPr>
              <a:t>2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+</a:t>
            </a:r>
            <a:r>
              <a:rPr lang="en-US" sz="2400" b="1" i="1" dirty="0" smtClean="0">
                <a:solidFill>
                  <a:srgbClr val="0070C0"/>
                </a:solidFill>
              </a:rPr>
              <a:t>2z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3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Без имени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"/>
            <a:ext cx="9151961" cy="6858000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251520" y="188640"/>
            <a:ext cx="8712968" cy="6480720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86409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prstClr val="black"/>
                </a:solidFill>
              </a:rPr>
              <a:t>А если неизвестных три….</a:t>
            </a:r>
            <a:endParaRPr lang="ru-RU" sz="2400" b="1" i="1" dirty="0" smtClean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836712"/>
            <a:ext cx="21066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400" b="1" i="1" dirty="0" smtClean="0">
                <a:solidFill>
                  <a:srgbClr val="0070C0"/>
                </a:solidFill>
              </a:rPr>
              <a:t>2x + 3y +5</a:t>
            </a:r>
            <a:r>
              <a:rPr lang="en-US" sz="2400" b="1" i="1" dirty="0" smtClean="0">
                <a:solidFill>
                  <a:srgbClr val="0070C0"/>
                </a:solidFill>
              </a:rPr>
              <a:t>z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10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10" name="Левая фигурная скобка 9"/>
          <p:cNvSpPr/>
          <p:nvPr/>
        </p:nvSpPr>
        <p:spPr>
          <a:xfrm>
            <a:off x="395536" y="908720"/>
            <a:ext cx="216024" cy="1008112"/>
          </a:xfrm>
          <a:prstGeom prst="leftBrace">
            <a:avLst>
              <a:gd name="adj1" fmla="val 51197"/>
              <a:gd name="adj2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31840" y="908720"/>
            <a:ext cx="4968552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203848" y="908720"/>
            <a:ext cx="57606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Смотрим критически и думаем. Вот где пригождаются шахматы. Это почти партия. Оптимальный путь решения – половина дела. 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39552" y="1167135"/>
            <a:ext cx="1951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i="1" dirty="0" smtClean="0">
                <a:solidFill>
                  <a:srgbClr val="0070C0"/>
                </a:solidFill>
              </a:rPr>
              <a:t>3</a:t>
            </a:r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+ </a:t>
            </a:r>
            <a:r>
              <a:rPr lang="en-US" sz="2400" b="1" i="1" dirty="0" smtClean="0">
                <a:solidFill>
                  <a:srgbClr val="0070C0"/>
                </a:solidFill>
              </a:rPr>
              <a:t>7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+</a:t>
            </a:r>
            <a:r>
              <a:rPr lang="en-US" sz="2400" b="1" i="1" dirty="0" smtClean="0">
                <a:solidFill>
                  <a:srgbClr val="0070C0"/>
                </a:solidFill>
              </a:rPr>
              <a:t>4z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3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21117" y="1484784"/>
            <a:ext cx="18646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+ </a:t>
            </a:r>
            <a:r>
              <a:rPr lang="en-US" sz="2400" b="1" i="1" dirty="0" smtClean="0">
                <a:solidFill>
                  <a:srgbClr val="0070C0"/>
                </a:solidFill>
              </a:rPr>
              <a:t>2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+</a:t>
            </a:r>
            <a:r>
              <a:rPr lang="en-US" sz="2400" b="1" i="1" dirty="0" smtClean="0">
                <a:solidFill>
                  <a:srgbClr val="0070C0"/>
                </a:solidFill>
              </a:rPr>
              <a:t>2z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3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53" descr="Без имени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"/>
            <a:ext cx="9151961" cy="6858000"/>
          </a:xfrm>
          <a:prstGeom prst="rect">
            <a:avLst/>
          </a:prstGeom>
        </p:spPr>
      </p:pic>
      <p:sp>
        <p:nvSpPr>
          <p:cNvPr id="55" name="Скругленный прямоугольник 54"/>
          <p:cNvSpPr/>
          <p:nvPr/>
        </p:nvSpPr>
        <p:spPr>
          <a:xfrm>
            <a:off x="251520" y="188640"/>
            <a:ext cx="8712968" cy="6480720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86409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prstClr val="black"/>
                </a:solidFill>
              </a:rPr>
              <a:t>А если неизвестных три….</a:t>
            </a:r>
            <a:endParaRPr lang="ru-RU" sz="2400" b="1" i="1" dirty="0" smtClean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836712"/>
            <a:ext cx="21066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400" b="1" i="1" dirty="0" smtClean="0">
                <a:solidFill>
                  <a:srgbClr val="0070C0"/>
                </a:solidFill>
              </a:rPr>
              <a:t>2x + 3y +5</a:t>
            </a:r>
            <a:r>
              <a:rPr lang="en-US" sz="2400" b="1" i="1" dirty="0" smtClean="0">
                <a:solidFill>
                  <a:srgbClr val="0070C0"/>
                </a:solidFill>
              </a:rPr>
              <a:t>z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10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10" name="Левая фигурная скобка 9"/>
          <p:cNvSpPr/>
          <p:nvPr/>
        </p:nvSpPr>
        <p:spPr>
          <a:xfrm>
            <a:off x="395536" y="908720"/>
            <a:ext cx="216024" cy="1008112"/>
          </a:xfrm>
          <a:prstGeom prst="leftBrace">
            <a:avLst>
              <a:gd name="adj1" fmla="val 51197"/>
              <a:gd name="adj2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39552" y="1167135"/>
            <a:ext cx="1951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i="1" dirty="0" smtClean="0">
                <a:solidFill>
                  <a:srgbClr val="0070C0"/>
                </a:solidFill>
              </a:rPr>
              <a:t>3</a:t>
            </a:r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+ </a:t>
            </a:r>
            <a:r>
              <a:rPr lang="en-US" sz="2400" b="1" i="1" dirty="0" smtClean="0">
                <a:solidFill>
                  <a:srgbClr val="0070C0"/>
                </a:solidFill>
              </a:rPr>
              <a:t>7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+</a:t>
            </a:r>
            <a:r>
              <a:rPr lang="en-US" sz="2400" b="1" i="1" dirty="0" smtClean="0">
                <a:solidFill>
                  <a:srgbClr val="0070C0"/>
                </a:solidFill>
              </a:rPr>
              <a:t>4z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3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21117" y="1484784"/>
            <a:ext cx="18646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i="1" dirty="0" smtClean="0">
                <a:solidFill>
                  <a:srgbClr val="0070C0"/>
                </a:solidFill>
              </a:rPr>
              <a:t> </a:t>
            </a:r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+ </a:t>
            </a:r>
            <a:r>
              <a:rPr lang="en-US" sz="2400" b="1" i="1" dirty="0" smtClean="0">
                <a:solidFill>
                  <a:srgbClr val="0070C0"/>
                </a:solidFill>
              </a:rPr>
              <a:t>2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+</a:t>
            </a:r>
            <a:r>
              <a:rPr lang="en-US" sz="2400" b="1" i="1" dirty="0" smtClean="0">
                <a:solidFill>
                  <a:srgbClr val="0070C0"/>
                </a:solidFill>
              </a:rPr>
              <a:t>2z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3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39552" y="2060848"/>
            <a:ext cx="21066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400" b="1" i="1" dirty="0" smtClean="0">
                <a:solidFill>
                  <a:srgbClr val="0070C0"/>
                </a:solidFill>
              </a:rPr>
              <a:t>2x + 3y +5</a:t>
            </a:r>
            <a:r>
              <a:rPr lang="en-US" sz="2400" b="1" i="1" dirty="0" smtClean="0">
                <a:solidFill>
                  <a:srgbClr val="0070C0"/>
                </a:solidFill>
              </a:rPr>
              <a:t>z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10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25" name="Левая фигурная скобка 24"/>
          <p:cNvSpPr/>
          <p:nvPr/>
        </p:nvSpPr>
        <p:spPr>
          <a:xfrm>
            <a:off x="395536" y="2132856"/>
            <a:ext cx="216024" cy="1008112"/>
          </a:xfrm>
          <a:prstGeom prst="leftBrace">
            <a:avLst>
              <a:gd name="adj1" fmla="val 51197"/>
              <a:gd name="adj2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39552" y="2391271"/>
            <a:ext cx="1951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i="1" dirty="0" smtClean="0">
                <a:solidFill>
                  <a:srgbClr val="0070C0"/>
                </a:solidFill>
              </a:rPr>
              <a:t>3</a:t>
            </a:r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+ </a:t>
            </a:r>
            <a:r>
              <a:rPr lang="en-US" sz="2400" b="1" i="1" dirty="0" smtClean="0">
                <a:solidFill>
                  <a:srgbClr val="0070C0"/>
                </a:solidFill>
              </a:rPr>
              <a:t>7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+</a:t>
            </a:r>
            <a:r>
              <a:rPr lang="en-US" sz="2400" b="1" i="1" dirty="0" smtClean="0">
                <a:solidFill>
                  <a:srgbClr val="0070C0"/>
                </a:solidFill>
              </a:rPr>
              <a:t>4z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3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21117" y="2708920"/>
            <a:ext cx="18838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i="1" dirty="0" smtClean="0">
                <a:solidFill>
                  <a:srgbClr val="0070C0"/>
                </a:solidFill>
              </a:rPr>
              <a:t> </a:t>
            </a:r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= </a:t>
            </a:r>
            <a:r>
              <a:rPr lang="en-US" sz="2400" b="1" i="1" dirty="0" smtClean="0">
                <a:solidFill>
                  <a:srgbClr val="0070C0"/>
                </a:solidFill>
              </a:rPr>
              <a:t>3 - 2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</a:t>
            </a:r>
            <a:r>
              <a:rPr lang="en-US" sz="2400" b="1" i="1" dirty="0" smtClean="0">
                <a:solidFill>
                  <a:srgbClr val="0070C0"/>
                </a:solidFill>
              </a:rPr>
              <a:t>-2z</a:t>
            </a:r>
            <a:r>
              <a:rPr lang="ru-RU" sz="2400" b="1" i="1" dirty="0" smtClean="0">
                <a:solidFill>
                  <a:srgbClr val="0070C0"/>
                </a:solidFill>
              </a:rPr>
              <a:t> 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Без имени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"/>
            <a:ext cx="9151961" cy="6858000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251520" y="188640"/>
            <a:ext cx="8712968" cy="6480720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43608" y="2780928"/>
            <a:ext cx="1224136" cy="3600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86409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prstClr val="black"/>
                </a:solidFill>
              </a:rPr>
              <a:t>А если неизвестных три….</a:t>
            </a:r>
            <a:endParaRPr lang="ru-RU" sz="2400" b="1" i="1" dirty="0" smtClean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836712"/>
            <a:ext cx="21066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400" b="1" i="1" dirty="0" smtClean="0">
                <a:solidFill>
                  <a:srgbClr val="0070C0"/>
                </a:solidFill>
              </a:rPr>
              <a:t>2x + 3y +5</a:t>
            </a:r>
            <a:r>
              <a:rPr lang="en-US" sz="2400" b="1" i="1" dirty="0" smtClean="0">
                <a:solidFill>
                  <a:srgbClr val="0070C0"/>
                </a:solidFill>
              </a:rPr>
              <a:t>z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10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10" name="Левая фигурная скобка 9"/>
          <p:cNvSpPr/>
          <p:nvPr/>
        </p:nvSpPr>
        <p:spPr>
          <a:xfrm>
            <a:off x="395536" y="908720"/>
            <a:ext cx="216024" cy="1008112"/>
          </a:xfrm>
          <a:prstGeom prst="leftBrace">
            <a:avLst>
              <a:gd name="adj1" fmla="val 51197"/>
              <a:gd name="adj2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39552" y="1167135"/>
            <a:ext cx="1951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i="1" dirty="0" smtClean="0">
                <a:solidFill>
                  <a:srgbClr val="0070C0"/>
                </a:solidFill>
              </a:rPr>
              <a:t>3</a:t>
            </a:r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+ </a:t>
            </a:r>
            <a:r>
              <a:rPr lang="en-US" sz="2400" b="1" i="1" dirty="0" smtClean="0">
                <a:solidFill>
                  <a:srgbClr val="0070C0"/>
                </a:solidFill>
              </a:rPr>
              <a:t>7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+</a:t>
            </a:r>
            <a:r>
              <a:rPr lang="en-US" sz="2400" b="1" i="1" dirty="0" smtClean="0">
                <a:solidFill>
                  <a:srgbClr val="0070C0"/>
                </a:solidFill>
              </a:rPr>
              <a:t>4z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3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21117" y="1484784"/>
            <a:ext cx="18646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i="1" dirty="0" smtClean="0">
                <a:solidFill>
                  <a:srgbClr val="0070C0"/>
                </a:solidFill>
              </a:rPr>
              <a:t> </a:t>
            </a:r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+ </a:t>
            </a:r>
            <a:r>
              <a:rPr lang="en-US" sz="2400" b="1" i="1" dirty="0" smtClean="0">
                <a:solidFill>
                  <a:srgbClr val="0070C0"/>
                </a:solidFill>
              </a:rPr>
              <a:t>2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+</a:t>
            </a:r>
            <a:r>
              <a:rPr lang="en-US" sz="2400" b="1" i="1" dirty="0" smtClean="0">
                <a:solidFill>
                  <a:srgbClr val="0070C0"/>
                </a:solidFill>
              </a:rPr>
              <a:t>2z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3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39552" y="2060848"/>
            <a:ext cx="21066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400" b="1" i="1" dirty="0" smtClean="0">
                <a:solidFill>
                  <a:srgbClr val="0070C0"/>
                </a:solidFill>
              </a:rPr>
              <a:t>2x + 3y +5</a:t>
            </a:r>
            <a:r>
              <a:rPr lang="en-US" sz="2400" b="1" i="1" dirty="0" smtClean="0">
                <a:solidFill>
                  <a:srgbClr val="0070C0"/>
                </a:solidFill>
              </a:rPr>
              <a:t>z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10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25" name="Левая фигурная скобка 24"/>
          <p:cNvSpPr/>
          <p:nvPr/>
        </p:nvSpPr>
        <p:spPr>
          <a:xfrm>
            <a:off x="395536" y="2132856"/>
            <a:ext cx="216024" cy="1008112"/>
          </a:xfrm>
          <a:prstGeom prst="leftBrace">
            <a:avLst>
              <a:gd name="adj1" fmla="val 51197"/>
              <a:gd name="adj2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39552" y="2391271"/>
            <a:ext cx="1951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i="1" dirty="0" smtClean="0">
                <a:solidFill>
                  <a:srgbClr val="0070C0"/>
                </a:solidFill>
              </a:rPr>
              <a:t>3</a:t>
            </a:r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+ </a:t>
            </a:r>
            <a:r>
              <a:rPr lang="en-US" sz="2400" b="1" i="1" dirty="0" smtClean="0">
                <a:solidFill>
                  <a:srgbClr val="0070C0"/>
                </a:solidFill>
              </a:rPr>
              <a:t>7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+</a:t>
            </a:r>
            <a:r>
              <a:rPr lang="en-US" sz="2400" b="1" i="1" dirty="0" smtClean="0">
                <a:solidFill>
                  <a:srgbClr val="0070C0"/>
                </a:solidFill>
              </a:rPr>
              <a:t>4z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3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21117" y="2708920"/>
            <a:ext cx="18838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i="1" dirty="0" smtClean="0">
                <a:solidFill>
                  <a:srgbClr val="0070C0"/>
                </a:solidFill>
              </a:rPr>
              <a:t> </a:t>
            </a:r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= </a:t>
            </a:r>
            <a:r>
              <a:rPr lang="en-US" sz="2400" b="1" i="1" dirty="0" smtClean="0">
                <a:solidFill>
                  <a:srgbClr val="0070C0"/>
                </a:solidFill>
              </a:rPr>
              <a:t>3 - 2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</a:t>
            </a:r>
            <a:r>
              <a:rPr lang="en-US" sz="2400" b="1" i="1" dirty="0" smtClean="0">
                <a:solidFill>
                  <a:srgbClr val="0070C0"/>
                </a:solidFill>
              </a:rPr>
              <a:t>-2z</a:t>
            </a:r>
            <a:r>
              <a:rPr lang="ru-RU" sz="2400" b="1" i="1" dirty="0" smtClean="0">
                <a:solidFill>
                  <a:srgbClr val="0070C0"/>
                </a:solidFill>
              </a:rPr>
              <a:t> 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 flipV="1">
            <a:off x="971600" y="2420888"/>
            <a:ext cx="864096" cy="36004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899592" y="2636912"/>
            <a:ext cx="504056" cy="14401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b="1" dirty="0"/>
              <a:t>Система двух линейных уравнений с двумя переменными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997152"/>
          </a:xfrm>
        </p:spPr>
        <p:txBody>
          <a:bodyPr>
            <a:normAutofit fontScale="92500"/>
          </a:bodyPr>
          <a:lstStyle/>
          <a:p>
            <a:pPr fontAlgn="base"/>
            <a:r>
              <a:rPr lang="ru-RU" dirty="0" smtClean="0"/>
              <a:t>Состоит из двух уравнений вида:</a:t>
            </a:r>
            <a:r>
              <a:rPr lang="ru-RU" dirty="0"/>
              <a:t> </a:t>
            </a:r>
            <a:r>
              <a:rPr lang="ru-RU" i="1" dirty="0" err="1"/>
              <a:t>ax</a:t>
            </a:r>
            <a:r>
              <a:rPr lang="ru-RU" i="1" dirty="0"/>
              <a:t> + </a:t>
            </a:r>
            <a:r>
              <a:rPr lang="ru-RU" i="1" dirty="0" err="1"/>
              <a:t>by</a:t>
            </a:r>
            <a:r>
              <a:rPr lang="ru-RU" i="1" dirty="0"/>
              <a:t> = </a:t>
            </a:r>
            <a:r>
              <a:rPr lang="ru-RU" i="1" dirty="0" err="1"/>
              <a:t>c</a:t>
            </a:r>
            <a:r>
              <a:rPr lang="ru-RU" dirty="0"/>
              <a:t> </a:t>
            </a:r>
            <a:endParaRPr lang="ru-RU" dirty="0" smtClean="0"/>
          </a:p>
          <a:p>
            <a:pPr fontAlgn="base"/>
            <a:r>
              <a:rPr lang="ru-RU" dirty="0" smtClean="0"/>
              <a:t>Отдельно </a:t>
            </a:r>
            <a:r>
              <a:rPr lang="ru-RU" dirty="0"/>
              <a:t>взятое </a:t>
            </a:r>
            <a:r>
              <a:rPr lang="ru-RU" dirty="0" smtClean="0"/>
              <a:t>каждое </a:t>
            </a:r>
            <a:r>
              <a:rPr lang="ru-RU" dirty="0"/>
              <a:t>уравнение будет иметь бесчисленное множество решений</a:t>
            </a:r>
            <a:r>
              <a:rPr lang="ru-RU" dirty="0" smtClean="0"/>
              <a:t>. Решение системы – это такая пара чисел (</a:t>
            </a:r>
            <a:r>
              <a:rPr lang="ru-RU" dirty="0" err="1" smtClean="0"/>
              <a:t>х;у</a:t>
            </a:r>
            <a:r>
              <a:rPr lang="ru-RU" dirty="0" smtClean="0"/>
              <a:t>), которая одновременно является решением всех уравнений системы.</a:t>
            </a:r>
          </a:p>
          <a:p>
            <a:pPr fontAlgn="base"/>
            <a:r>
              <a:rPr lang="ru-RU" dirty="0" smtClean="0">
                <a:solidFill>
                  <a:srgbClr val="FF0000"/>
                </a:solidFill>
              </a:rPr>
              <a:t>Методы решения систем линейных уравнений: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- подстановки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- сложения (выравнивания коэффициентов)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- графический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59" descr="Без имени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"/>
            <a:ext cx="9151961" cy="6858000"/>
          </a:xfrm>
          <a:prstGeom prst="rect">
            <a:avLst/>
          </a:prstGeom>
        </p:spPr>
      </p:pic>
      <p:sp>
        <p:nvSpPr>
          <p:cNvPr id="61" name="Скругленный прямоугольник 60"/>
          <p:cNvSpPr/>
          <p:nvPr/>
        </p:nvSpPr>
        <p:spPr>
          <a:xfrm>
            <a:off x="251520" y="188640"/>
            <a:ext cx="8712968" cy="6480720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827584" y="3645024"/>
            <a:ext cx="1224136" cy="3600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755576" y="3284984"/>
            <a:ext cx="1224136" cy="3600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86409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prstClr val="black"/>
                </a:solidFill>
              </a:rPr>
              <a:t>А если неизвестных три….</a:t>
            </a:r>
            <a:endParaRPr lang="ru-RU" sz="2400" b="1" i="1" dirty="0" smtClean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836712"/>
            <a:ext cx="21066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400" b="1" i="1" dirty="0" smtClean="0">
                <a:solidFill>
                  <a:srgbClr val="0070C0"/>
                </a:solidFill>
              </a:rPr>
              <a:t>2x + 3y +5</a:t>
            </a:r>
            <a:r>
              <a:rPr lang="en-US" sz="2400" b="1" i="1" dirty="0" smtClean="0">
                <a:solidFill>
                  <a:srgbClr val="0070C0"/>
                </a:solidFill>
              </a:rPr>
              <a:t>z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10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10" name="Левая фигурная скобка 9"/>
          <p:cNvSpPr/>
          <p:nvPr/>
        </p:nvSpPr>
        <p:spPr>
          <a:xfrm>
            <a:off x="395536" y="908720"/>
            <a:ext cx="216024" cy="1008112"/>
          </a:xfrm>
          <a:prstGeom prst="leftBrace">
            <a:avLst>
              <a:gd name="adj1" fmla="val 51197"/>
              <a:gd name="adj2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39552" y="1167135"/>
            <a:ext cx="1951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i="1" dirty="0" smtClean="0">
                <a:solidFill>
                  <a:srgbClr val="0070C0"/>
                </a:solidFill>
              </a:rPr>
              <a:t>3</a:t>
            </a:r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+ </a:t>
            </a:r>
            <a:r>
              <a:rPr lang="en-US" sz="2400" b="1" i="1" dirty="0" smtClean="0">
                <a:solidFill>
                  <a:srgbClr val="0070C0"/>
                </a:solidFill>
              </a:rPr>
              <a:t>7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+</a:t>
            </a:r>
            <a:r>
              <a:rPr lang="en-US" sz="2400" b="1" i="1" dirty="0" smtClean="0">
                <a:solidFill>
                  <a:srgbClr val="0070C0"/>
                </a:solidFill>
              </a:rPr>
              <a:t>4z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3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21117" y="1484784"/>
            <a:ext cx="18646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i="1" dirty="0" smtClean="0">
                <a:solidFill>
                  <a:srgbClr val="0070C0"/>
                </a:solidFill>
              </a:rPr>
              <a:t> </a:t>
            </a:r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+ </a:t>
            </a:r>
            <a:r>
              <a:rPr lang="en-US" sz="2400" b="1" i="1" dirty="0" smtClean="0">
                <a:solidFill>
                  <a:srgbClr val="0070C0"/>
                </a:solidFill>
              </a:rPr>
              <a:t>2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+</a:t>
            </a:r>
            <a:r>
              <a:rPr lang="en-US" sz="2400" b="1" i="1" dirty="0" smtClean="0">
                <a:solidFill>
                  <a:srgbClr val="0070C0"/>
                </a:solidFill>
              </a:rPr>
              <a:t>2z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3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39552" y="2060848"/>
            <a:ext cx="21066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400" b="1" i="1" dirty="0" smtClean="0">
                <a:solidFill>
                  <a:srgbClr val="0070C0"/>
                </a:solidFill>
              </a:rPr>
              <a:t>2x + 3y +5</a:t>
            </a:r>
            <a:r>
              <a:rPr lang="en-US" sz="2400" b="1" i="1" dirty="0" smtClean="0">
                <a:solidFill>
                  <a:srgbClr val="0070C0"/>
                </a:solidFill>
              </a:rPr>
              <a:t>z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10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25" name="Левая фигурная скобка 24"/>
          <p:cNvSpPr/>
          <p:nvPr/>
        </p:nvSpPr>
        <p:spPr>
          <a:xfrm>
            <a:off x="395536" y="2132856"/>
            <a:ext cx="216024" cy="1008112"/>
          </a:xfrm>
          <a:prstGeom prst="leftBrace">
            <a:avLst>
              <a:gd name="adj1" fmla="val 51197"/>
              <a:gd name="adj2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39552" y="2391271"/>
            <a:ext cx="1951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i="1" dirty="0" smtClean="0">
                <a:solidFill>
                  <a:srgbClr val="0070C0"/>
                </a:solidFill>
              </a:rPr>
              <a:t>3</a:t>
            </a:r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+ </a:t>
            </a:r>
            <a:r>
              <a:rPr lang="en-US" sz="2400" b="1" i="1" dirty="0" smtClean="0">
                <a:solidFill>
                  <a:srgbClr val="0070C0"/>
                </a:solidFill>
              </a:rPr>
              <a:t>7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+</a:t>
            </a:r>
            <a:r>
              <a:rPr lang="en-US" sz="2400" b="1" i="1" dirty="0" smtClean="0">
                <a:solidFill>
                  <a:srgbClr val="0070C0"/>
                </a:solidFill>
              </a:rPr>
              <a:t>4z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3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21117" y="2708920"/>
            <a:ext cx="18838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i="1" dirty="0" smtClean="0">
                <a:solidFill>
                  <a:srgbClr val="0070C0"/>
                </a:solidFill>
              </a:rPr>
              <a:t> </a:t>
            </a:r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= </a:t>
            </a:r>
            <a:r>
              <a:rPr lang="en-US" sz="2400" b="1" i="1" dirty="0" smtClean="0">
                <a:solidFill>
                  <a:srgbClr val="0070C0"/>
                </a:solidFill>
              </a:rPr>
              <a:t>3 - 2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</a:t>
            </a:r>
            <a:r>
              <a:rPr lang="en-US" sz="2400" b="1" i="1" dirty="0" smtClean="0">
                <a:solidFill>
                  <a:srgbClr val="0070C0"/>
                </a:solidFill>
              </a:rPr>
              <a:t>-2z</a:t>
            </a:r>
            <a:r>
              <a:rPr lang="ru-RU" sz="2400" b="1" i="1" dirty="0" smtClean="0">
                <a:solidFill>
                  <a:srgbClr val="0070C0"/>
                </a:solidFill>
              </a:rPr>
              <a:t> 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39552" y="3255367"/>
            <a:ext cx="32864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400" b="1" i="1" dirty="0" smtClean="0">
                <a:solidFill>
                  <a:srgbClr val="0070C0"/>
                </a:solidFill>
              </a:rPr>
              <a:t>2</a:t>
            </a:r>
            <a:r>
              <a:rPr lang="en-US" sz="2400" b="1" i="1" dirty="0" smtClean="0">
                <a:solidFill>
                  <a:srgbClr val="0070C0"/>
                </a:solidFill>
              </a:rPr>
              <a:t>(3- 2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</a:t>
            </a:r>
            <a:r>
              <a:rPr lang="en-US" sz="2400" b="1" i="1" dirty="0" smtClean="0">
                <a:solidFill>
                  <a:srgbClr val="0070C0"/>
                </a:solidFill>
              </a:rPr>
              <a:t>-2z)</a:t>
            </a:r>
            <a:r>
              <a:rPr lang="ru-RU" sz="2400" b="1" i="1" dirty="0" smtClean="0">
                <a:solidFill>
                  <a:srgbClr val="0070C0"/>
                </a:solidFill>
              </a:rPr>
              <a:t> + 3y +5</a:t>
            </a:r>
            <a:r>
              <a:rPr lang="en-US" sz="2400" b="1" i="1" dirty="0" smtClean="0">
                <a:solidFill>
                  <a:srgbClr val="0070C0"/>
                </a:solidFill>
              </a:rPr>
              <a:t>z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10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29" name="Левая фигурная скобка 28"/>
          <p:cNvSpPr/>
          <p:nvPr/>
        </p:nvSpPr>
        <p:spPr>
          <a:xfrm>
            <a:off x="395536" y="3327374"/>
            <a:ext cx="216024" cy="1037729"/>
          </a:xfrm>
          <a:prstGeom prst="leftBrace">
            <a:avLst>
              <a:gd name="adj1" fmla="val 51197"/>
              <a:gd name="adj2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39552" y="3585790"/>
            <a:ext cx="31999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i="1" dirty="0" smtClean="0">
                <a:solidFill>
                  <a:srgbClr val="0070C0"/>
                </a:solidFill>
              </a:rPr>
              <a:t>3(3 - 2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</a:t>
            </a:r>
            <a:r>
              <a:rPr lang="en-US" sz="2400" b="1" i="1" dirty="0" smtClean="0">
                <a:solidFill>
                  <a:srgbClr val="0070C0"/>
                </a:solidFill>
              </a:rPr>
              <a:t>-2z) </a:t>
            </a:r>
            <a:r>
              <a:rPr lang="ru-RU" sz="2400" b="1" i="1" dirty="0" smtClean="0">
                <a:solidFill>
                  <a:srgbClr val="0070C0"/>
                </a:solidFill>
              </a:rPr>
              <a:t> + </a:t>
            </a:r>
            <a:r>
              <a:rPr lang="en-US" sz="2400" b="1" i="1" dirty="0" smtClean="0">
                <a:solidFill>
                  <a:srgbClr val="0070C0"/>
                </a:solidFill>
              </a:rPr>
              <a:t>7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+</a:t>
            </a:r>
            <a:r>
              <a:rPr lang="en-US" sz="2400" b="1" i="1" dirty="0" smtClean="0">
                <a:solidFill>
                  <a:srgbClr val="0070C0"/>
                </a:solidFill>
              </a:rPr>
              <a:t>4z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3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67544" y="3903439"/>
            <a:ext cx="18838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i="1" dirty="0" smtClean="0">
                <a:solidFill>
                  <a:srgbClr val="0070C0"/>
                </a:solidFill>
              </a:rPr>
              <a:t> </a:t>
            </a:r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= </a:t>
            </a:r>
            <a:r>
              <a:rPr lang="en-US" sz="2400" b="1" i="1" dirty="0" smtClean="0">
                <a:solidFill>
                  <a:srgbClr val="0070C0"/>
                </a:solidFill>
              </a:rPr>
              <a:t>3 - 2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</a:t>
            </a:r>
            <a:r>
              <a:rPr lang="en-US" sz="2400" b="1" i="1" dirty="0" smtClean="0">
                <a:solidFill>
                  <a:srgbClr val="0070C0"/>
                </a:solidFill>
              </a:rPr>
              <a:t>-3z</a:t>
            </a:r>
            <a:r>
              <a:rPr lang="ru-RU" sz="2400" b="1" i="1" dirty="0" smtClean="0">
                <a:solidFill>
                  <a:srgbClr val="0070C0"/>
                </a:solidFill>
              </a:rPr>
              <a:t> 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53" descr="Без имени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"/>
            <a:ext cx="9151961" cy="6858000"/>
          </a:xfrm>
          <a:prstGeom prst="rect">
            <a:avLst/>
          </a:prstGeom>
        </p:spPr>
      </p:pic>
      <p:sp>
        <p:nvSpPr>
          <p:cNvPr id="55" name="Скругленный прямоугольник 54"/>
          <p:cNvSpPr/>
          <p:nvPr/>
        </p:nvSpPr>
        <p:spPr>
          <a:xfrm>
            <a:off x="251520" y="188640"/>
            <a:ext cx="8712968" cy="6480720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86409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prstClr val="black"/>
                </a:solidFill>
              </a:rPr>
              <a:t>А если неизвестных три….</a:t>
            </a:r>
            <a:endParaRPr lang="ru-RU" sz="2400" b="1" i="1" dirty="0" smtClean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836712"/>
            <a:ext cx="21066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400" b="1" i="1" dirty="0" smtClean="0">
                <a:solidFill>
                  <a:srgbClr val="0070C0"/>
                </a:solidFill>
              </a:rPr>
              <a:t>2x + 3y +5</a:t>
            </a:r>
            <a:r>
              <a:rPr lang="en-US" sz="2400" b="1" i="1" dirty="0" smtClean="0">
                <a:solidFill>
                  <a:srgbClr val="0070C0"/>
                </a:solidFill>
              </a:rPr>
              <a:t>z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10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10" name="Левая фигурная скобка 9"/>
          <p:cNvSpPr/>
          <p:nvPr/>
        </p:nvSpPr>
        <p:spPr>
          <a:xfrm>
            <a:off x="395536" y="908720"/>
            <a:ext cx="216024" cy="1008112"/>
          </a:xfrm>
          <a:prstGeom prst="leftBrace">
            <a:avLst>
              <a:gd name="adj1" fmla="val 51197"/>
              <a:gd name="adj2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39552" y="1167135"/>
            <a:ext cx="1951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i="1" dirty="0" smtClean="0">
                <a:solidFill>
                  <a:srgbClr val="0070C0"/>
                </a:solidFill>
              </a:rPr>
              <a:t>3</a:t>
            </a:r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+ </a:t>
            </a:r>
            <a:r>
              <a:rPr lang="en-US" sz="2400" b="1" i="1" dirty="0" smtClean="0">
                <a:solidFill>
                  <a:srgbClr val="0070C0"/>
                </a:solidFill>
              </a:rPr>
              <a:t>7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+</a:t>
            </a:r>
            <a:r>
              <a:rPr lang="en-US" sz="2400" b="1" i="1" dirty="0" smtClean="0">
                <a:solidFill>
                  <a:srgbClr val="0070C0"/>
                </a:solidFill>
              </a:rPr>
              <a:t>4z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3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21117" y="1484784"/>
            <a:ext cx="18646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i="1" dirty="0" smtClean="0">
                <a:solidFill>
                  <a:srgbClr val="0070C0"/>
                </a:solidFill>
              </a:rPr>
              <a:t> </a:t>
            </a:r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+ </a:t>
            </a:r>
            <a:r>
              <a:rPr lang="en-US" sz="2400" b="1" i="1" dirty="0" smtClean="0">
                <a:solidFill>
                  <a:srgbClr val="0070C0"/>
                </a:solidFill>
              </a:rPr>
              <a:t>2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+</a:t>
            </a:r>
            <a:r>
              <a:rPr lang="en-US" sz="2400" b="1" i="1" dirty="0" smtClean="0">
                <a:solidFill>
                  <a:srgbClr val="0070C0"/>
                </a:solidFill>
              </a:rPr>
              <a:t>2z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3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39552" y="2060848"/>
            <a:ext cx="21066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400" b="1" i="1" dirty="0" smtClean="0">
                <a:solidFill>
                  <a:srgbClr val="0070C0"/>
                </a:solidFill>
              </a:rPr>
              <a:t>2x + 3y +5</a:t>
            </a:r>
            <a:r>
              <a:rPr lang="en-US" sz="2400" b="1" i="1" dirty="0" smtClean="0">
                <a:solidFill>
                  <a:srgbClr val="0070C0"/>
                </a:solidFill>
              </a:rPr>
              <a:t>z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10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25" name="Левая фигурная скобка 24"/>
          <p:cNvSpPr/>
          <p:nvPr/>
        </p:nvSpPr>
        <p:spPr>
          <a:xfrm>
            <a:off x="395536" y="2132856"/>
            <a:ext cx="216024" cy="1008112"/>
          </a:xfrm>
          <a:prstGeom prst="leftBrace">
            <a:avLst>
              <a:gd name="adj1" fmla="val 51197"/>
              <a:gd name="adj2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39552" y="2391271"/>
            <a:ext cx="1951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i="1" dirty="0" smtClean="0">
                <a:solidFill>
                  <a:srgbClr val="0070C0"/>
                </a:solidFill>
              </a:rPr>
              <a:t>3</a:t>
            </a:r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+ </a:t>
            </a:r>
            <a:r>
              <a:rPr lang="en-US" sz="2400" b="1" i="1" dirty="0" smtClean="0">
                <a:solidFill>
                  <a:srgbClr val="0070C0"/>
                </a:solidFill>
              </a:rPr>
              <a:t>7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+</a:t>
            </a:r>
            <a:r>
              <a:rPr lang="en-US" sz="2400" b="1" i="1" dirty="0" smtClean="0">
                <a:solidFill>
                  <a:srgbClr val="0070C0"/>
                </a:solidFill>
              </a:rPr>
              <a:t>4z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3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21117" y="2708920"/>
            <a:ext cx="18838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i="1" dirty="0" smtClean="0">
                <a:solidFill>
                  <a:srgbClr val="0070C0"/>
                </a:solidFill>
              </a:rPr>
              <a:t> </a:t>
            </a:r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= </a:t>
            </a:r>
            <a:r>
              <a:rPr lang="en-US" sz="2400" b="1" i="1" dirty="0" smtClean="0">
                <a:solidFill>
                  <a:srgbClr val="0070C0"/>
                </a:solidFill>
              </a:rPr>
              <a:t>3 - 2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</a:t>
            </a:r>
            <a:r>
              <a:rPr lang="en-US" sz="2400" b="1" i="1" dirty="0" smtClean="0">
                <a:solidFill>
                  <a:srgbClr val="0070C0"/>
                </a:solidFill>
              </a:rPr>
              <a:t>-2z</a:t>
            </a:r>
            <a:r>
              <a:rPr lang="ru-RU" sz="2400" b="1" i="1" dirty="0" smtClean="0">
                <a:solidFill>
                  <a:srgbClr val="0070C0"/>
                </a:solidFill>
              </a:rPr>
              <a:t> 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39552" y="3255367"/>
            <a:ext cx="32864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400" b="1" i="1" dirty="0" smtClean="0">
                <a:solidFill>
                  <a:srgbClr val="0070C0"/>
                </a:solidFill>
              </a:rPr>
              <a:t>2</a:t>
            </a:r>
            <a:r>
              <a:rPr lang="en-US" sz="2400" b="1" i="1" dirty="0" smtClean="0">
                <a:solidFill>
                  <a:srgbClr val="0070C0"/>
                </a:solidFill>
              </a:rPr>
              <a:t>(3- 2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</a:t>
            </a:r>
            <a:r>
              <a:rPr lang="en-US" sz="2400" b="1" i="1" dirty="0" smtClean="0">
                <a:solidFill>
                  <a:srgbClr val="0070C0"/>
                </a:solidFill>
              </a:rPr>
              <a:t>-2z)</a:t>
            </a:r>
            <a:r>
              <a:rPr lang="ru-RU" sz="2400" b="1" i="1" dirty="0" smtClean="0">
                <a:solidFill>
                  <a:srgbClr val="0070C0"/>
                </a:solidFill>
              </a:rPr>
              <a:t> + 3y +5</a:t>
            </a:r>
            <a:r>
              <a:rPr lang="en-US" sz="2400" b="1" i="1" dirty="0" smtClean="0">
                <a:solidFill>
                  <a:srgbClr val="0070C0"/>
                </a:solidFill>
              </a:rPr>
              <a:t>z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10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29" name="Левая фигурная скобка 28"/>
          <p:cNvSpPr/>
          <p:nvPr/>
        </p:nvSpPr>
        <p:spPr>
          <a:xfrm>
            <a:off x="395536" y="3327374"/>
            <a:ext cx="216024" cy="1037729"/>
          </a:xfrm>
          <a:prstGeom prst="leftBrace">
            <a:avLst>
              <a:gd name="adj1" fmla="val 51197"/>
              <a:gd name="adj2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39552" y="3585790"/>
            <a:ext cx="31999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i="1" dirty="0" smtClean="0">
                <a:solidFill>
                  <a:srgbClr val="0070C0"/>
                </a:solidFill>
              </a:rPr>
              <a:t>3(3 - 2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</a:t>
            </a:r>
            <a:r>
              <a:rPr lang="en-US" sz="2400" b="1" i="1" dirty="0" smtClean="0">
                <a:solidFill>
                  <a:srgbClr val="0070C0"/>
                </a:solidFill>
              </a:rPr>
              <a:t>-2z) </a:t>
            </a:r>
            <a:r>
              <a:rPr lang="ru-RU" sz="2400" b="1" i="1" dirty="0" smtClean="0">
                <a:solidFill>
                  <a:srgbClr val="0070C0"/>
                </a:solidFill>
              </a:rPr>
              <a:t> + </a:t>
            </a:r>
            <a:r>
              <a:rPr lang="en-US" sz="2400" b="1" i="1" dirty="0" smtClean="0">
                <a:solidFill>
                  <a:srgbClr val="0070C0"/>
                </a:solidFill>
              </a:rPr>
              <a:t>7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+</a:t>
            </a:r>
            <a:r>
              <a:rPr lang="en-US" sz="2400" b="1" i="1" dirty="0" smtClean="0">
                <a:solidFill>
                  <a:srgbClr val="0070C0"/>
                </a:solidFill>
              </a:rPr>
              <a:t>4z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3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39552" y="4437112"/>
            <a:ext cx="30764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i="1" dirty="0" smtClean="0">
                <a:solidFill>
                  <a:srgbClr val="0070C0"/>
                </a:solidFill>
              </a:rPr>
              <a:t>6 - 4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</a:t>
            </a:r>
            <a:r>
              <a:rPr lang="en-US" sz="2400" b="1" i="1" dirty="0" smtClean="0">
                <a:solidFill>
                  <a:srgbClr val="0070C0"/>
                </a:solidFill>
              </a:rPr>
              <a:t>-4 z</a:t>
            </a:r>
            <a:r>
              <a:rPr lang="ru-RU" sz="2400" b="1" i="1" dirty="0" smtClean="0">
                <a:solidFill>
                  <a:srgbClr val="0070C0"/>
                </a:solidFill>
              </a:rPr>
              <a:t> + 3y +5</a:t>
            </a:r>
            <a:r>
              <a:rPr lang="en-US" sz="2400" b="1" i="1" dirty="0" smtClean="0">
                <a:solidFill>
                  <a:srgbClr val="0070C0"/>
                </a:solidFill>
              </a:rPr>
              <a:t>z 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10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35" name="Левая фигурная скобка 34"/>
          <p:cNvSpPr/>
          <p:nvPr/>
        </p:nvSpPr>
        <p:spPr>
          <a:xfrm>
            <a:off x="395536" y="4509120"/>
            <a:ext cx="216024" cy="1008112"/>
          </a:xfrm>
          <a:prstGeom prst="leftBrace">
            <a:avLst>
              <a:gd name="adj1" fmla="val 51197"/>
              <a:gd name="adj2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539552" y="4767535"/>
            <a:ext cx="28520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i="1" dirty="0" smtClean="0">
                <a:solidFill>
                  <a:srgbClr val="0070C0"/>
                </a:solidFill>
              </a:rPr>
              <a:t>9</a:t>
            </a:r>
            <a:r>
              <a:rPr lang="ru-RU" sz="2400" b="1" i="1" dirty="0" smtClean="0">
                <a:solidFill>
                  <a:srgbClr val="0070C0"/>
                </a:solidFill>
              </a:rPr>
              <a:t> </a:t>
            </a:r>
            <a:r>
              <a:rPr lang="en-US" sz="2400" b="1" i="1" dirty="0" smtClean="0">
                <a:solidFill>
                  <a:srgbClr val="0070C0"/>
                </a:solidFill>
              </a:rPr>
              <a:t>- 6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</a:t>
            </a:r>
            <a:r>
              <a:rPr lang="en-US" sz="2400" b="1" i="1" dirty="0" smtClean="0">
                <a:solidFill>
                  <a:srgbClr val="0070C0"/>
                </a:solidFill>
              </a:rPr>
              <a:t>-6 z </a:t>
            </a:r>
            <a:r>
              <a:rPr lang="ru-RU" sz="2400" b="1" i="1" dirty="0" smtClean="0">
                <a:solidFill>
                  <a:srgbClr val="0070C0"/>
                </a:solidFill>
              </a:rPr>
              <a:t>+ </a:t>
            </a:r>
            <a:r>
              <a:rPr lang="en-US" sz="2400" b="1" i="1" dirty="0" smtClean="0">
                <a:solidFill>
                  <a:srgbClr val="0070C0"/>
                </a:solidFill>
              </a:rPr>
              <a:t>7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+</a:t>
            </a:r>
            <a:r>
              <a:rPr lang="en-US" sz="2400" b="1" i="1" dirty="0" smtClean="0">
                <a:solidFill>
                  <a:srgbClr val="0070C0"/>
                </a:solidFill>
              </a:rPr>
              <a:t>4z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3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21117" y="5085184"/>
            <a:ext cx="1745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= </a:t>
            </a:r>
            <a:r>
              <a:rPr lang="en-US" sz="2400" b="1" i="1" dirty="0" smtClean="0">
                <a:solidFill>
                  <a:srgbClr val="0070C0"/>
                </a:solidFill>
              </a:rPr>
              <a:t>3 - 2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</a:t>
            </a:r>
            <a:r>
              <a:rPr lang="en-US" sz="2400" b="1" i="1" dirty="0" smtClean="0">
                <a:solidFill>
                  <a:srgbClr val="0070C0"/>
                </a:solidFill>
              </a:rPr>
              <a:t>-2z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67544" y="3903439"/>
            <a:ext cx="18838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i="1" dirty="0" smtClean="0">
                <a:solidFill>
                  <a:srgbClr val="0070C0"/>
                </a:solidFill>
              </a:rPr>
              <a:t> </a:t>
            </a:r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= </a:t>
            </a:r>
            <a:r>
              <a:rPr lang="en-US" sz="2400" b="1" i="1" dirty="0" smtClean="0">
                <a:solidFill>
                  <a:srgbClr val="0070C0"/>
                </a:solidFill>
              </a:rPr>
              <a:t>3 - 2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</a:t>
            </a:r>
            <a:r>
              <a:rPr lang="en-US" sz="2400" b="1" i="1" dirty="0" smtClean="0">
                <a:solidFill>
                  <a:srgbClr val="0070C0"/>
                </a:solidFill>
              </a:rPr>
              <a:t>-3z</a:t>
            </a:r>
            <a:r>
              <a:rPr lang="ru-RU" sz="2400" b="1" i="1" dirty="0" smtClean="0">
                <a:solidFill>
                  <a:srgbClr val="0070C0"/>
                </a:solidFill>
              </a:rPr>
              <a:t> 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53" descr="Без имени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"/>
            <a:ext cx="9151961" cy="6858000"/>
          </a:xfrm>
          <a:prstGeom prst="rect">
            <a:avLst/>
          </a:prstGeom>
        </p:spPr>
      </p:pic>
      <p:sp>
        <p:nvSpPr>
          <p:cNvPr id="55" name="Скругленный прямоугольник 54"/>
          <p:cNvSpPr/>
          <p:nvPr/>
        </p:nvSpPr>
        <p:spPr>
          <a:xfrm>
            <a:off x="251520" y="188640"/>
            <a:ext cx="8712968" cy="6480720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86409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prstClr val="black"/>
                </a:solidFill>
              </a:rPr>
              <a:t>А если неизвестных три….</a:t>
            </a:r>
            <a:endParaRPr lang="ru-RU" sz="2400" b="1" i="1" dirty="0" smtClean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836712"/>
            <a:ext cx="21066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400" b="1" i="1" dirty="0" smtClean="0">
                <a:solidFill>
                  <a:srgbClr val="0070C0"/>
                </a:solidFill>
              </a:rPr>
              <a:t>2x + 3y +5</a:t>
            </a:r>
            <a:r>
              <a:rPr lang="en-US" sz="2400" b="1" i="1" dirty="0" smtClean="0">
                <a:solidFill>
                  <a:srgbClr val="0070C0"/>
                </a:solidFill>
              </a:rPr>
              <a:t>z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10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10" name="Левая фигурная скобка 9"/>
          <p:cNvSpPr/>
          <p:nvPr/>
        </p:nvSpPr>
        <p:spPr>
          <a:xfrm>
            <a:off x="395536" y="908720"/>
            <a:ext cx="216024" cy="1008112"/>
          </a:xfrm>
          <a:prstGeom prst="leftBrace">
            <a:avLst>
              <a:gd name="adj1" fmla="val 51197"/>
              <a:gd name="adj2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39552" y="1167135"/>
            <a:ext cx="1951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i="1" dirty="0" smtClean="0">
                <a:solidFill>
                  <a:srgbClr val="0070C0"/>
                </a:solidFill>
              </a:rPr>
              <a:t>3</a:t>
            </a:r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+ </a:t>
            </a:r>
            <a:r>
              <a:rPr lang="en-US" sz="2400" b="1" i="1" dirty="0" smtClean="0">
                <a:solidFill>
                  <a:srgbClr val="0070C0"/>
                </a:solidFill>
              </a:rPr>
              <a:t>7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+</a:t>
            </a:r>
            <a:r>
              <a:rPr lang="en-US" sz="2400" b="1" i="1" dirty="0" smtClean="0">
                <a:solidFill>
                  <a:srgbClr val="0070C0"/>
                </a:solidFill>
              </a:rPr>
              <a:t>4z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3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21117" y="1484784"/>
            <a:ext cx="18646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i="1" dirty="0" smtClean="0">
                <a:solidFill>
                  <a:srgbClr val="0070C0"/>
                </a:solidFill>
              </a:rPr>
              <a:t> </a:t>
            </a:r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+ </a:t>
            </a:r>
            <a:r>
              <a:rPr lang="en-US" sz="2400" b="1" i="1" dirty="0" smtClean="0">
                <a:solidFill>
                  <a:srgbClr val="0070C0"/>
                </a:solidFill>
              </a:rPr>
              <a:t>2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+</a:t>
            </a:r>
            <a:r>
              <a:rPr lang="en-US" sz="2400" b="1" i="1" dirty="0" smtClean="0">
                <a:solidFill>
                  <a:srgbClr val="0070C0"/>
                </a:solidFill>
              </a:rPr>
              <a:t>2z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3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39552" y="2060848"/>
            <a:ext cx="21066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400" b="1" i="1" dirty="0" smtClean="0">
                <a:solidFill>
                  <a:srgbClr val="0070C0"/>
                </a:solidFill>
              </a:rPr>
              <a:t>2x + 3y +5</a:t>
            </a:r>
            <a:r>
              <a:rPr lang="en-US" sz="2400" b="1" i="1" dirty="0" smtClean="0">
                <a:solidFill>
                  <a:srgbClr val="0070C0"/>
                </a:solidFill>
              </a:rPr>
              <a:t>z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10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25" name="Левая фигурная скобка 24"/>
          <p:cNvSpPr/>
          <p:nvPr/>
        </p:nvSpPr>
        <p:spPr>
          <a:xfrm>
            <a:off x="395536" y="2132856"/>
            <a:ext cx="216024" cy="1008112"/>
          </a:xfrm>
          <a:prstGeom prst="leftBrace">
            <a:avLst>
              <a:gd name="adj1" fmla="val 51197"/>
              <a:gd name="adj2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39552" y="2391271"/>
            <a:ext cx="1951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i="1" dirty="0" smtClean="0">
                <a:solidFill>
                  <a:srgbClr val="0070C0"/>
                </a:solidFill>
              </a:rPr>
              <a:t>3</a:t>
            </a:r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+ </a:t>
            </a:r>
            <a:r>
              <a:rPr lang="en-US" sz="2400" b="1" i="1" dirty="0" smtClean="0">
                <a:solidFill>
                  <a:srgbClr val="0070C0"/>
                </a:solidFill>
              </a:rPr>
              <a:t>7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+</a:t>
            </a:r>
            <a:r>
              <a:rPr lang="en-US" sz="2400" b="1" i="1" dirty="0" smtClean="0">
                <a:solidFill>
                  <a:srgbClr val="0070C0"/>
                </a:solidFill>
              </a:rPr>
              <a:t>4z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3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21117" y="2708920"/>
            <a:ext cx="18838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i="1" dirty="0" smtClean="0">
                <a:solidFill>
                  <a:srgbClr val="0070C0"/>
                </a:solidFill>
              </a:rPr>
              <a:t> </a:t>
            </a:r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= </a:t>
            </a:r>
            <a:r>
              <a:rPr lang="en-US" sz="2400" b="1" i="1" dirty="0" smtClean="0">
                <a:solidFill>
                  <a:srgbClr val="0070C0"/>
                </a:solidFill>
              </a:rPr>
              <a:t>3 - 2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</a:t>
            </a:r>
            <a:r>
              <a:rPr lang="en-US" sz="2400" b="1" i="1" dirty="0" smtClean="0">
                <a:solidFill>
                  <a:srgbClr val="0070C0"/>
                </a:solidFill>
              </a:rPr>
              <a:t>-2z</a:t>
            </a:r>
            <a:r>
              <a:rPr lang="ru-RU" sz="2400" b="1" i="1" dirty="0" smtClean="0">
                <a:solidFill>
                  <a:srgbClr val="0070C0"/>
                </a:solidFill>
              </a:rPr>
              <a:t> 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39552" y="3255367"/>
            <a:ext cx="32864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400" b="1" i="1" dirty="0" smtClean="0">
                <a:solidFill>
                  <a:srgbClr val="0070C0"/>
                </a:solidFill>
              </a:rPr>
              <a:t>2</a:t>
            </a:r>
            <a:r>
              <a:rPr lang="en-US" sz="2400" b="1" i="1" dirty="0" smtClean="0">
                <a:solidFill>
                  <a:srgbClr val="0070C0"/>
                </a:solidFill>
              </a:rPr>
              <a:t>(3- 2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</a:t>
            </a:r>
            <a:r>
              <a:rPr lang="en-US" sz="2400" b="1" i="1" dirty="0" smtClean="0">
                <a:solidFill>
                  <a:srgbClr val="0070C0"/>
                </a:solidFill>
              </a:rPr>
              <a:t>-2z)</a:t>
            </a:r>
            <a:r>
              <a:rPr lang="ru-RU" sz="2400" b="1" i="1" dirty="0" smtClean="0">
                <a:solidFill>
                  <a:srgbClr val="0070C0"/>
                </a:solidFill>
              </a:rPr>
              <a:t> + 3y +5</a:t>
            </a:r>
            <a:r>
              <a:rPr lang="en-US" sz="2400" b="1" i="1" dirty="0" smtClean="0">
                <a:solidFill>
                  <a:srgbClr val="0070C0"/>
                </a:solidFill>
              </a:rPr>
              <a:t>z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10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29" name="Левая фигурная скобка 28"/>
          <p:cNvSpPr/>
          <p:nvPr/>
        </p:nvSpPr>
        <p:spPr>
          <a:xfrm>
            <a:off x="395536" y="3327374"/>
            <a:ext cx="216024" cy="1037729"/>
          </a:xfrm>
          <a:prstGeom prst="leftBrace">
            <a:avLst>
              <a:gd name="adj1" fmla="val 51197"/>
              <a:gd name="adj2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39552" y="3585790"/>
            <a:ext cx="31999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i="1" dirty="0" smtClean="0">
                <a:solidFill>
                  <a:srgbClr val="0070C0"/>
                </a:solidFill>
              </a:rPr>
              <a:t>3(3 - 2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</a:t>
            </a:r>
            <a:r>
              <a:rPr lang="en-US" sz="2400" b="1" i="1" dirty="0" smtClean="0">
                <a:solidFill>
                  <a:srgbClr val="0070C0"/>
                </a:solidFill>
              </a:rPr>
              <a:t>-2z) </a:t>
            </a:r>
            <a:r>
              <a:rPr lang="ru-RU" sz="2400" b="1" i="1" dirty="0" smtClean="0">
                <a:solidFill>
                  <a:srgbClr val="0070C0"/>
                </a:solidFill>
              </a:rPr>
              <a:t> + </a:t>
            </a:r>
            <a:r>
              <a:rPr lang="en-US" sz="2400" b="1" i="1" dirty="0" smtClean="0">
                <a:solidFill>
                  <a:srgbClr val="0070C0"/>
                </a:solidFill>
              </a:rPr>
              <a:t>7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+</a:t>
            </a:r>
            <a:r>
              <a:rPr lang="en-US" sz="2400" b="1" i="1" dirty="0" smtClean="0">
                <a:solidFill>
                  <a:srgbClr val="0070C0"/>
                </a:solidFill>
              </a:rPr>
              <a:t>4z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3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39552" y="4437112"/>
            <a:ext cx="30764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i="1" dirty="0" smtClean="0">
                <a:solidFill>
                  <a:srgbClr val="0070C0"/>
                </a:solidFill>
              </a:rPr>
              <a:t>6 - 4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</a:t>
            </a:r>
            <a:r>
              <a:rPr lang="en-US" sz="2400" b="1" i="1" dirty="0" smtClean="0">
                <a:solidFill>
                  <a:srgbClr val="0070C0"/>
                </a:solidFill>
              </a:rPr>
              <a:t>-4 z</a:t>
            </a:r>
            <a:r>
              <a:rPr lang="ru-RU" sz="2400" b="1" i="1" dirty="0" smtClean="0">
                <a:solidFill>
                  <a:srgbClr val="0070C0"/>
                </a:solidFill>
              </a:rPr>
              <a:t> + 3y +5</a:t>
            </a:r>
            <a:r>
              <a:rPr lang="en-US" sz="2400" b="1" i="1" dirty="0" smtClean="0">
                <a:solidFill>
                  <a:srgbClr val="0070C0"/>
                </a:solidFill>
              </a:rPr>
              <a:t>z 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10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35" name="Левая фигурная скобка 34"/>
          <p:cNvSpPr/>
          <p:nvPr/>
        </p:nvSpPr>
        <p:spPr>
          <a:xfrm>
            <a:off x="395536" y="4509120"/>
            <a:ext cx="216024" cy="1008112"/>
          </a:xfrm>
          <a:prstGeom prst="leftBrace">
            <a:avLst>
              <a:gd name="adj1" fmla="val 51197"/>
              <a:gd name="adj2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539552" y="4767535"/>
            <a:ext cx="28520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i="1" dirty="0" smtClean="0">
                <a:solidFill>
                  <a:srgbClr val="0070C0"/>
                </a:solidFill>
              </a:rPr>
              <a:t>9</a:t>
            </a:r>
            <a:r>
              <a:rPr lang="ru-RU" sz="2400" b="1" i="1" dirty="0" smtClean="0">
                <a:solidFill>
                  <a:srgbClr val="0070C0"/>
                </a:solidFill>
              </a:rPr>
              <a:t> </a:t>
            </a:r>
            <a:r>
              <a:rPr lang="en-US" sz="2400" b="1" i="1" dirty="0" smtClean="0">
                <a:solidFill>
                  <a:srgbClr val="0070C0"/>
                </a:solidFill>
              </a:rPr>
              <a:t>- 6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</a:t>
            </a:r>
            <a:r>
              <a:rPr lang="en-US" sz="2400" b="1" i="1" dirty="0" smtClean="0">
                <a:solidFill>
                  <a:srgbClr val="0070C0"/>
                </a:solidFill>
              </a:rPr>
              <a:t>-6 z </a:t>
            </a:r>
            <a:r>
              <a:rPr lang="ru-RU" sz="2400" b="1" i="1" dirty="0" smtClean="0">
                <a:solidFill>
                  <a:srgbClr val="0070C0"/>
                </a:solidFill>
              </a:rPr>
              <a:t>+ </a:t>
            </a:r>
            <a:r>
              <a:rPr lang="en-US" sz="2400" b="1" i="1" dirty="0" smtClean="0">
                <a:solidFill>
                  <a:srgbClr val="0070C0"/>
                </a:solidFill>
              </a:rPr>
              <a:t>7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+</a:t>
            </a:r>
            <a:r>
              <a:rPr lang="en-US" sz="2400" b="1" i="1" dirty="0" smtClean="0">
                <a:solidFill>
                  <a:srgbClr val="0070C0"/>
                </a:solidFill>
              </a:rPr>
              <a:t>4z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3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21117" y="5085184"/>
            <a:ext cx="1745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= </a:t>
            </a:r>
            <a:r>
              <a:rPr lang="en-US" sz="2400" b="1" i="1" dirty="0" smtClean="0">
                <a:solidFill>
                  <a:srgbClr val="0070C0"/>
                </a:solidFill>
              </a:rPr>
              <a:t>3 - 2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</a:t>
            </a:r>
            <a:r>
              <a:rPr lang="en-US" sz="2400" b="1" i="1" dirty="0" smtClean="0">
                <a:solidFill>
                  <a:srgbClr val="0070C0"/>
                </a:solidFill>
              </a:rPr>
              <a:t>-2z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403648" y="5517232"/>
            <a:ext cx="12843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i="1" dirty="0" smtClean="0">
                <a:solidFill>
                  <a:srgbClr val="0070C0"/>
                </a:solidFill>
              </a:rPr>
              <a:t>-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+</a:t>
            </a:r>
            <a:r>
              <a:rPr lang="en-US" sz="2400" b="1" i="1" dirty="0" smtClean="0">
                <a:solidFill>
                  <a:srgbClr val="0070C0"/>
                </a:solidFill>
              </a:rPr>
              <a:t>z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4</a:t>
            </a:r>
            <a:r>
              <a:rPr lang="ru-RU" sz="2400" b="1" i="1" dirty="0" smtClean="0">
                <a:solidFill>
                  <a:srgbClr val="0070C0"/>
                </a:solidFill>
              </a:rPr>
              <a:t>  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41" name="Левая фигурная скобка 40"/>
          <p:cNvSpPr/>
          <p:nvPr/>
        </p:nvSpPr>
        <p:spPr>
          <a:xfrm>
            <a:off x="1259632" y="5589240"/>
            <a:ext cx="216024" cy="1008112"/>
          </a:xfrm>
          <a:prstGeom prst="leftBrace">
            <a:avLst>
              <a:gd name="adj1" fmla="val 51197"/>
              <a:gd name="adj2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403648" y="5847655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</a:t>
            </a:r>
            <a:r>
              <a:rPr lang="en-US" sz="2400" b="1" i="1" dirty="0" smtClean="0">
                <a:solidFill>
                  <a:srgbClr val="0070C0"/>
                </a:solidFill>
              </a:rPr>
              <a:t>-</a:t>
            </a:r>
            <a:r>
              <a:rPr lang="ru-RU" sz="2400" b="1" i="1" dirty="0" smtClean="0">
                <a:solidFill>
                  <a:srgbClr val="0070C0"/>
                </a:solidFill>
              </a:rPr>
              <a:t> </a:t>
            </a:r>
            <a:r>
              <a:rPr lang="en-US" sz="2400" b="1" i="1" dirty="0" smtClean="0">
                <a:solidFill>
                  <a:srgbClr val="0070C0"/>
                </a:solidFill>
              </a:rPr>
              <a:t>2z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- 6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385213" y="6165304"/>
            <a:ext cx="1745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= </a:t>
            </a:r>
            <a:r>
              <a:rPr lang="en-US" sz="2400" b="1" i="1" dirty="0" smtClean="0">
                <a:solidFill>
                  <a:srgbClr val="0070C0"/>
                </a:solidFill>
              </a:rPr>
              <a:t>3 - 2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</a:t>
            </a:r>
            <a:r>
              <a:rPr lang="en-US" sz="2400" b="1" i="1" dirty="0" smtClean="0">
                <a:solidFill>
                  <a:srgbClr val="0070C0"/>
                </a:solidFill>
              </a:rPr>
              <a:t>-2z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67544" y="3903439"/>
            <a:ext cx="18838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i="1" dirty="0" smtClean="0">
                <a:solidFill>
                  <a:srgbClr val="0070C0"/>
                </a:solidFill>
              </a:rPr>
              <a:t> </a:t>
            </a:r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= </a:t>
            </a:r>
            <a:r>
              <a:rPr lang="en-US" sz="2400" b="1" i="1" dirty="0" smtClean="0">
                <a:solidFill>
                  <a:srgbClr val="0070C0"/>
                </a:solidFill>
              </a:rPr>
              <a:t>3 - 2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</a:t>
            </a:r>
            <a:r>
              <a:rPr lang="en-US" sz="2400" b="1" i="1" dirty="0" smtClean="0">
                <a:solidFill>
                  <a:srgbClr val="0070C0"/>
                </a:solidFill>
              </a:rPr>
              <a:t>-3z</a:t>
            </a:r>
            <a:r>
              <a:rPr lang="ru-RU" sz="2400" b="1" i="1" dirty="0" smtClean="0">
                <a:solidFill>
                  <a:srgbClr val="0070C0"/>
                </a:solidFill>
              </a:rPr>
              <a:t> 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2771800" y="5648474"/>
            <a:ext cx="1008112" cy="4404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2793286" y="5618857"/>
            <a:ext cx="10586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(</a:t>
            </a:r>
            <a:r>
              <a:rPr lang="en-US" sz="2400" b="1" i="1" dirty="0" smtClean="0">
                <a:solidFill>
                  <a:srgbClr val="0070C0"/>
                </a:solidFill>
              </a:rPr>
              <a:t>1</a:t>
            </a:r>
            <a:r>
              <a:rPr lang="ru-RU" sz="2400" b="1" i="1" dirty="0" smtClean="0">
                <a:solidFill>
                  <a:srgbClr val="0070C0"/>
                </a:solidFill>
              </a:rPr>
              <a:t>)</a:t>
            </a:r>
            <a:r>
              <a:rPr lang="en-US" sz="2400" b="1" i="1" dirty="0" smtClean="0">
                <a:solidFill>
                  <a:srgbClr val="0070C0"/>
                </a:solidFill>
              </a:rPr>
              <a:t>+</a:t>
            </a:r>
            <a:r>
              <a:rPr lang="ru-RU" sz="2400" b="1" i="1" dirty="0" smtClean="0">
                <a:solidFill>
                  <a:srgbClr val="0070C0"/>
                </a:solidFill>
              </a:rPr>
              <a:t>(</a:t>
            </a:r>
            <a:r>
              <a:rPr lang="en-US" sz="2400" b="1" i="1" dirty="0" smtClean="0">
                <a:solidFill>
                  <a:srgbClr val="0070C0"/>
                </a:solidFill>
              </a:rPr>
              <a:t>2</a:t>
            </a:r>
            <a:r>
              <a:rPr lang="ru-RU" sz="2400" b="1" i="1" dirty="0" smtClean="0">
                <a:solidFill>
                  <a:srgbClr val="0070C0"/>
                </a:solidFill>
              </a:rPr>
              <a:t>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53" descr="Без имени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"/>
            <a:ext cx="9151961" cy="6858000"/>
          </a:xfrm>
          <a:prstGeom prst="rect">
            <a:avLst/>
          </a:prstGeom>
        </p:spPr>
      </p:pic>
      <p:sp>
        <p:nvSpPr>
          <p:cNvPr id="55" name="Скругленный прямоугольник 54"/>
          <p:cNvSpPr/>
          <p:nvPr/>
        </p:nvSpPr>
        <p:spPr>
          <a:xfrm>
            <a:off x="251520" y="188640"/>
            <a:ext cx="8712968" cy="6480720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86409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prstClr val="black"/>
                </a:solidFill>
              </a:rPr>
              <a:t>А если неизвестных три….</a:t>
            </a:r>
            <a:endParaRPr lang="ru-RU" sz="2400" b="1" i="1" dirty="0" smtClean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836712"/>
            <a:ext cx="21066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400" b="1" i="1" dirty="0" smtClean="0">
                <a:solidFill>
                  <a:srgbClr val="0070C0"/>
                </a:solidFill>
              </a:rPr>
              <a:t>2x + 3y +5</a:t>
            </a:r>
            <a:r>
              <a:rPr lang="en-US" sz="2400" b="1" i="1" dirty="0" smtClean="0">
                <a:solidFill>
                  <a:srgbClr val="0070C0"/>
                </a:solidFill>
              </a:rPr>
              <a:t>z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10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10" name="Левая фигурная скобка 9"/>
          <p:cNvSpPr/>
          <p:nvPr/>
        </p:nvSpPr>
        <p:spPr>
          <a:xfrm>
            <a:off x="395536" y="908720"/>
            <a:ext cx="216024" cy="1008112"/>
          </a:xfrm>
          <a:prstGeom prst="leftBrace">
            <a:avLst>
              <a:gd name="adj1" fmla="val 51197"/>
              <a:gd name="adj2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39552" y="1167135"/>
            <a:ext cx="1951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i="1" dirty="0" smtClean="0">
                <a:solidFill>
                  <a:srgbClr val="0070C0"/>
                </a:solidFill>
              </a:rPr>
              <a:t>3</a:t>
            </a:r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+ </a:t>
            </a:r>
            <a:r>
              <a:rPr lang="en-US" sz="2400" b="1" i="1" dirty="0" smtClean="0">
                <a:solidFill>
                  <a:srgbClr val="0070C0"/>
                </a:solidFill>
              </a:rPr>
              <a:t>7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+</a:t>
            </a:r>
            <a:r>
              <a:rPr lang="en-US" sz="2400" b="1" i="1" dirty="0" smtClean="0">
                <a:solidFill>
                  <a:srgbClr val="0070C0"/>
                </a:solidFill>
              </a:rPr>
              <a:t>4z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3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21117" y="1484784"/>
            <a:ext cx="18646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i="1" dirty="0" smtClean="0">
                <a:solidFill>
                  <a:srgbClr val="0070C0"/>
                </a:solidFill>
              </a:rPr>
              <a:t> </a:t>
            </a:r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+ </a:t>
            </a:r>
            <a:r>
              <a:rPr lang="en-US" sz="2400" b="1" i="1" dirty="0" smtClean="0">
                <a:solidFill>
                  <a:srgbClr val="0070C0"/>
                </a:solidFill>
              </a:rPr>
              <a:t>2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+</a:t>
            </a:r>
            <a:r>
              <a:rPr lang="en-US" sz="2400" b="1" i="1" dirty="0" smtClean="0">
                <a:solidFill>
                  <a:srgbClr val="0070C0"/>
                </a:solidFill>
              </a:rPr>
              <a:t>2z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3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39552" y="2060848"/>
            <a:ext cx="21066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400" b="1" i="1" dirty="0" smtClean="0">
                <a:solidFill>
                  <a:srgbClr val="0070C0"/>
                </a:solidFill>
              </a:rPr>
              <a:t>2x + 3y +5</a:t>
            </a:r>
            <a:r>
              <a:rPr lang="en-US" sz="2400" b="1" i="1" dirty="0" smtClean="0">
                <a:solidFill>
                  <a:srgbClr val="0070C0"/>
                </a:solidFill>
              </a:rPr>
              <a:t>z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10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25" name="Левая фигурная скобка 24"/>
          <p:cNvSpPr/>
          <p:nvPr/>
        </p:nvSpPr>
        <p:spPr>
          <a:xfrm>
            <a:off x="395536" y="2132856"/>
            <a:ext cx="216024" cy="1008112"/>
          </a:xfrm>
          <a:prstGeom prst="leftBrace">
            <a:avLst>
              <a:gd name="adj1" fmla="val 51197"/>
              <a:gd name="adj2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39552" y="2391271"/>
            <a:ext cx="1951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i="1" dirty="0" smtClean="0">
                <a:solidFill>
                  <a:srgbClr val="0070C0"/>
                </a:solidFill>
              </a:rPr>
              <a:t>3</a:t>
            </a:r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+ </a:t>
            </a:r>
            <a:r>
              <a:rPr lang="en-US" sz="2400" b="1" i="1" dirty="0" smtClean="0">
                <a:solidFill>
                  <a:srgbClr val="0070C0"/>
                </a:solidFill>
              </a:rPr>
              <a:t>7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+</a:t>
            </a:r>
            <a:r>
              <a:rPr lang="en-US" sz="2400" b="1" i="1" dirty="0" smtClean="0">
                <a:solidFill>
                  <a:srgbClr val="0070C0"/>
                </a:solidFill>
              </a:rPr>
              <a:t>4z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3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21117" y="2708920"/>
            <a:ext cx="18838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i="1" dirty="0" smtClean="0">
                <a:solidFill>
                  <a:srgbClr val="0070C0"/>
                </a:solidFill>
              </a:rPr>
              <a:t> </a:t>
            </a:r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= </a:t>
            </a:r>
            <a:r>
              <a:rPr lang="en-US" sz="2400" b="1" i="1" dirty="0" smtClean="0">
                <a:solidFill>
                  <a:srgbClr val="0070C0"/>
                </a:solidFill>
              </a:rPr>
              <a:t>3 - 2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</a:t>
            </a:r>
            <a:r>
              <a:rPr lang="en-US" sz="2400" b="1" i="1" dirty="0" smtClean="0">
                <a:solidFill>
                  <a:srgbClr val="0070C0"/>
                </a:solidFill>
              </a:rPr>
              <a:t>-2z</a:t>
            </a:r>
            <a:r>
              <a:rPr lang="ru-RU" sz="2400" b="1" i="1" dirty="0" smtClean="0">
                <a:solidFill>
                  <a:srgbClr val="0070C0"/>
                </a:solidFill>
              </a:rPr>
              <a:t> 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39552" y="3255367"/>
            <a:ext cx="32864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400" b="1" i="1" dirty="0" smtClean="0">
                <a:solidFill>
                  <a:srgbClr val="0070C0"/>
                </a:solidFill>
              </a:rPr>
              <a:t>2</a:t>
            </a:r>
            <a:r>
              <a:rPr lang="en-US" sz="2400" b="1" i="1" dirty="0" smtClean="0">
                <a:solidFill>
                  <a:srgbClr val="0070C0"/>
                </a:solidFill>
              </a:rPr>
              <a:t>(3- 2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</a:t>
            </a:r>
            <a:r>
              <a:rPr lang="en-US" sz="2400" b="1" i="1" dirty="0" smtClean="0">
                <a:solidFill>
                  <a:srgbClr val="0070C0"/>
                </a:solidFill>
              </a:rPr>
              <a:t>-2z)</a:t>
            </a:r>
            <a:r>
              <a:rPr lang="ru-RU" sz="2400" b="1" i="1" dirty="0" smtClean="0">
                <a:solidFill>
                  <a:srgbClr val="0070C0"/>
                </a:solidFill>
              </a:rPr>
              <a:t> + 3y +5</a:t>
            </a:r>
            <a:r>
              <a:rPr lang="en-US" sz="2400" b="1" i="1" dirty="0" smtClean="0">
                <a:solidFill>
                  <a:srgbClr val="0070C0"/>
                </a:solidFill>
              </a:rPr>
              <a:t>z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10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29" name="Левая фигурная скобка 28"/>
          <p:cNvSpPr/>
          <p:nvPr/>
        </p:nvSpPr>
        <p:spPr>
          <a:xfrm>
            <a:off x="395536" y="3327374"/>
            <a:ext cx="216024" cy="1037729"/>
          </a:xfrm>
          <a:prstGeom prst="leftBrace">
            <a:avLst>
              <a:gd name="adj1" fmla="val 51197"/>
              <a:gd name="adj2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39552" y="3585790"/>
            <a:ext cx="31999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i="1" dirty="0" smtClean="0">
                <a:solidFill>
                  <a:srgbClr val="0070C0"/>
                </a:solidFill>
              </a:rPr>
              <a:t>3(3 - 2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</a:t>
            </a:r>
            <a:r>
              <a:rPr lang="en-US" sz="2400" b="1" i="1" dirty="0" smtClean="0">
                <a:solidFill>
                  <a:srgbClr val="0070C0"/>
                </a:solidFill>
              </a:rPr>
              <a:t>-2z) </a:t>
            </a:r>
            <a:r>
              <a:rPr lang="ru-RU" sz="2400" b="1" i="1" dirty="0" smtClean="0">
                <a:solidFill>
                  <a:srgbClr val="0070C0"/>
                </a:solidFill>
              </a:rPr>
              <a:t> + </a:t>
            </a:r>
            <a:r>
              <a:rPr lang="en-US" sz="2400" b="1" i="1" dirty="0" smtClean="0">
                <a:solidFill>
                  <a:srgbClr val="0070C0"/>
                </a:solidFill>
              </a:rPr>
              <a:t>7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+</a:t>
            </a:r>
            <a:r>
              <a:rPr lang="en-US" sz="2400" b="1" i="1" dirty="0" smtClean="0">
                <a:solidFill>
                  <a:srgbClr val="0070C0"/>
                </a:solidFill>
              </a:rPr>
              <a:t>4z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3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39552" y="4437112"/>
            <a:ext cx="30764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i="1" dirty="0" smtClean="0">
                <a:solidFill>
                  <a:srgbClr val="0070C0"/>
                </a:solidFill>
              </a:rPr>
              <a:t>6 - 4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</a:t>
            </a:r>
            <a:r>
              <a:rPr lang="en-US" sz="2400" b="1" i="1" dirty="0" smtClean="0">
                <a:solidFill>
                  <a:srgbClr val="0070C0"/>
                </a:solidFill>
              </a:rPr>
              <a:t>-4 z</a:t>
            </a:r>
            <a:r>
              <a:rPr lang="ru-RU" sz="2400" b="1" i="1" dirty="0" smtClean="0">
                <a:solidFill>
                  <a:srgbClr val="0070C0"/>
                </a:solidFill>
              </a:rPr>
              <a:t> + 3y +5</a:t>
            </a:r>
            <a:r>
              <a:rPr lang="en-US" sz="2400" b="1" i="1" dirty="0" smtClean="0">
                <a:solidFill>
                  <a:srgbClr val="0070C0"/>
                </a:solidFill>
              </a:rPr>
              <a:t>z 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10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35" name="Левая фигурная скобка 34"/>
          <p:cNvSpPr/>
          <p:nvPr/>
        </p:nvSpPr>
        <p:spPr>
          <a:xfrm>
            <a:off x="395536" y="4509120"/>
            <a:ext cx="216024" cy="1008112"/>
          </a:xfrm>
          <a:prstGeom prst="leftBrace">
            <a:avLst>
              <a:gd name="adj1" fmla="val 51197"/>
              <a:gd name="adj2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539552" y="4767535"/>
            <a:ext cx="28520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i="1" dirty="0" smtClean="0">
                <a:solidFill>
                  <a:srgbClr val="0070C0"/>
                </a:solidFill>
              </a:rPr>
              <a:t>9</a:t>
            </a:r>
            <a:r>
              <a:rPr lang="ru-RU" sz="2400" b="1" i="1" dirty="0" smtClean="0">
                <a:solidFill>
                  <a:srgbClr val="0070C0"/>
                </a:solidFill>
              </a:rPr>
              <a:t> </a:t>
            </a:r>
            <a:r>
              <a:rPr lang="en-US" sz="2400" b="1" i="1" dirty="0" smtClean="0">
                <a:solidFill>
                  <a:srgbClr val="0070C0"/>
                </a:solidFill>
              </a:rPr>
              <a:t>- 6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</a:t>
            </a:r>
            <a:r>
              <a:rPr lang="en-US" sz="2400" b="1" i="1" dirty="0" smtClean="0">
                <a:solidFill>
                  <a:srgbClr val="0070C0"/>
                </a:solidFill>
              </a:rPr>
              <a:t>-6 z </a:t>
            </a:r>
            <a:r>
              <a:rPr lang="ru-RU" sz="2400" b="1" i="1" dirty="0" smtClean="0">
                <a:solidFill>
                  <a:srgbClr val="0070C0"/>
                </a:solidFill>
              </a:rPr>
              <a:t>+ </a:t>
            </a:r>
            <a:r>
              <a:rPr lang="en-US" sz="2400" b="1" i="1" dirty="0" smtClean="0">
                <a:solidFill>
                  <a:srgbClr val="0070C0"/>
                </a:solidFill>
              </a:rPr>
              <a:t>7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+</a:t>
            </a:r>
            <a:r>
              <a:rPr lang="en-US" sz="2400" b="1" i="1" dirty="0" smtClean="0">
                <a:solidFill>
                  <a:srgbClr val="0070C0"/>
                </a:solidFill>
              </a:rPr>
              <a:t>4z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3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21117" y="5085184"/>
            <a:ext cx="1745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= </a:t>
            </a:r>
            <a:r>
              <a:rPr lang="en-US" sz="2400" b="1" i="1" dirty="0" smtClean="0">
                <a:solidFill>
                  <a:srgbClr val="0070C0"/>
                </a:solidFill>
              </a:rPr>
              <a:t>3 - 2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</a:t>
            </a:r>
            <a:r>
              <a:rPr lang="en-US" sz="2400" b="1" i="1" dirty="0" smtClean="0">
                <a:solidFill>
                  <a:srgbClr val="0070C0"/>
                </a:solidFill>
              </a:rPr>
              <a:t>-2z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331640" y="5517232"/>
            <a:ext cx="12843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i="1" dirty="0" smtClean="0">
                <a:solidFill>
                  <a:srgbClr val="0070C0"/>
                </a:solidFill>
              </a:rPr>
              <a:t>-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+</a:t>
            </a:r>
            <a:r>
              <a:rPr lang="en-US" sz="2400" b="1" i="1" dirty="0" smtClean="0">
                <a:solidFill>
                  <a:srgbClr val="0070C0"/>
                </a:solidFill>
              </a:rPr>
              <a:t>z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4</a:t>
            </a:r>
            <a:r>
              <a:rPr lang="ru-RU" sz="2400" b="1" i="1" dirty="0" smtClean="0">
                <a:solidFill>
                  <a:srgbClr val="0070C0"/>
                </a:solidFill>
              </a:rPr>
              <a:t>  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41" name="Левая фигурная скобка 40"/>
          <p:cNvSpPr/>
          <p:nvPr/>
        </p:nvSpPr>
        <p:spPr>
          <a:xfrm>
            <a:off x="1187624" y="5589240"/>
            <a:ext cx="216024" cy="1008112"/>
          </a:xfrm>
          <a:prstGeom prst="leftBrace">
            <a:avLst>
              <a:gd name="adj1" fmla="val 51197"/>
              <a:gd name="adj2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331640" y="5847655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</a:t>
            </a:r>
            <a:r>
              <a:rPr lang="en-US" sz="2400" b="1" i="1" dirty="0" smtClean="0">
                <a:solidFill>
                  <a:srgbClr val="0070C0"/>
                </a:solidFill>
              </a:rPr>
              <a:t>-</a:t>
            </a:r>
            <a:r>
              <a:rPr lang="ru-RU" sz="2400" b="1" i="1" dirty="0" smtClean="0">
                <a:solidFill>
                  <a:srgbClr val="0070C0"/>
                </a:solidFill>
              </a:rPr>
              <a:t> </a:t>
            </a:r>
            <a:r>
              <a:rPr lang="en-US" sz="2400" b="1" i="1" dirty="0" smtClean="0">
                <a:solidFill>
                  <a:srgbClr val="0070C0"/>
                </a:solidFill>
              </a:rPr>
              <a:t>2z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- 6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313205" y="6165304"/>
            <a:ext cx="1745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= </a:t>
            </a:r>
            <a:r>
              <a:rPr lang="en-US" sz="2400" b="1" i="1" dirty="0" smtClean="0">
                <a:solidFill>
                  <a:srgbClr val="0070C0"/>
                </a:solidFill>
              </a:rPr>
              <a:t>3 - 2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</a:t>
            </a:r>
            <a:r>
              <a:rPr lang="en-US" sz="2400" b="1" i="1" dirty="0" smtClean="0">
                <a:solidFill>
                  <a:srgbClr val="0070C0"/>
                </a:solidFill>
              </a:rPr>
              <a:t>-2z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004048" y="836712"/>
            <a:ext cx="10807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i="1" dirty="0" smtClean="0">
                <a:solidFill>
                  <a:srgbClr val="0070C0"/>
                </a:solidFill>
              </a:rPr>
              <a:t>- z 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-2</a:t>
            </a:r>
            <a:r>
              <a:rPr lang="ru-RU" sz="2400" b="1" i="1" dirty="0" smtClean="0">
                <a:solidFill>
                  <a:srgbClr val="0070C0"/>
                </a:solidFill>
              </a:rPr>
              <a:t> 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45" name="Левая фигурная скобка 44"/>
          <p:cNvSpPr/>
          <p:nvPr/>
        </p:nvSpPr>
        <p:spPr>
          <a:xfrm>
            <a:off x="4860032" y="908720"/>
            <a:ext cx="216024" cy="1008112"/>
          </a:xfrm>
          <a:prstGeom prst="leftBrace">
            <a:avLst>
              <a:gd name="adj1" fmla="val 51197"/>
              <a:gd name="adj2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5004048" y="1167135"/>
            <a:ext cx="3312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</a:t>
            </a:r>
            <a:r>
              <a:rPr lang="en-US" sz="2400" b="1" i="1" dirty="0" smtClean="0">
                <a:solidFill>
                  <a:srgbClr val="0070C0"/>
                </a:solidFill>
              </a:rPr>
              <a:t>-2z</a:t>
            </a:r>
            <a:r>
              <a:rPr lang="ru-RU" sz="2400" b="1" i="1" dirty="0" smtClean="0">
                <a:solidFill>
                  <a:srgbClr val="0070C0"/>
                </a:solidFill>
              </a:rPr>
              <a:t> = </a:t>
            </a:r>
            <a:r>
              <a:rPr lang="en-US" sz="2400" b="1" i="1" dirty="0" smtClean="0">
                <a:solidFill>
                  <a:srgbClr val="0070C0"/>
                </a:solidFill>
              </a:rPr>
              <a:t>- 6</a:t>
            </a:r>
            <a:r>
              <a:rPr lang="ru-RU" sz="2400" b="1" i="1" dirty="0" smtClean="0">
                <a:solidFill>
                  <a:srgbClr val="0070C0"/>
                </a:solidFill>
              </a:rPr>
              <a:t>   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985613" y="1484784"/>
            <a:ext cx="25387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= </a:t>
            </a:r>
            <a:r>
              <a:rPr lang="en-US" sz="2400" b="1" i="1" dirty="0" smtClean="0">
                <a:solidFill>
                  <a:srgbClr val="0070C0"/>
                </a:solidFill>
              </a:rPr>
              <a:t>3 - 2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</a:t>
            </a:r>
            <a:r>
              <a:rPr lang="en-US" sz="2400" b="1" i="1" dirty="0" smtClean="0">
                <a:solidFill>
                  <a:srgbClr val="0070C0"/>
                </a:solidFill>
              </a:rPr>
              <a:t>-2z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67544" y="3903439"/>
            <a:ext cx="18838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i="1" dirty="0" smtClean="0">
                <a:solidFill>
                  <a:srgbClr val="0070C0"/>
                </a:solidFill>
              </a:rPr>
              <a:t> </a:t>
            </a:r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= </a:t>
            </a:r>
            <a:r>
              <a:rPr lang="en-US" sz="2400" b="1" i="1" dirty="0" smtClean="0">
                <a:solidFill>
                  <a:srgbClr val="0070C0"/>
                </a:solidFill>
              </a:rPr>
              <a:t>3 - 2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</a:t>
            </a:r>
            <a:r>
              <a:rPr lang="en-US" sz="2400" b="1" i="1" dirty="0" smtClean="0">
                <a:solidFill>
                  <a:srgbClr val="0070C0"/>
                </a:solidFill>
              </a:rPr>
              <a:t>-3z</a:t>
            </a:r>
            <a:r>
              <a:rPr lang="ru-RU" sz="2400" b="1" i="1" dirty="0" smtClean="0">
                <a:solidFill>
                  <a:srgbClr val="0070C0"/>
                </a:solidFill>
              </a:rPr>
              <a:t> 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2699792" y="5648474"/>
            <a:ext cx="1008112" cy="4404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2721278" y="5618857"/>
            <a:ext cx="10586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(</a:t>
            </a:r>
            <a:r>
              <a:rPr lang="en-US" sz="2400" b="1" i="1" dirty="0" smtClean="0">
                <a:solidFill>
                  <a:srgbClr val="0070C0"/>
                </a:solidFill>
              </a:rPr>
              <a:t>1</a:t>
            </a:r>
            <a:r>
              <a:rPr lang="ru-RU" sz="2400" b="1" i="1" dirty="0" smtClean="0">
                <a:solidFill>
                  <a:srgbClr val="0070C0"/>
                </a:solidFill>
              </a:rPr>
              <a:t>)</a:t>
            </a:r>
            <a:r>
              <a:rPr lang="en-US" sz="2400" b="1" i="1" dirty="0" smtClean="0">
                <a:solidFill>
                  <a:srgbClr val="0070C0"/>
                </a:solidFill>
              </a:rPr>
              <a:t>+</a:t>
            </a:r>
            <a:r>
              <a:rPr lang="ru-RU" sz="2400" b="1" i="1" dirty="0" smtClean="0">
                <a:solidFill>
                  <a:srgbClr val="0070C0"/>
                </a:solidFill>
              </a:rPr>
              <a:t>(</a:t>
            </a:r>
            <a:r>
              <a:rPr lang="en-US" sz="2400" b="1" i="1" dirty="0" smtClean="0">
                <a:solidFill>
                  <a:srgbClr val="0070C0"/>
                </a:solidFill>
              </a:rPr>
              <a:t>2</a:t>
            </a:r>
            <a:r>
              <a:rPr lang="ru-RU" sz="2400" b="1" i="1" dirty="0" smtClean="0">
                <a:solidFill>
                  <a:srgbClr val="0070C0"/>
                </a:solidFill>
              </a:rPr>
              <a:t>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53" descr="Без имени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1961" cy="6858000"/>
          </a:xfrm>
          <a:prstGeom prst="rect">
            <a:avLst/>
          </a:prstGeom>
        </p:spPr>
      </p:pic>
      <p:sp>
        <p:nvSpPr>
          <p:cNvPr id="55" name="Скругленный прямоугольник 54"/>
          <p:cNvSpPr/>
          <p:nvPr/>
        </p:nvSpPr>
        <p:spPr>
          <a:xfrm>
            <a:off x="251520" y="188640"/>
            <a:ext cx="8712968" cy="6480720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86409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prstClr val="black"/>
                </a:solidFill>
              </a:rPr>
              <a:t>А если неизвестных три….</a:t>
            </a:r>
            <a:endParaRPr lang="ru-RU" sz="2400" b="1" i="1" dirty="0" smtClean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836712"/>
            <a:ext cx="21066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400" b="1" i="1" dirty="0" smtClean="0">
                <a:solidFill>
                  <a:srgbClr val="0070C0"/>
                </a:solidFill>
              </a:rPr>
              <a:t>2x + 3y +5</a:t>
            </a:r>
            <a:r>
              <a:rPr lang="en-US" sz="2400" b="1" i="1" dirty="0" smtClean="0">
                <a:solidFill>
                  <a:srgbClr val="0070C0"/>
                </a:solidFill>
              </a:rPr>
              <a:t>z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10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10" name="Левая фигурная скобка 9"/>
          <p:cNvSpPr/>
          <p:nvPr/>
        </p:nvSpPr>
        <p:spPr>
          <a:xfrm>
            <a:off x="395536" y="908720"/>
            <a:ext cx="216024" cy="1008112"/>
          </a:xfrm>
          <a:prstGeom prst="leftBrace">
            <a:avLst>
              <a:gd name="adj1" fmla="val 51197"/>
              <a:gd name="adj2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39552" y="1167135"/>
            <a:ext cx="1951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i="1" dirty="0" smtClean="0">
                <a:solidFill>
                  <a:srgbClr val="0070C0"/>
                </a:solidFill>
              </a:rPr>
              <a:t>3</a:t>
            </a:r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+ </a:t>
            </a:r>
            <a:r>
              <a:rPr lang="en-US" sz="2400" b="1" i="1" dirty="0" smtClean="0">
                <a:solidFill>
                  <a:srgbClr val="0070C0"/>
                </a:solidFill>
              </a:rPr>
              <a:t>7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+</a:t>
            </a:r>
            <a:r>
              <a:rPr lang="en-US" sz="2400" b="1" i="1" dirty="0" smtClean="0">
                <a:solidFill>
                  <a:srgbClr val="0070C0"/>
                </a:solidFill>
              </a:rPr>
              <a:t>4z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3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21117" y="1484784"/>
            <a:ext cx="18646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i="1" dirty="0" smtClean="0">
                <a:solidFill>
                  <a:srgbClr val="0070C0"/>
                </a:solidFill>
              </a:rPr>
              <a:t> </a:t>
            </a:r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+ </a:t>
            </a:r>
            <a:r>
              <a:rPr lang="en-US" sz="2400" b="1" i="1" dirty="0" smtClean="0">
                <a:solidFill>
                  <a:srgbClr val="0070C0"/>
                </a:solidFill>
              </a:rPr>
              <a:t>2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+</a:t>
            </a:r>
            <a:r>
              <a:rPr lang="en-US" sz="2400" b="1" i="1" dirty="0" smtClean="0">
                <a:solidFill>
                  <a:srgbClr val="0070C0"/>
                </a:solidFill>
              </a:rPr>
              <a:t>2z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3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39552" y="2060848"/>
            <a:ext cx="21066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400" b="1" i="1" dirty="0" smtClean="0">
                <a:solidFill>
                  <a:srgbClr val="0070C0"/>
                </a:solidFill>
              </a:rPr>
              <a:t>2x + 3y +5</a:t>
            </a:r>
            <a:r>
              <a:rPr lang="en-US" sz="2400" b="1" i="1" dirty="0" smtClean="0">
                <a:solidFill>
                  <a:srgbClr val="0070C0"/>
                </a:solidFill>
              </a:rPr>
              <a:t>z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10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25" name="Левая фигурная скобка 24"/>
          <p:cNvSpPr/>
          <p:nvPr/>
        </p:nvSpPr>
        <p:spPr>
          <a:xfrm>
            <a:off x="395536" y="2132856"/>
            <a:ext cx="216024" cy="1008112"/>
          </a:xfrm>
          <a:prstGeom prst="leftBrace">
            <a:avLst>
              <a:gd name="adj1" fmla="val 51197"/>
              <a:gd name="adj2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39552" y="2391271"/>
            <a:ext cx="1951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i="1" dirty="0" smtClean="0">
                <a:solidFill>
                  <a:srgbClr val="0070C0"/>
                </a:solidFill>
              </a:rPr>
              <a:t>3</a:t>
            </a:r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+ </a:t>
            </a:r>
            <a:r>
              <a:rPr lang="en-US" sz="2400" b="1" i="1" dirty="0" smtClean="0">
                <a:solidFill>
                  <a:srgbClr val="0070C0"/>
                </a:solidFill>
              </a:rPr>
              <a:t>7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+</a:t>
            </a:r>
            <a:r>
              <a:rPr lang="en-US" sz="2400" b="1" i="1" dirty="0" smtClean="0">
                <a:solidFill>
                  <a:srgbClr val="0070C0"/>
                </a:solidFill>
              </a:rPr>
              <a:t>4z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3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21117" y="2708920"/>
            <a:ext cx="18838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i="1" dirty="0" smtClean="0">
                <a:solidFill>
                  <a:srgbClr val="0070C0"/>
                </a:solidFill>
              </a:rPr>
              <a:t> </a:t>
            </a:r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= </a:t>
            </a:r>
            <a:r>
              <a:rPr lang="en-US" sz="2400" b="1" i="1" dirty="0" smtClean="0">
                <a:solidFill>
                  <a:srgbClr val="0070C0"/>
                </a:solidFill>
              </a:rPr>
              <a:t>3 - 2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</a:t>
            </a:r>
            <a:r>
              <a:rPr lang="en-US" sz="2400" b="1" i="1" dirty="0" smtClean="0">
                <a:solidFill>
                  <a:srgbClr val="0070C0"/>
                </a:solidFill>
              </a:rPr>
              <a:t>-2z</a:t>
            </a:r>
            <a:r>
              <a:rPr lang="ru-RU" sz="2400" b="1" i="1" dirty="0" smtClean="0">
                <a:solidFill>
                  <a:srgbClr val="0070C0"/>
                </a:solidFill>
              </a:rPr>
              <a:t> 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39552" y="3255367"/>
            <a:ext cx="32864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400" b="1" i="1" dirty="0" smtClean="0">
                <a:solidFill>
                  <a:srgbClr val="0070C0"/>
                </a:solidFill>
              </a:rPr>
              <a:t>2</a:t>
            </a:r>
            <a:r>
              <a:rPr lang="en-US" sz="2400" b="1" i="1" dirty="0" smtClean="0">
                <a:solidFill>
                  <a:srgbClr val="0070C0"/>
                </a:solidFill>
              </a:rPr>
              <a:t>(3- 2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</a:t>
            </a:r>
            <a:r>
              <a:rPr lang="en-US" sz="2400" b="1" i="1" dirty="0" smtClean="0">
                <a:solidFill>
                  <a:srgbClr val="0070C0"/>
                </a:solidFill>
              </a:rPr>
              <a:t>-2z)</a:t>
            </a:r>
            <a:r>
              <a:rPr lang="ru-RU" sz="2400" b="1" i="1" dirty="0" smtClean="0">
                <a:solidFill>
                  <a:srgbClr val="0070C0"/>
                </a:solidFill>
              </a:rPr>
              <a:t> + 3y +5</a:t>
            </a:r>
            <a:r>
              <a:rPr lang="en-US" sz="2400" b="1" i="1" dirty="0" smtClean="0">
                <a:solidFill>
                  <a:srgbClr val="0070C0"/>
                </a:solidFill>
              </a:rPr>
              <a:t>z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10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29" name="Левая фигурная скобка 28"/>
          <p:cNvSpPr/>
          <p:nvPr/>
        </p:nvSpPr>
        <p:spPr>
          <a:xfrm>
            <a:off x="395536" y="3327374"/>
            <a:ext cx="216024" cy="1037729"/>
          </a:xfrm>
          <a:prstGeom prst="leftBrace">
            <a:avLst>
              <a:gd name="adj1" fmla="val 51197"/>
              <a:gd name="adj2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39552" y="3585790"/>
            <a:ext cx="31999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i="1" dirty="0" smtClean="0">
                <a:solidFill>
                  <a:srgbClr val="0070C0"/>
                </a:solidFill>
              </a:rPr>
              <a:t>3(3 - 2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</a:t>
            </a:r>
            <a:r>
              <a:rPr lang="en-US" sz="2400" b="1" i="1" dirty="0" smtClean="0">
                <a:solidFill>
                  <a:srgbClr val="0070C0"/>
                </a:solidFill>
              </a:rPr>
              <a:t>-2z) </a:t>
            </a:r>
            <a:r>
              <a:rPr lang="ru-RU" sz="2400" b="1" i="1" dirty="0" smtClean="0">
                <a:solidFill>
                  <a:srgbClr val="0070C0"/>
                </a:solidFill>
              </a:rPr>
              <a:t> + </a:t>
            </a:r>
            <a:r>
              <a:rPr lang="en-US" sz="2400" b="1" i="1" dirty="0" smtClean="0">
                <a:solidFill>
                  <a:srgbClr val="0070C0"/>
                </a:solidFill>
              </a:rPr>
              <a:t>7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+</a:t>
            </a:r>
            <a:r>
              <a:rPr lang="en-US" sz="2400" b="1" i="1" dirty="0" smtClean="0">
                <a:solidFill>
                  <a:srgbClr val="0070C0"/>
                </a:solidFill>
              </a:rPr>
              <a:t>4z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3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39552" y="4437112"/>
            <a:ext cx="30764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i="1" dirty="0" smtClean="0">
                <a:solidFill>
                  <a:srgbClr val="0070C0"/>
                </a:solidFill>
              </a:rPr>
              <a:t>6 - 4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</a:t>
            </a:r>
            <a:r>
              <a:rPr lang="en-US" sz="2400" b="1" i="1" dirty="0" smtClean="0">
                <a:solidFill>
                  <a:srgbClr val="0070C0"/>
                </a:solidFill>
              </a:rPr>
              <a:t>-4 z</a:t>
            </a:r>
            <a:r>
              <a:rPr lang="ru-RU" sz="2400" b="1" i="1" dirty="0" smtClean="0">
                <a:solidFill>
                  <a:srgbClr val="0070C0"/>
                </a:solidFill>
              </a:rPr>
              <a:t> + 3y +5</a:t>
            </a:r>
            <a:r>
              <a:rPr lang="en-US" sz="2400" b="1" i="1" dirty="0" smtClean="0">
                <a:solidFill>
                  <a:srgbClr val="0070C0"/>
                </a:solidFill>
              </a:rPr>
              <a:t>z 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10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35" name="Левая фигурная скобка 34"/>
          <p:cNvSpPr/>
          <p:nvPr/>
        </p:nvSpPr>
        <p:spPr>
          <a:xfrm>
            <a:off x="395536" y="4509120"/>
            <a:ext cx="216024" cy="1008112"/>
          </a:xfrm>
          <a:prstGeom prst="leftBrace">
            <a:avLst>
              <a:gd name="adj1" fmla="val 51197"/>
              <a:gd name="adj2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539552" y="4767535"/>
            <a:ext cx="28520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i="1" dirty="0" smtClean="0">
                <a:solidFill>
                  <a:srgbClr val="0070C0"/>
                </a:solidFill>
              </a:rPr>
              <a:t>9</a:t>
            </a:r>
            <a:r>
              <a:rPr lang="ru-RU" sz="2400" b="1" i="1" dirty="0" smtClean="0">
                <a:solidFill>
                  <a:srgbClr val="0070C0"/>
                </a:solidFill>
              </a:rPr>
              <a:t> </a:t>
            </a:r>
            <a:r>
              <a:rPr lang="en-US" sz="2400" b="1" i="1" dirty="0" smtClean="0">
                <a:solidFill>
                  <a:srgbClr val="0070C0"/>
                </a:solidFill>
              </a:rPr>
              <a:t>- 6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</a:t>
            </a:r>
            <a:r>
              <a:rPr lang="en-US" sz="2400" b="1" i="1" dirty="0" smtClean="0">
                <a:solidFill>
                  <a:srgbClr val="0070C0"/>
                </a:solidFill>
              </a:rPr>
              <a:t>-6 z </a:t>
            </a:r>
            <a:r>
              <a:rPr lang="ru-RU" sz="2400" b="1" i="1" dirty="0" smtClean="0">
                <a:solidFill>
                  <a:srgbClr val="0070C0"/>
                </a:solidFill>
              </a:rPr>
              <a:t>+ </a:t>
            </a:r>
            <a:r>
              <a:rPr lang="en-US" sz="2400" b="1" i="1" dirty="0" smtClean="0">
                <a:solidFill>
                  <a:srgbClr val="0070C0"/>
                </a:solidFill>
              </a:rPr>
              <a:t>7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+</a:t>
            </a:r>
            <a:r>
              <a:rPr lang="en-US" sz="2400" b="1" i="1" dirty="0" smtClean="0">
                <a:solidFill>
                  <a:srgbClr val="0070C0"/>
                </a:solidFill>
              </a:rPr>
              <a:t>4z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3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21117" y="5085184"/>
            <a:ext cx="1745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= </a:t>
            </a:r>
            <a:r>
              <a:rPr lang="en-US" sz="2400" b="1" i="1" dirty="0" smtClean="0">
                <a:solidFill>
                  <a:srgbClr val="0070C0"/>
                </a:solidFill>
              </a:rPr>
              <a:t>3 - 2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</a:t>
            </a:r>
            <a:r>
              <a:rPr lang="en-US" sz="2400" b="1" i="1" dirty="0" smtClean="0">
                <a:solidFill>
                  <a:srgbClr val="0070C0"/>
                </a:solidFill>
              </a:rPr>
              <a:t>-2z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115616" y="5517232"/>
            <a:ext cx="12843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i="1" dirty="0" smtClean="0">
                <a:solidFill>
                  <a:srgbClr val="0070C0"/>
                </a:solidFill>
              </a:rPr>
              <a:t>-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+</a:t>
            </a:r>
            <a:r>
              <a:rPr lang="en-US" sz="2400" b="1" i="1" dirty="0" smtClean="0">
                <a:solidFill>
                  <a:srgbClr val="0070C0"/>
                </a:solidFill>
              </a:rPr>
              <a:t>z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4</a:t>
            </a:r>
            <a:r>
              <a:rPr lang="ru-RU" sz="2400" b="1" i="1" dirty="0" smtClean="0">
                <a:solidFill>
                  <a:srgbClr val="0070C0"/>
                </a:solidFill>
              </a:rPr>
              <a:t>  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41" name="Левая фигурная скобка 40"/>
          <p:cNvSpPr/>
          <p:nvPr/>
        </p:nvSpPr>
        <p:spPr>
          <a:xfrm>
            <a:off x="971600" y="5589240"/>
            <a:ext cx="216024" cy="1008112"/>
          </a:xfrm>
          <a:prstGeom prst="leftBrace">
            <a:avLst>
              <a:gd name="adj1" fmla="val 51197"/>
              <a:gd name="adj2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115616" y="5847655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</a:t>
            </a:r>
            <a:r>
              <a:rPr lang="en-US" sz="2400" b="1" i="1" dirty="0" smtClean="0">
                <a:solidFill>
                  <a:srgbClr val="0070C0"/>
                </a:solidFill>
              </a:rPr>
              <a:t>-</a:t>
            </a:r>
            <a:r>
              <a:rPr lang="ru-RU" sz="2400" b="1" i="1" dirty="0" smtClean="0">
                <a:solidFill>
                  <a:srgbClr val="0070C0"/>
                </a:solidFill>
              </a:rPr>
              <a:t> </a:t>
            </a:r>
            <a:r>
              <a:rPr lang="en-US" sz="2400" b="1" i="1" dirty="0" smtClean="0">
                <a:solidFill>
                  <a:srgbClr val="0070C0"/>
                </a:solidFill>
              </a:rPr>
              <a:t>2z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- 6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097181" y="6165304"/>
            <a:ext cx="1745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= </a:t>
            </a:r>
            <a:r>
              <a:rPr lang="en-US" sz="2400" b="1" i="1" dirty="0" smtClean="0">
                <a:solidFill>
                  <a:srgbClr val="0070C0"/>
                </a:solidFill>
              </a:rPr>
              <a:t>3 - 2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</a:t>
            </a:r>
            <a:r>
              <a:rPr lang="en-US" sz="2400" b="1" i="1" dirty="0" smtClean="0">
                <a:solidFill>
                  <a:srgbClr val="0070C0"/>
                </a:solidFill>
              </a:rPr>
              <a:t>-2z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004048" y="836712"/>
            <a:ext cx="18934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i="1" dirty="0" smtClean="0">
                <a:solidFill>
                  <a:srgbClr val="0070C0"/>
                </a:solidFill>
              </a:rPr>
              <a:t>- z 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-2</a:t>
            </a:r>
            <a:r>
              <a:rPr lang="ru-RU" sz="2400" b="1" i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|</a:t>
            </a:r>
            <a:r>
              <a:rPr lang="ru-RU" sz="2400" b="1" i="1" dirty="0" smtClean="0">
                <a:solidFill>
                  <a:srgbClr val="0070C0"/>
                </a:solidFill>
              </a:rPr>
              <a:t>*(-1) 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45" name="Левая фигурная скобка 44"/>
          <p:cNvSpPr/>
          <p:nvPr/>
        </p:nvSpPr>
        <p:spPr>
          <a:xfrm>
            <a:off x="4860032" y="908720"/>
            <a:ext cx="216024" cy="1008112"/>
          </a:xfrm>
          <a:prstGeom prst="leftBrace">
            <a:avLst>
              <a:gd name="adj1" fmla="val 51197"/>
              <a:gd name="adj2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5004048" y="1167135"/>
            <a:ext cx="3312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</a:t>
            </a:r>
            <a:r>
              <a:rPr lang="en-US" sz="2400" b="1" i="1" dirty="0" smtClean="0">
                <a:solidFill>
                  <a:srgbClr val="0070C0"/>
                </a:solidFill>
              </a:rPr>
              <a:t>-2z</a:t>
            </a:r>
            <a:r>
              <a:rPr lang="ru-RU" sz="2400" b="1" i="1" dirty="0" smtClean="0">
                <a:solidFill>
                  <a:srgbClr val="0070C0"/>
                </a:solidFill>
              </a:rPr>
              <a:t> = </a:t>
            </a:r>
            <a:r>
              <a:rPr lang="en-US" sz="2400" b="1" i="1" dirty="0" smtClean="0">
                <a:solidFill>
                  <a:srgbClr val="0070C0"/>
                </a:solidFill>
              </a:rPr>
              <a:t>- 6</a:t>
            </a:r>
            <a:r>
              <a:rPr lang="ru-RU" sz="2400" b="1" i="1" dirty="0" smtClean="0">
                <a:solidFill>
                  <a:srgbClr val="0070C0"/>
                </a:solidFill>
              </a:rPr>
              <a:t>   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985613" y="1484784"/>
            <a:ext cx="25387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= </a:t>
            </a:r>
            <a:r>
              <a:rPr lang="en-US" sz="2400" b="1" i="1" dirty="0" smtClean="0">
                <a:solidFill>
                  <a:srgbClr val="0070C0"/>
                </a:solidFill>
              </a:rPr>
              <a:t>3 - 2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</a:t>
            </a:r>
            <a:r>
              <a:rPr lang="en-US" sz="2400" b="1" i="1" dirty="0" smtClean="0">
                <a:solidFill>
                  <a:srgbClr val="0070C0"/>
                </a:solidFill>
              </a:rPr>
              <a:t>-2z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6732240" y="866329"/>
            <a:ext cx="2304256" cy="4404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6732240" y="836712"/>
            <a:ext cx="2411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Подставим в</a:t>
            </a:r>
            <a:r>
              <a:rPr lang="en-US" sz="2400" b="1" i="1" dirty="0" smtClean="0">
                <a:solidFill>
                  <a:srgbClr val="0070C0"/>
                </a:solidFill>
              </a:rPr>
              <a:t> (2)</a:t>
            </a:r>
            <a:endParaRPr lang="ru-RU" sz="2400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467544" y="3903439"/>
            <a:ext cx="18838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i="1" dirty="0" smtClean="0">
                <a:solidFill>
                  <a:srgbClr val="0070C0"/>
                </a:solidFill>
              </a:rPr>
              <a:t> </a:t>
            </a:r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= </a:t>
            </a:r>
            <a:r>
              <a:rPr lang="en-US" sz="2400" b="1" i="1" dirty="0" smtClean="0">
                <a:solidFill>
                  <a:srgbClr val="0070C0"/>
                </a:solidFill>
              </a:rPr>
              <a:t>3 - 2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</a:t>
            </a:r>
            <a:r>
              <a:rPr lang="en-US" sz="2400" b="1" i="1" dirty="0" smtClean="0">
                <a:solidFill>
                  <a:srgbClr val="0070C0"/>
                </a:solidFill>
              </a:rPr>
              <a:t>-3z</a:t>
            </a:r>
            <a:r>
              <a:rPr lang="ru-RU" sz="2400" b="1" i="1" dirty="0" smtClean="0">
                <a:solidFill>
                  <a:srgbClr val="0070C0"/>
                </a:solidFill>
              </a:rPr>
              <a:t> 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2483768" y="5648474"/>
            <a:ext cx="1008112" cy="4404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2505254" y="5618857"/>
            <a:ext cx="10586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(</a:t>
            </a:r>
            <a:r>
              <a:rPr lang="en-US" sz="2400" b="1" i="1" dirty="0" smtClean="0">
                <a:solidFill>
                  <a:srgbClr val="0070C0"/>
                </a:solidFill>
              </a:rPr>
              <a:t>1</a:t>
            </a:r>
            <a:r>
              <a:rPr lang="ru-RU" sz="2400" b="1" i="1" dirty="0" smtClean="0">
                <a:solidFill>
                  <a:srgbClr val="0070C0"/>
                </a:solidFill>
              </a:rPr>
              <a:t>)</a:t>
            </a:r>
            <a:r>
              <a:rPr lang="en-US" sz="2400" b="1" i="1" dirty="0" smtClean="0">
                <a:solidFill>
                  <a:srgbClr val="0070C0"/>
                </a:solidFill>
              </a:rPr>
              <a:t>+</a:t>
            </a:r>
            <a:r>
              <a:rPr lang="ru-RU" sz="2400" b="1" i="1" dirty="0" smtClean="0">
                <a:solidFill>
                  <a:srgbClr val="0070C0"/>
                </a:solidFill>
              </a:rPr>
              <a:t>(</a:t>
            </a:r>
            <a:r>
              <a:rPr lang="en-US" sz="2400" b="1" i="1" dirty="0" smtClean="0">
                <a:solidFill>
                  <a:srgbClr val="0070C0"/>
                </a:solidFill>
              </a:rPr>
              <a:t>2</a:t>
            </a:r>
            <a:r>
              <a:rPr lang="ru-RU" sz="2400" b="1" i="1" dirty="0" smtClean="0">
                <a:solidFill>
                  <a:srgbClr val="0070C0"/>
                </a:solidFill>
              </a:rPr>
              <a:t>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53" descr="Без имени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"/>
            <a:ext cx="9151961" cy="6858000"/>
          </a:xfrm>
          <a:prstGeom prst="rect">
            <a:avLst/>
          </a:prstGeom>
        </p:spPr>
      </p:pic>
      <p:sp>
        <p:nvSpPr>
          <p:cNvPr id="55" name="Скругленный прямоугольник 54"/>
          <p:cNvSpPr/>
          <p:nvPr/>
        </p:nvSpPr>
        <p:spPr>
          <a:xfrm>
            <a:off x="251520" y="188640"/>
            <a:ext cx="8712968" cy="6480720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86409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prstClr val="black"/>
                </a:solidFill>
              </a:rPr>
              <a:t>А если неизвестных три….</a:t>
            </a:r>
            <a:endParaRPr lang="ru-RU" sz="2400" b="1" i="1" dirty="0" smtClean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836712"/>
            <a:ext cx="21066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400" b="1" i="1" dirty="0" smtClean="0">
                <a:solidFill>
                  <a:srgbClr val="0070C0"/>
                </a:solidFill>
              </a:rPr>
              <a:t>2x + 3y +5</a:t>
            </a:r>
            <a:r>
              <a:rPr lang="en-US" sz="2400" b="1" i="1" dirty="0" smtClean="0">
                <a:solidFill>
                  <a:srgbClr val="0070C0"/>
                </a:solidFill>
              </a:rPr>
              <a:t>z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10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10" name="Левая фигурная скобка 9"/>
          <p:cNvSpPr/>
          <p:nvPr/>
        </p:nvSpPr>
        <p:spPr>
          <a:xfrm>
            <a:off x="395536" y="908720"/>
            <a:ext cx="216024" cy="1008112"/>
          </a:xfrm>
          <a:prstGeom prst="leftBrace">
            <a:avLst>
              <a:gd name="adj1" fmla="val 51197"/>
              <a:gd name="adj2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39552" y="1167135"/>
            <a:ext cx="1951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i="1" dirty="0" smtClean="0">
                <a:solidFill>
                  <a:srgbClr val="0070C0"/>
                </a:solidFill>
              </a:rPr>
              <a:t>3</a:t>
            </a:r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+ </a:t>
            </a:r>
            <a:r>
              <a:rPr lang="en-US" sz="2400" b="1" i="1" dirty="0" smtClean="0">
                <a:solidFill>
                  <a:srgbClr val="0070C0"/>
                </a:solidFill>
              </a:rPr>
              <a:t>7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+</a:t>
            </a:r>
            <a:r>
              <a:rPr lang="en-US" sz="2400" b="1" i="1" dirty="0" smtClean="0">
                <a:solidFill>
                  <a:srgbClr val="0070C0"/>
                </a:solidFill>
              </a:rPr>
              <a:t>4z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3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21117" y="1484784"/>
            <a:ext cx="18646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i="1" dirty="0" smtClean="0">
                <a:solidFill>
                  <a:srgbClr val="0070C0"/>
                </a:solidFill>
              </a:rPr>
              <a:t> </a:t>
            </a:r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+ </a:t>
            </a:r>
            <a:r>
              <a:rPr lang="en-US" sz="2400" b="1" i="1" dirty="0" smtClean="0">
                <a:solidFill>
                  <a:srgbClr val="0070C0"/>
                </a:solidFill>
              </a:rPr>
              <a:t>2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+</a:t>
            </a:r>
            <a:r>
              <a:rPr lang="en-US" sz="2400" b="1" i="1" dirty="0" smtClean="0">
                <a:solidFill>
                  <a:srgbClr val="0070C0"/>
                </a:solidFill>
              </a:rPr>
              <a:t>2z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3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39552" y="2060848"/>
            <a:ext cx="21066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400" b="1" i="1" dirty="0" smtClean="0">
                <a:solidFill>
                  <a:srgbClr val="0070C0"/>
                </a:solidFill>
              </a:rPr>
              <a:t>2x + 3y +5</a:t>
            </a:r>
            <a:r>
              <a:rPr lang="en-US" sz="2400" b="1" i="1" dirty="0" smtClean="0">
                <a:solidFill>
                  <a:srgbClr val="0070C0"/>
                </a:solidFill>
              </a:rPr>
              <a:t>z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10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25" name="Левая фигурная скобка 24"/>
          <p:cNvSpPr/>
          <p:nvPr/>
        </p:nvSpPr>
        <p:spPr>
          <a:xfrm>
            <a:off x="395536" y="2132856"/>
            <a:ext cx="216024" cy="1008112"/>
          </a:xfrm>
          <a:prstGeom prst="leftBrace">
            <a:avLst>
              <a:gd name="adj1" fmla="val 51197"/>
              <a:gd name="adj2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39552" y="2391271"/>
            <a:ext cx="1951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i="1" dirty="0" smtClean="0">
                <a:solidFill>
                  <a:srgbClr val="0070C0"/>
                </a:solidFill>
              </a:rPr>
              <a:t>3</a:t>
            </a:r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+ </a:t>
            </a:r>
            <a:r>
              <a:rPr lang="en-US" sz="2400" b="1" i="1" dirty="0" smtClean="0">
                <a:solidFill>
                  <a:srgbClr val="0070C0"/>
                </a:solidFill>
              </a:rPr>
              <a:t>7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+</a:t>
            </a:r>
            <a:r>
              <a:rPr lang="en-US" sz="2400" b="1" i="1" dirty="0" smtClean="0">
                <a:solidFill>
                  <a:srgbClr val="0070C0"/>
                </a:solidFill>
              </a:rPr>
              <a:t>4z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3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21117" y="2708920"/>
            <a:ext cx="18838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i="1" dirty="0" smtClean="0">
                <a:solidFill>
                  <a:srgbClr val="0070C0"/>
                </a:solidFill>
              </a:rPr>
              <a:t> </a:t>
            </a:r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= </a:t>
            </a:r>
            <a:r>
              <a:rPr lang="en-US" sz="2400" b="1" i="1" dirty="0" smtClean="0">
                <a:solidFill>
                  <a:srgbClr val="0070C0"/>
                </a:solidFill>
              </a:rPr>
              <a:t>3 - 2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</a:t>
            </a:r>
            <a:r>
              <a:rPr lang="en-US" sz="2400" b="1" i="1" dirty="0" smtClean="0">
                <a:solidFill>
                  <a:srgbClr val="0070C0"/>
                </a:solidFill>
              </a:rPr>
              <a:t>-2z</a:t>
            </a:r>
            <a:r>
              <a:rPr lang="ru-RU" sz="2400" b="1" i="1" dirty="0" smtClean="0">
                <a:solidFill>
                  <a:srgbClr val="0070C0"/>
                </a:solidFill>
              </a:rPr>
              <a:t> 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39552" y="3255367"/>
            <a:ext cx="32864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400" b="1" i="1" dirty="0" smtClean="0">
                <a:solidFill>
                  <a:srgbClr val="0070C0"/>
                </a:solidFill>
              </a:rPr>
              <a:t>2</a:t>
            </a:r>
            <a:r>
              <a:rPr lang="en-US" sz="2400" b="1" i="1" dirty="0" smtClean="0">
                <a:solidFill>
                  <a:srgbClr val="0070C0"/>
                </a:solidFill>
              </a:rPr>
              <a:t>(3- 2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</a:t>
            </a:r>
            <a:r>
              <a:rPr lang="en-US" sz="2400" b="1" i="1" dirty="0" smtClean="0">
                <a:solidFill>
                  <a:srgbClr val="0070C0"/>
                </a:solidFill>
              </a:rPr>
              <a:t>-2z)</a:t>
            </a:r>
            <a:r>
              <a:rPr lang="ru-RU" sz="2400" b="1" i="1" dirty="0" smtClean="0">
                <a:solidFill>
                  <a:srgbClr val="0070C0"/>
                </a:solidFill>
              </a:rPr>
              <a:t> + 3y +5</a:t>
            </a:r>
            <a:r>
              <a:rPr lang="en-US" sz="2400" b="1" i="1" dirty="0" smtClean="0">
                <a:solidFill>
                  <a:srgbClr val="0070C0"/>
                </a:solidFill>
              </a:rPr>
              <a:t>z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10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29" name="Левая фигурная скобка 28"/>
          <p:cNvSpPr/>
          <p:nvPr/>
        </p:nvSpPr>
        <p:spPr>
          <a:xfrm>
            <a:off x="395536" y="3327374"/>
            <a:ext cx="216024" cy="1037729"/>
          </a:xfrm>
          <a:prstGeom prst="leftBrace">
            <a:avLst>
              <a:gd name="adj1" fmla="val 51197"/>
              <a:gd name="adj2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39552" y="3585790"/>
            <a:ext cx="31999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i="1" dirty="0" smtClean="0">
                <a:solidFill>
                  <a:srgbClr val="0070C0"/>
                </a:solidFill>
              </a:rPr>
              <a:t>3(3 - 2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</a:t>
            </a:r>
            <a:r>
              <a:rPr lang="en-US" sz="2400" b="1" i="1" dirty="0" smtClean="0">
                <a:solidFill>
                  <a:srgbClr val="0070C0"/>
                </a:solidFill>
              </a:rPr>
              <a:t>-2z) </a:t>
            </a:r>
            <a:r>
              <a:rPr lang="ru-RU" sz="2400" b="1" i="1" dirty="0" smtClean="0">
                <a:solidFill>
                  <a:srgbClr val="0070C0"/>
                </a:solidFill>
              </a:rPr>
              <a:t> + </a:t>
            </a:r>
            <a:r>
              <a:rPr lang="en-US" sz="2400" b="1" i="1" dirty="0" smtClean="0">
                <a:solidFill>
                  <a:srgbClr val="0070C0"/>
                </a:solidFill>
              </a:rPr>
              <a:t>7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+</a:t>
            </a:r>
            <a:r>
              <a:rPr lang="en-US" sz="2400" b="1" i="1" dirty="0" smtClean="0">
                <a:solidFill>
                  <a:srgbClr val="0070C0"/>
                </a:solidFill>
              </a:rPr>
              <a:t>4z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3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39552" y="4437112"/>
            <a:ext cx="30764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i="1" dirty="0" smtClean="0">
                <a:solidFill>
                  <a:srgbClr val="0070C0"/>
                </a:solidFill>
              </a:rPr>
              <a:t>6 - 4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</a:t>
            </a:r>
            <a:r>
              <a:rPr lang="en-US" sz="2400" b="1" i="1" dirty="0" smtClean="0">
                <a:solidFill>
                  <a:srgbClr val="0070C0"/>
                </a:solidFill>
              </a:rPr>
              <a:t>-4 z</a:t>
            </a:r>
            <a:r>
              <a:rPr lang="ru-RU" sz="2400" b="1" i="1" dirty="0" smtClean="0">
                <a:solidFill>
                  <a:srgbClr val="0070C0"/>
                </a:solidFill>
              </a:rPr>
              <a:t> + 3y +5</a:t>
            </a:r>
            <a:r>
              <a:rPr lang="en-US" sz="2400" b="1" i="1" dirty="0" smtClean="0">
                <a:solidFill>
                  <a:srgbClr val="0070C0"/>
                </a:solidFill>
              </a:rPr>
              <a:t>z 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10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35" name="Левая фигурная скобка 34"/>
          <p:cNvSpPr/>
          <p:nvPr/>
        </p:nvSpPr>
        <p:spPr>
          <a:xfrm>
            <a:off x="395536" y="4509120"/>
            <a:ext cx="216024" cy="1008112"/>
          </a:xfrm>
          <a:prstGeom prst="leftBrace">
            <a:avLst>
              <a:gd name="adj1" fmla="val 51197"/>
              <a:gd name="adj2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539552" y="4767535"/>
            <a:ext cx="28520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i="1" dirty="0" smtClean="0">
                <a:solidFill>
                  <a:srgbClr val="0070C0"/>
                </a:solidFill>
              </a:rPr>
              <a:t>9</a:t>
            </a:r>
            <a:r>
              <a:rPr lang="ru-RU" sz="2400" b="1" i="1" dirty="0" smtClean="0">
                <a:solidFill>
                  <a:srgbClr val="0070C0"/>
                </a:solidFill>
              </a:rPr>
              <a:t> </a:t>
            </a:r>
            <a:r>
              <a:rPr lang="en-US" sz="2400" b="1" i="1" dirty="0" smtClean="0">
                <a:solidFill>
                  <a:srgbClr val="0070C0"/>
                </a:solidFill>
              </a:rPr>
              <a:t>- 6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</a:t>
            </a:r>
            <a:r>
              <a:rPr lang="en-US" sz="2400" b="1" i="1" dirty="0" smtClean="0">
                <a:solidFill>
                  <a:srgbClr val="0070C0"/>
                </a:solidFill>
              </a:rPr>
              <a:t>-6 z </a:t>
            </a:r>
            <a:r>
              <a:rPr lang="ru-RU" sz="2400" b="1" i="1" dirty="0" smtClean="0">
                <a:solidFill>
                  <a:srgbClr val="0070C0"/>
                </a:solidFill>
              </a:rPr>
              <a:t>+ </a:t>
            </a:r>
            <a:r>
              <a:rPr lang="en-US" sz="2400" b="1" i="1" dirty="0" smtClean="0">
                <a:solidFill>
                  <a:srgbClr val="0070C0"/>
                </a:solidFill>
              </a:rPr>
              <a:t>7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+</a:t>
            </a:r>
            <a:r>
              <a:rPr lang="en-US" sz="2400" b="1" i="1" dirty="0" smtClean="0">
                <a:solidFill>
                  <a:srgbClr val="0070C0"/>
                </a:solidFill>
              </a:rPr>
              <a:t>4z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3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21117" y="5085184"/>
            <a:ext cx="1745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= </a:t>
            </a:r>
            <a:r>
              <a:rPr lang="en-US" sz="2400" b="1" i="1" dirty="0" smtClean="0">
                <a:solidFill>
                  <a:srgbClr val="0070C0"/>
                </a:solidFill>
              </a:rPr>
              <a:t>3 - 2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</a:t>
            </a:r>
            <a:r>
              <a:rPr lang="en-US" sz="2400" b="1" i="1" dirty="0" smtClean="0">
                <a:solidFill>
                  <a:srgbClr val="0070C0"/>
                </a:solidFill>
              </a:rPr>
              <a:t>-2z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115616" y="5517232"/>
            <a:ext cx="12843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i="1" dirty="0" smtClean="0">
                <a:solidFill>
                  <a:srgbClr val="0070C0"/>
                </a:solidFill>
              </a:rPr>
              <a:t>-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+</a:t>
            </a:r>
            <a:r>
              <a:rPr lang="en-US" sz="2400" b="1" i="1" dirty="0" smtClean="0">
                <a:solidFill>
                  <a:srgbClr val="0070C0"/>
                </a:solidFill>
              </a:rPr>
              <a:t>z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4</a:t>
            </a:r>
            <a:r>
              <a:rPr lang="ru-RU" sz="2400" b="1" i="1" dirty="0" smtClean="0">
                <a:solidFill>
                  <a:srgbClr val="0070C0"/>
                </a:solidFill>
              </a:rPr>
              <a:t>  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41" name="Левая фигурная скобка 40"/>
          <p:cNvSpPr/>
          <p:nvPr/>
        </p:nvSpPr>
        <p:spPr>
          <a:xfrm>
            <a:off x="971600" y="5589240"/>
            <a:ext cx="216024" cy="1008112"/>
          </a:xfrm>
          <a:prstGeom prst="leftBrace">
            <a:avLst>
              <a:gd name="adj1" fmla="val 51197"/>
              <a:gd name="adj2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115616" y="5847655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</a:t>
            </a:r>
            <a:r>
              <a:rPr lang="en-US" sz="2400" b="1" i="1" dirty="0" smtClean="0">
                <a:solidFill>
                  <a:srgbClr val="0070C0"/>
                </a:solidFill>
              </a:rPr>
              <a:t>-</a:t>
            </a:r>
            <a:r>
              <a:rPr lang="ru-RU" sz="2400" b="1" i="1" dirty="0" smtClean="0">
                <a:solidFill>
                  <a:srgbClr val="0070C0"/>
                </a:solidFill>
              </a:rPr>
              <a:t> </a:t>
            </a:r>
            <a:r>
              <a:rPr lang="en-US" sz="2400" b="1" i="1" dirty="0" smtClean="0">
                <a:solidFill>
                  <a:srgbClr val="0070C0"/>
                </a:solidFill>
              </a:rPr>
              <a:t>2z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- 6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097181" y="6165304"/>
            <a:ext cx="1745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= </a:t>
            </a:r>
            <a:r>
              <a:rPr lang="en-US" sz="2400" b="1" i="1" dirty="0" smtClean="0">
                <a:solidFill>
                  <a:srgbClr val="0070C0"/>
                </a:solidFill>
              </a:rPr>
              <a:t>3 - 2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</a:t>
            </a:r>
            <a:r>
              <a:rPr lang="en-US" sz="2400" b="1" i="1" dirty="0" smtClean="0">
                <a:solidFill>
                  <a:srgbClr val="0070C0"/>
                </a:solidFill>
              </a:rPr>
              <a:t>-2z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004048" y="836712"/>
            <a:ext cx="18934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i="1" dirty="0" smtClean="0">
                <a:solidFill>
                  <a:srgbClr val="0070C0"/>
                </a:solidFill>
              </a:rPr>
              <a:t>- z 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-2</a:t>
            </a:r>
            <a:r>
              <a:rPr lang="ru-RU" sz="2400" b="1" i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|</a:t>
            </a:r>
            <a:r>
              <a:rPr lang="ru-RU" sz="2400" b="1" i="1" dirty="0" smtClean="0">
                <a:solidFill>
                  <a:srgbClr val="0070C0"/>
                </a:solidFill>
              </a:rPr>
              <a:t>*(-1) 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45" name="Левая фигурная скобка 44"/>
          <p:cNvSpPr/>
          <p:nvPr/>
        </p:nvSpPr>
        <p:spPr>
          <a:xfrm>
            <a:off x="4860032" y="908720"/>
            <a:ext cx="216024" cy="1008112"/>
          </a:xfrm>
          <a:prstGeom prst="leftBrace">
            <a:avLst>
              <a:gd name="adj1" fmla="val 51197"/>
              <a:gd name="adj2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5004048" y="1167135"/>
            <a:ext cx="3312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</a:t>
            </a:r>
            <a:r>
              <a:rPr lang="en-US" sz="2400" b="1" i="1" dirty="0" smtClean="0">
                <a:solidFill>
                  <a:srgbClr val="0070C0"/>
                </a:solidFill>
              </a:rPr>
              <a:t>-2z</a:t>
            </a:r>
            <a:r>
              <a:rPr lang="ru-RU" sz="2400" b="1" i="1" dirty="0" smtClean="0">
                <a:solidFill>
                  <a:srgbClr val="0070C0"/>
                </a:solidFill>
              </a:rPr>
              <a:t> = </a:t>
            </a:r>
            <a:r>
              <a:rPr lang="en-US" sz="2400" b="1" i="1" dirty="0" smtClean="0">
                <a:solidFill>
                  <a:srgbClr val="0070C0"/>
                </a:solidFill>
              </a:rPr>
              <a:t>- 6</a:t>
            </a:r>
            <a:r>
              <a:rPr lang="ru-RU" sz="2400" b="1" i="1" dirty="0" smtClean="0">
                <a:solidFill>
                  <a:srgbClr val="0070C0"/>
                </a:solidFill>
              </a:rPr>
              <a:t>   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985613" y="1484784"/>
            <a:ext cx="25387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= </a:t>
            </a:r>
            <a:r>
              <a:rPr lang="en-US" sz="2400" b="1" i="1" dirty="0" smtClean="0">
                <a:solidFill>
                  <a:srgbClr val="0070C0"/>
                </a:solidFill>
              </a:rPr>
              <a:t>3 - 2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</a:t>
            </a:r>
            <a:r>
              <a:rPr lang="en-US" sz="2400" b="1" i="1" dirty="0" smtClean="0">
                <a:solidFill>
                  <a:srgbClr val="0070C0"/>
                </a:solidFill>
              </a:rPr>
              <a:t>-2z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6732240" y="866329"/>
            <a:ext cx="2304256" cy="4404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6732240" y="836712"/>
            <a:ext cx="2411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Подставим в</a:t>
            </a:r>
            <a:r>
              <a:rPr lang="en-US" sz="2400" b="1" i="1" dirty="0" smtClean="0">
                <a:solidFill>
                  <a:srgbClr val="0070C0"/>
                </a:solidFill>
              </a:rPr>
              <a:t> (2)</a:t>
            </a:r>
            <a:endParaRPr lang="ru-RU" sz="2400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5004048" y="1959223"/>
            <a:ext cx="8226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i="1" dirty="0" smtClean="0">
                <a:solidFill>
                  <a:srgbClr val="0070C0"/>
                </a:solidFill>
              </a:rPr>
              <a:t>z 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2</a:t>
            </a:r>
            <a:r>
              <a:rPr lang="ru-RU" sz="2400" b="1" i="1" dirty="0" smtClean="0">
                <a:solidFill>
                  <a:srgbClr val="0070C0"/>
                </a:solidFill>
              </a:rPr>
              <a:t> 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51" name="Левая фигурная скобка 50"/>
          <p:cNvSpPr/>
          <p:nvPr/>
        </p:nvSpPr>
        <p:spPr>
          <a:xfrm>
            <a:off x="4860032" y="2031231"/>
            <a:ext cx="216024" cy="1008112"/>
          </a:xfrm>
          <a:prstGeom prst="leftBrace">
            <a:avLst>
              <a:gd name="adj1" fmla="val 51197"/>
              <a:gd name="adj2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5004048" y="2289646"/>
            <a:ext cx="3312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</a:t>
            </a:r>
            <a:r>
              <a:rPr lang="en-US" sz="2400" b="1" i="1" dirty="0" smtClean="0">
                <a:solidFill>
                  <a:srgbClr val="0070C0"/>
                </a:solidFill>
              </a:rPr>
              <a:t>-2</a:t>
            </a:r>
            <a:r>
              <a:rPr lang="ru-RU" sz="2400" b="1" i="1" dirty="0" smtClean="0">
                <a:solidFill>
                  <a:srgbClr val="0070C0"/>
                </a:solidFill>
              </a:rPr>
              <a:t>*2 = </a:t>
            </a:r>
            <a:r>
              <a:rPr lang="en-US" sz="2400" b="1" i="1" dirty="0" smtClean="0">
                <a:solidFill>
                  <a:srgbClr val="0070C0"/>
                </a:solidFill>
              </a:rPr>
              <a:t>- 6</a:t>
            </a:r>
            <a:r>
              <a:rPr lang="ru-RU" sz="2400" b="1" i="1" dirty="0" smtClean="0">
                <a:solidFill>
                  <a:srgbClr val="0070C0"/>
                </a:solidFill>
              </a:rPr>
              <a:t>   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985613" y="2607295"/>
            <a:ext cx="1745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= </a:t>
            </a:r>
            <a:r>
              <a:rPr lang="en-US" sz="2400" b="1" i="1" dirty="0" smtClean="0">
                <a:solidFill>
                  <a:srgbClr val="0070C0"/>
                </a:solidFill>
              </a:rPr>
              <a:t>3 - 2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</a:t>
            </a:r>
            <a:r>
              <a:rPr lang="en-US" sz="2400" b="1" i="1" dirty="0" smtClean="0">
                <a:solidFill>
                  <a:srgbClr val="0070C0"/>
                </a:solidFill>
              </a:rPr>
              <a:t>-2z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67544" y="3903439"/>
            <a:ext cx="18838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i="1" dirty="0" smtClean="0">
                <a:solidFill>
                  <a:srgbClr val="0070C0"/>
                </a:solidFill>
              </a:rPr>
              <a:t> </a:t>
            </a:r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= </a:t>
            </a:r>
            <a:r>
              <a:rPr lang="en-US" sz="2400" b="1" i="1" dirty="0" smtClean="0">
                <a:solidFill>
                  <a:srgbClr val="0070C0"/>
                </a:solidFill>
              </a:rPr>
              <a:t>3 - 2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</a:t>
            </a:r>
            <a:r>
              <a:rPr lang="en-US" sz="2400" b="1" i="1" dirty="0" smtClean="0">
                <a:solidFill>
                  <a:srgbClr val="0070C0"/>
                </a:solidFill>
              </a:rPr>
              <a:t>-3z</a:t>
            </a:r>
            <a:r>
              <a:rPr lang="ru-RU" sz="2400" b="1" i="1" dirty="0" smtClean="0">
                <a:solidFill>
                  <a:srgbClr val="0070C0"/>
                </a:solidFill>
              </a:rPr>
              <a:t> 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2483768" y="5648474"/>
            <a:ext cx="1008112" cy="4404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2505254" y="5618857"/>
            <a:ext cx="10586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(</a:t>
            </a:r>
            <a:r>
              <a:rPr lang="en-US" sz="2400" b="1" i="1" dirty="0" smtClean="0">
                <a:solidFill>
                  <a:srgbClr val="0070C0"/>
                </a:solidFill>
              </a:rPr>
              <a:t>1</a:t>
            </a:r>
            <a:r>
              <a:rPr lang="ru-RU" sz="2400" b="1" i="1" dirty="0" smtClean="0">
                <a:solidFill>
                  <a:srgbClr val="0070C0"/>
                </a:solidFill>
              </a:rPr>
              <a:t>)</a:t>
            </a:r>
            <a:r>
              <a:rPr lang="en-US" sz="2400" b="1" i="1" dirty="0" smtClean="0">
                <a:solidFill>
                  <a:srgbClr val="0070C0"/>
                </a:solidFill>
              </a:rPr>
              <a:t>+</a:t>
            </a:r>
            <a:r>
              <a:rPr lang="ru-RU" sz="2400" b="1" i="1" dirty="0" smtClean="0">
                <a:solidFill>
                  <a:srgbClr val="0070C0"/>
                </a:solidFill>
              </a:rPr>
              <a:t>(</a:t>
            </a:r>
            <a:r>
              <a:rPr lang="en-US" sz="2400" b="1" i="1" dirty="0" smtClean="0">
                <a:solidFill>
                  <a:srgbClr val="0070C0"/>
                </a:solidFill>
              </a:rPr>
              <a:t>2</a:t>
            </a:r>
            <a:r>
              <a:rPr lang="ru-RU" sz="2400" b="1" i="1" dirty="0" smtClean="0">
                <a:solidFill>
                  <a:srgbClr val="0070C0"/>
                </a:solidFill>
              </a:rPr>
              <a:t>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53" descr="Без имени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"/>
            <a:ext cx="9151961" cy="6858000"/>
          </a:xfrm>
          <a:prstGeom prst="rect">
            <a:avLst/>
          </a:prstGeom>
        </p:spPr>
      </p:pic>
      <p:sp>
        <p:nvSpPr>
          <p:cNvPr id="55" name="Скругленный прямоугольник 54"/>
          <p:cNvSpPr/>
          <p:nvPr/>
        </p:nvSpPr>
        <p:spPr>
          <a:xfrm>
            <a:off x="251520" y="188640"/>
            <a:ext cx="8712968" cy="6480720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86409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prstClr val="black"/>
                </a:solidFill>
              </a:rPr>
              <a:t>А если неизвестных три….</a:t>
            </a:r>
            <a:endParaRPr lang="ru-RU" sz="2400" b="1" i="1" dirty="0" smtClean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836712"/>
            <a:ext cx="21066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400" b="1" i="1" dirty="0" smtClean="0">
                <a:solidFill>
                  <a:srgbClr val="0070C0"/>
                </a:solidFill>
              </a:rPr>
              <a:t>2x + 3y +5</a:t>
            </a:r>
            <a:r>
              <a:rPr lang="en-US" sz="2400" b="1" i="1" dirty="0" smtClean="0">
                <a:solidFill>
                  <a:srgbClr val="0070C0"/>
                </a:solidFill>
              </a:rPr>
              <a:t>z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10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10" name="Левая фигурная скобка 9"/>
          <p:cNvSpPr/>
          <p:nvPr/>
        </p:nvSpPr>
        <p:spPr>
          <a:xfrm>
            <a:off x="395536" y="908720"/>
            <a:ext cx="216024" cy="1008112"/>
          </a:xfrm>
          <a:prstGeom prst="leftBrace">
            <a:avLst>
              <a:gd name="adj1" fmla="val 51197"/>
              <a:gd name="adj2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39552" y="1167135"/>
            <a:ext cx="1951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i="1" dirty="0" smtClean="0">
                <a:solidFill>
                  <a:srgbClr val="0070C0"/>
                </a:solidFill>
              </a:rPr>
              <a:t>3</a:t>
            </a:r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+ </a:t>
            </a:r>
            <a:r>
              <a:rPr lang="en-US" sz="2400" b="1" i="1" dirty="0" smtClean="0">
                <a:solidFill>
                  <a:srgbClr val="0070C0"/>
                </a:solidFill>
              </a:rPr>
              <a:t>7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+</a:t>
            </a:r>
            <a:r>
              <a:rPr lang="en-US" sz="2400" b="1" i="1" dirty="0" smtClean="0">
                <a:solidFill>
                  <a:srgbClr val="0070C0"/>
                </a:solidFill>
              </a:rPr>
              <a:t>4z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3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21117" y="1484784"/>
            <a:ext cx="18646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i="1" dirty="0" smtClean="0">
                <a:solidFill>
                  <a:srgbClr val="0070C0"/>
                </a:solidFill>
              </a:rPr>
              <a:t> </a:t>
            </a:r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+ </a:t>
            </a:r>
            <a:r>
              <a:rPr lang="en-US" sz="2400" b="1" i="1" dirty="0" smtClean="0">
                <a:solidFill>
                  <a:srgbClr val="0070C0"/>
                </a:solidFill>
              </a:rPr>
              <a:t>2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+</a:t>
            </a:r>
            <a:r>
              <a:rPr lang="en-US" sz="2400" b="1" i="1" dirty="0" smtClean="0">
                <a:solidFill>
                  <a:srgbClr val="0070C0"/>
                </a:solidFill>
              </a:rPr>
              <a:t>2z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3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39552" y="2060848"/>
            <a:ext cx="21066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400" b="1" i="1" dirty="0" smtClean="0">
                <a:solidFill>
                  <a:srgbClr val="0070C0"/>
                </a:solidFill>
              </a:rPr>
              <a:t>2x + 3y +5</a:t>
            </a:r>
            <a:r>
              <a:rPr lang="en-US" sz="2400" b="1" i="1" dirty="0" smtClean="0">
                <a:solidFill>
                  <a:srgbClr val="0070C0"/>
                </a:solidFill>
              </a:rPr>
              <a:t>z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10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25" name="Левая фигурная скобка 24"/>
          <p:cNvSpPr/>
          <p:nvPr/>
        </p:nvSpPr>
        <p:spPr>
          <a:xfrm>
            <a:off x="395536" y="2132856"/>
            <a:ext cx="216024" cy="1008112"/>
          </a:xfrm>
          <a:prstGeom prst="leftBrace">
            <a:avLst>
              <a:gd name="adj1" fmla="val 51197"/>
              <a:gd name="adj2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39552" y="2391271"/>
            <a:ext cx="1951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i="1" dirty="0" smtClean="0">
                <a:solidFill>
                  <a:srgbClr val="0070C0"/>
                </a:solidFill>
              </a:rPr>
              <a:t>3</a:t>
            </a:r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+ </a:t>
            </a:r>
            <a:r>
              <a:rPr lang="en-US" sz="2400" b="1" i="1" dirty="0" smtClean="0">
                <a:solidFill>
                  <a:srgbClr val="0070C0"/>
                </a:solidFill>
              </a:rPr>
              <a:t>7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+</a:t>
            </a:r>
            <a:r>
              <a:rPr lang="en-US" sz="2400" b="1" i="1" dirty="0" smtClean="0">
                <a:solidFill>
                  <a:srgbClr val="0070C0"/>
                </a:solidFill>
              </a:rPr>
              <a:t>4z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3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21117" y="2708920"/>
            <a:ext cx="18838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i="1" dirty="0" smtClean="0">
                <a:solidFill>
                  <a:srgbClr val="0070C0"/>
                </a:solidFill>
              </a:rPr>
              <a:t> </a:t>
            </a:r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= </a:t>
            </a:r>
            <a:r>
              <a:rPr lang="en-US" sz="2400" b="1" i="1" dirty="0" smtClean="0">
                <a:solidFill>
                  <a:srgbClr val="0070C0"/>
                </a:solidFill>
              </a:rPr>
              <a:t>3 - 2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</a:t>
            </a:r>
            <a:r>
              <a:rPr lang="en-US" sz="2400" b="1" i="1" dirty="0" smtClean="0">
                <a:solidFill>
                  <a:srgbClr val="0070C0"/>
                </a:solidFill>
              </a:rPr>
              <a:t>-2z</a:t>
            </a:r>
            <a:r>
              <a:rPr lang="ru-RU" sz="2400" b="1" i="1" dirty="0" smtClean="0">
                <a:solidFill>
                  <a:srgbClr val="0070C0"/>
                </a:solidFill>
              </a:rPr>
              <a:t> 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39552" y="3255367"/>
            <a:ext cx="32864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400" b="1" i="1" dirty="0" smtClean="0">
                <a:solidFill>
                  <a:srgbClr val="0070C0"/>
                </a:solidFill>
              </a:rPr>
              <a:t>2</a:t>
            </a:r>
            <a:r>
              <a:rPr lang="en-US" sz="2400" b="1" i="1" dirty="0" smtClean="0">
                <a:solidFill>
                  <a:srgbClr val="0070C0"/>
                </a:solidFill>
              </a:rPr>
              <a:t>(3- 2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</a:t>
            </a:r>
            <a:r>
              <a:rPr lang="en-US" sz="2400" b="1" i="1" dirty="0" smtClean="0">
                <a:solidFill>
                  <a:srgbClr val="0070C0"/>
                </a:solidFill>
              </a:rPr>
              <a:t>-2z)</a:t>
            </a:r>
            <a:r>
              <a:rPr lang="ru-RU" sz="2400" b="1" i="1" dirty="0" smtClean="0">
                <a:solidFill>
                  <a:srgbClr val="0070C0"/>
                </a:solidFill>
              </a:rPr>
              <a:t> + 3y +5</a:t>
            </a:r>
            <a:r>
              <a:rPr lang="en-US" sz="2400" b="1" i="1" dirty="0" smtClean="0">
                <a:solidFill>
                  <a:srgbClr val="0070C0"/>
                </a:solidFill>
              </a:rPr>
              <a:t>z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10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29" name="Левая фигурная скобка 28"/>
          <p:cNvSpPr/>
          <p:nvPr/>
        </p:nvSpPr>
        <p:spPr>
          <a:xfrm>
            <a:off x="395536" y="3327374"/>
            <a:ext cx="216024" cy="1037729"/>
          </a:xfrm>
          <a:prstGeom prst="leftBrace">
            <a:avLst>
              <a:gd name="adj1" fmla="val 51197"/>
              <a:gd name="adj2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39552" y="3585790"/>
            <a:ext cx="31999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i="1" dirty="0" smtClean="0">
                <a:solidFill>
                  <a:srgbClr val="0070C0"/>
                </a:solidFill>
              </a:rPr>
              <a:t>3(3 - 2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</a:t>
            </a:r>
            <a:r>
              <a:rPr lang="en-US" sz="2400" b="1" i="1" dirty="0" smtClean="0">
                <a:solidFill>
                  <a:srgbClr val="0070C0"/>
                </a:solidFill>
              </a:rPr>
              <a:t>-2z) </a:t>
            </a:r>
            <a:r>
              <a:rPr lang="ru-RU" sz="2400" b="1" i="1" dirty="0" smtClean="0">
                <a:solidFill>
                  <a:srgbClr val="0070C0"/>
                </a:solidFill>
              </a:rPr>
              <a:t> + </a:t>
            </a:r>
            <a:r>
              <a:rPr lang="en-US" sz="2400" b="1" i="1" dirty="0" smtClean="0">
                <a:solidFill>
                  <a:srgbClr val="0070C0"/>
                </a:solidFill>
              </a:rPr>
              <a:t>7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+</a:t>
            </a:r>
            <a:r>
              <a:rPr lang="en-US" sz="2400" b="1" i="1" dirty="0" smtClean="0">
                <a:solidFill>
                  <a:srgbClr val="0070C0"/>
                </a:solidFill>
              </a:rPr>
              <a:t>4z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3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39552" y="4437112"/>
            <a:ext cx="30764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i="1" dirty="0" smtClean="0">
                <a:solidFill>
                  <a:srgbClr val="0070C0"/>
                </a:solidFill>
              </a:rPr>
              <a:t>6 - 4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</a:t>
            </a:r>
            <a:r>
              <a:rPr lang="en-US" sz="2400" b="1" i="1" dirty="0" smtClean="0">
                <a:solidFill>
                  <a:srgbClr val="0070C0"/>
                </a:solidFill>
              </a:rPr>
              <a:t>-4 z</a:t>
            </a:r>
            <a:r>
              <a:rPr lang="ru-RU" sz="2400" b="1" i="1" dirty="0" smtClean="0">
                <a:solidFill>
                  <a:srgbClr val="0070C0"/>
                </a:solidFill>
              </a:rPr>
              <a:t> + 3y +5</a:t>
            </a:r>
            <a:r>
              <a:rPr lang="en-US" sz="2400" b="1" i="1" dirty="0" smtClean="0">
                <a:solidFill>
                  <a:srgbClr val="0070C0"/>
                </a:solidFill>
              </a:rPr>
              <a:t>z 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10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35" name="Левая фигурная скобка 34"/>
          <p:cNvSpPr/>
          <p:nvPr/>
        </p:nvSpPr>
        <p:spPr>
          <a:xfrm>
            <a:off x="395536" y="4509120"/>
            <a:ext cx="216024" cy="1008112"/>
          </a:xfrm>
          <a:prstGeom prst="leftBrace">
            <a:avLst>
              <a:gd name="adj1" fmla="val 51197"/>
              <a:gd name="adj2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539552" y="4767535"/>
            <a:ext cx="28520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i="1" dirty="0" smtClean="0">
                <a:solidFill>
                  <a:srgbClr val="0070C0"/>
                </a:solidFill>
              </a:rPr>
              <a:t>9</a:t>
            </a:r>
            <a:r>
              <a:rPr lang="ru-RU" sz="2400" b="1" i="1" dirty="0" smtClean="0">
                <a:solidFill>
                  <a:srgbClr val="0070C0"/>
                </a:solidFill>
              </a:rPr>
              <a:t> </a:t>
            </a:r>
            <a:r>
              <a:rPr lang="en-US" sz="2400" b="1" i="1" dirty="0" smtClean="0">
                <a:solidFill>
                  <a:srgbClr val="0070C0"/>
                </a:solidFill>
              </a:rPr>
              <a:t>- 6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</a:t>
            </a:r>
            <a:r>
              <a:rPr lang="en-US" sz="2400" b="1" i="1" dirty="0" smtClean="0">
                <a:solidFill>
                  <a:srgbClr val="0070C0"/>
                </a:solidFill>
              </a:rPr>
              <a:t>-6 z </a:t>
            </a:r>
            <a:r>
              <a:rPr lang="ru-RU" sz="2400" b="1" i="1" dirty="0" smtClean="0">
                <a:solidFill>
                  <a:srgbClr val="0070C0"/>
                </a:solidFill>
              </a:rPr>
              <a:t>+ </a:t>
            </a:r>
            <a:r>
              <a:rPr lang="en-US" sz="2400" b="1" i="1" dirty="0" smtClean="0">
                <a:solidFill>
                  <a:srgbClr val="0070C0"/>
                </a:solidFill>
              </a:rPr>
              <a:t>7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+</a:t>
            </a:r>
            <a:r>
              <a:rPr lang="en-US" sz="2400" b="1" i="1" dirty="0" smtClean="0">
                <a:solidFill>
                  <a:srgbClr val="0070C0"/>
                </a:solidFill>
              </a:rPr>
              <a:t>4z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3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21117" y="5085184"/>
            <a:ext cx="1745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= </a:t>
            </a:r>
            <a:r>
              <a:rPr lang="en-US" sz="2400" b="1" i="1" dirty="0" smtClean="0">
                <a:solidFill>
                  <a:srgbClr val="0070C0"/>
                </a:solidFill>
              </a:rPr>
              <a:t>3 - 2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</a:t>
            </a:r>
            <a:r>
              <a:rPr lang="en-US" sz="2400" b="1" i="1" dirty="0" smtClean="0">
                <a:solidFill>
                  <a:srgbClr val="0070C0"/>
                </a:solidFill>
              </a:rPr>
              <a:t>-2z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259632" y="5517232"/>
            <a:ext cx="12843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i="1" dirty="0" smtClean="0">
                <a:solidFill>
                  <a:srgbClr val="0070C0"/>
                </a:solidFill>
              </a:rPr>
              <a:t>-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+</a:t>
            </a:r>
            <a:r>
              <a:rPr lang="en-US" sz="2400" b="1" i="1" dirty="0" smtClean="0">
                <a:solidFill>
                  <a:srgbClr val="0070C0"/>
                </a:solidFill>
              </a:rPr>
              <a:t>z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4</a:t>
            </a:r>
            <a:r>
              <a:rPr lang="ru-RU" sz="2400" b="1" i="1" dirty="0" smtClean="0">
                <a:solidFill>
                  <a:srgbClr val="0070C0"/>
                </a:solidFill>
              </a:rPr>
              <a:t>  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41" name="Левая фигурная скобка 40"/>
          <p:cNvSpPr/>
          <p:nvPr/>
        </p:nvSpPr>
        <p:spPr>
          <a:xfrm>
            <a:off x="1115616" y="5589240"/>
            <a:ext cx="216024" cy="1008112"/>
          </a:xfrm>
          <a:prstGeom prst="leftBrace">
            <a:avLst>
              <a:gd name="adj1" fmla="val 51197"/>
              <a:gd name="adj2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259632" y="5847655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</a:t>
            </a:r>
            <a:r>
              <a:rPr lang="en-US" sz="2400" b="1" i="1" dirty="0" smtClean="0">
                <a:solidFill>
                  <a:srgbClr val="0070C0"/>
                </a:solidFill>
              </a:rPr>
              <a:t>-</a:t>
            </a:r>
            <a:r>
              <a:rPr lang="ru-RU" sz="2400" b="1" i="1" dirty="0" smtClean="0">
                <a:solidFill>
                  <a:srgbClr val="0070C0"/>
                </a:solidFill>
              </a:rPr>
              <a:t> </a:t>
            </a:r>
            <a:r>
              <a:rPr lang="en-US" sz="2400" b="1" i="1" dirty="0" smtClean="0">
                <a:solidFill>
                  <a:srgbClr val="0070C0"/>
                </a:solidFill>
              </a:rPr>
              <a:t>2z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- 6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241197" y="6165304"/>
            <a:ext cx="1745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= </a:t>
            </a:r>
            <a:r>
              <a:rPr lang="en-US" sz="2400" b="1" i="1" dirty="0" smtClean="0">
                <a:solidFill>
                  <a:srgbClr val="0070C0"/>
                </a:solidFill>
              </a:rPr>
              <a:t>3 - 2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</a:t>
            </a:r>
            <a:r>
              <a:rPr lang="en-US" sz="2400" b="1" i="1" dirty="0" smtClean="0">
                <a:solidFill>
                  <a:srgbClr val="0070C0"/>
                </a:solidFill>
              </a:rPr>
              <a:t>-2z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004048" y="836712"/>
            <a:ext cx="18934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i="1" dirty="0" smtClean="0">
                <a:solidFill>
                  <a:srgbClr val="0070C0"/>
                </a:solidFill>
              </a:rPr>
              <a:t>- z 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-2</a:t>
            </a:r>
            <a:r>
              <a:rPr lang="ru-RU" sz="2400" b="1" i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|</a:t>
            </a:r>
            <a:r>
              <a:rPr lang="ru-RU" sz="2400" b="1" i="1" dirty="0" smtClean="0">
                <a:solidFill>
                  <a:srgbClr val="0070C0"/>
                </a:solidFill>
              </a:rPr>
              <a:t>*(-1) 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45" name="Левая фигурная скобка 44"/>
          <p:cNvSpPr/>
          <p:nvPr/>
        </p:nvSpPr>
        <p:spPr>
          <a:xfrm>
            <a:off x="4860032" y="908720"/>
            <a:ext cx="216024" cy="1008112"/>
          </a:xfrm>
          <a:prstGeom prst="leftBrace">
            <a:avLst>
              <a:gd name="adj1" fmla="val 51197"/>
              <a:gd name="adj2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5004048" y="1167135"/>
            <a:ext cx="3312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</a:t>
            </a:r>
            <a:r>
              <a:rPr lang="en-US" sz="2400" b="1" i="1" dirty="0" smtClean="0">
                <a:solidFill>
                  <a:srgbClr val="0070C0"/>
                </a:solidFill>
              </a:rPr>
              <a:t>-2z</a:t>
            </a:r>
            <a:r>
              <a:rPr lang="ru-RU" sz="2400" b="1" i="1" dirty="0" smtClean="0">
                <a:solidFill>
                  <a:srgbClr val="0070C0"/>
                </a:solidFill>
              </a:rPr>
              <a:t> = </a:t>
            </a:r>
            <a:r>
              <a:rPr lang="en-US" sz="2400" b="1" i="1" dirty="0" smtClean="0">
                <a:solidFill>
                  <a:srgbClr val="0070C0"/>
                </a:solidFill>
              </a:rPr>
              <a:t>- 6</a:t>
            </a:r>
            <a:r>
              <a:rPr lang="ru-RU" sz="2400" b="1" i="1" dirty="0" smtClean="0">
                <a:solidFill>
                  <a:srgbClr val="0070C0"/>
                </a:solidFill>
              </a:rPr>
              <a:t>   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985613" y="1484784"/>
            <a:ext cx="25387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= </a:t>
            </a:r>
            <a:r>
              <a:rPr lang="en-US" sz="2400" b="1" i="1" dirty="0" smtClean="0">
                <a:solidFill>
                  <a:srgbClr val="0070C0"/>
                </a:solidFill>
              </a:rPr>
              <a:t>3 - 2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</a:t>
            </a:r>
            <a:r>
              <a:rPr lang="en-US" sz="2400" b="1" i="1" dirty="0" smtClean="0">
                <a:solidFill>
                  <a:srgbClr val="0070C0"/>
                </a:solidFill>
              </a:rPr>
              <a:t>-2z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6732240" y="866329"/>
            <a:ext cx="2304256" cy="4404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6732240" y="836712"/>
            <a:ext cx="2411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Подставим в</a:t>
            </a:r>
            <a:r>
              <a:rPr lang="en-US" sz="2400" b="1" i="1" dirty="0" smtClean="0">
                <a:solidFill>
                  <a:srgbClr val="0070C0"/>
                </a:solidFill>
              </a:rPr>
              <a:t> (2)</a:t>
            </a:r>
            <a:endParaRPr lang="ru-RU" sz="2400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5004048" y="1959223"/>
            <a:ext cx="8226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i="1" dirty="0" smtClean="0">
                <a:solidFill>
                  <a:srgbClr val="0070C0"/>
                </a:solidFill>
              </a:rPr>
              <a:t>z 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2</a:t>
            </a:r>
            <a:r>
              <a:rPr lang="ru-RU" sz="2400" b="1" i="1" dirty="0" smtClean="0">
                <a:solidFill>
                  <a:srgbClr val="0070C0"/>
                </a:solidFill>
              </a:rPr>
              <a:t> 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51" name="Левая фигурная скобка 50"/>
          <p:cNvSpPr/>
          <p:nvPr/>
        </p:nvSpPr>
        <p:spPr>
          <a:xfrm>
            <a:off x="4860032" y="2031231"/>
            <a:ext cx="216024" cy="1008112"/>
          </a:xfrm>
          <a:prstGeom prst="leftBrace">
            <a:avLst>
              <a:gd name="adj1" fmla="val 51197"/>
              <a:gd name="adj2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5004048" y="2289646"/>
            <a:ext cx="3312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</a:t>
            </a:r>
            <a:r>
              <a:rPr lang="en-US" sz="2400" b="1" i="1" dirty="0" smtClean="0">
                <a:solidFill>
                  <a:srgbClr val="0070C0"/>
                </a:solidFill>
              </a:rPr>
              <a:t>-2</a:t>
            </a:r>
            <a:r>
              <a:rPr lang="ru-RU" sz="2400" b="1" i="1" dirty="0" smtClean="0">
                <a:solidFill>
                  <a:srgbClr val="0070C0"/>
                </a:solidFill>
              </a:rPr>
              <a:t>*2 = </a:t>
            </a:r>
            <a:r>
              <a:rPr lang="en-US" sz="2400" b="1" i="1" dirty="0" smtClean="0">
                <a:solidFill>
                  <a:srgbClr val="0070C0"/>
                </a:solidFill>
              </a:rPr>
              <a:t>- 6</a:t>
            </a:r>
            <a:r>
              <a:rPr lang="ru-RU" sz="2400" b="1" i="1" dirty="0" smtClean="0">
                <a:solidFill>
                  <a:srgbClr val="0070C0"/>
                </a:solidFill>
              </a:rPr>
              <a:t>   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985613" y="2607295"/>
            <a:ext cx="1745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= </a:t>
            </a:r>
            <a:r>
              <a:rPr lang="en-US" sz="2400" b="1" i="1" dirty="0" smtClean="0">
                <a:solidFill>
                  <a:srgbClr val="0070C0"/>
                </a:solidFill>
              </a:rPr>
              <a:t>3 - 2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</a:t>
            </a:r>
            <a:r>
              <a:rPr lang="en-US" sz="2400" b="1" i="1" dirty="0" smtClean="0">
                <a:solidFill>
                  <a:srgbClr val="0070C0"/>
                </a:solidFill>
              </a:rPr>
              <a:t>-2z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004048" y="3111351"/>
            <a:ext cx="8226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i="1" dirty="0" smtClean="0">
                <a:solidFill>
                  <a:srgbClr val="0070C0"/>
                </a:solidFill>
              </a:rPr>
              <a:t>z 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2</a:t>
            </a:r>
            <a:r>
              <a:rPr lang="ru-RU" sz="2400" b="1" i="1" dirty="0" smtClean="0">
                <a:solidFill>
                  <a:srgbClr val="0070C0"/>
                </a:solidFill>
              </a:rPr>
              <a:t> 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57" name="Левая фигурная скобка 56"/>
          <p:cNvSpPr/>
          <p:nvPr/>
        </p:nvSpPr>
        <p:spPr>
          <a:xfrm>
            <a:off x="4860032" y="3183359"/>
            <a:ext cx="216024" cy="1008112"/>
          </a:xfrm>
          <a:prstGeom prst="leftBrace">
            <a:avLst>
              <a:gd name="adj1" fmla="val 51197"/>
              <a:gd name="adj2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5004048" y="3441774"/>
            <a:ext cx="3312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b="1" i="1" dirty="0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= -2   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985612" y="3759423"/>
            <a:ext cx="28987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= </a:t>
            </a:r>
            <a:r>
              <a:rPr lang="en-US" sz="2400" b="1" i="1" dirty="0" smtClean="0">
                <a:solidFill>
                  <a:srgbClr val="0070C0"/>
                </a:solidFill>
              </a:rPr>
              <a:t>3 – 2</a:t>
            </a:r>
            <a:r>
              <a:rPr lang="ru-RU" sz="2400" b="1" i="1" dirty="0" smtClean="0">
                <a:solidFill>
                  <a:srgbClr val="0070C0"/>
                </a:solidFill>
              </a:rPr>
              <a:t>(-2) </a:t>
            </a:r>
            <a:r>
              <a:rPr lang="en-US" sz="2400" b="1" i="1" dirty="0" smtClean="0">
                <a:solidFill>
                  <a:srgbClr val="0070C0"/>
                </a:solidFill>
              </a:rPr>
              <a:t>-2</a:t>
            </a:r>
            <a:r>
              <a:rPr lang="ru-RU" sz="2400" b="1" i="1" dirty="0" smtClean="0">
                <a:solidFill>
                  <a:srgbClr val="0070C0"/>
                </a:solidFill>
              </a:rPr>
              <a:t>*2 = 3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67544" y="3903439"/>
            <a:ext cx="18838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i="1" dirty="0" smtClean="0">
                <a:solidFill>
                  <a:srgbClr val="0070C0"/>
                </a:solidFill>
              </a:rPr>
              <a:t> </a:t>
            </a:r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= </a:t>
            </a:r>
            <a:r>
              <a:rPr lang="en-US" sz="2400" b="1" i="1" dirty="0" smtClean="0">
                <a:solidFill>
                  <a:srgbClr val="0070C0"/>
                </a:solidFill>
              </a:rPr>
              <a:t>3 - 2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</a:t>
            </a:r>
            <a:r>
              <a:rPr lang="en-US" sz="2400" b="1" i="1" dirty="0" smtClean="0">
                <a:solidFill>
                  <a:srgbClr val="0070C0"/>
                </a:solidFill>
              </a:rPr>
              <a:t>-3z</a:t>
            </a:r>
            <a:r>
              <a:rPr lang="ru-RU" sz="2400" b="1" i="1" dirty="0" smtClean="0">
                <a:solidFill>
                  <a:srgbClr val="0070C0"/>
                </a:solidFill>
              </a:rPr>
              <a:t> 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2627784" y="5648474"/>
            <a:ext cx="1008112" cy="4404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2649270" y="5618857"/>
            <a:ext cx="10586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(</a:t>
            </a:r>
            <a:r>
              <a:rPr lang="en-US" sz="2400" b="1" i="1" dirty="0" smtClean="0">
                <a:solidFill>
                  <a:srgbClr val="0070C0"/>
                </a:solidFill>
              </a:rPr>
              <a:t>1</a:t>
            </a:r>
            <a:r>
              <a:rPr lang="ru-RU" sz="2400" b="1" i="1" dirty="0" smtClean="0">
                <a:solidFill>
                  <a:srgbClr val="0070C0"/>
                </a:solidFill>
              </a:rPr>
              <a:t>)</a:t>
            </a:r>
            <a:r>
              <a:rPr lang="en-US" sz="2400" b="1" i="1" dirty="0" smtClean="0">
                <a:solidFill>
                  <a:srgbClr val="0070C0"/>
                </a:solidFill>
              </a:rPr>
              <a:t>+</a:t>
            </a:r>
            <a:r>
              <a:rPr lang="ru-RU" sz="2400" b="1" i="1" dirty="0" smtClean="0">
                <a:solidFill>
                  <a:srgbClr val="0070C0"/>
                </a:solidFill>
              </a:rPr>
              <a:t>(</a:t>
            </a:r>
            <a:r>
              <a:rPr lang="en-US" sz="2400" b="1" i="1" dirty="0" smtClean="0">
                <a:solidFill>
                  <a:srgbClr val="0070C0"/>
                </a:solidFill>
              </a:rPr>
              <a:t>2</a:t>
            </a:r>
            <a:r>
              <a:rPr lang="ru-RU" sz="2400" b="1" i="1" dirty="0" smtClean="0">
                <a:solidFill>
                  <a:srgbClr val="0070C0"/>
                </a:solidFill>
              </a:rPr>
              <a:t>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53" descr="Без имени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"/>
            <a:ext cx="9151961" cy="6858000"/>
          </a:xfrm>
          <a:prstGeom prst="rect">
            <a:avLst/>
          </a:prstGeom>
        </p:spPr>
      </p:pic>
      <p:sp>
        <p:nvSpPr>
          <p:cNvPr id="55" name="Скругленный прямоугольник 54"/>
          <p:cNvSpPr/>
          <p:nvPr/>
        </p:nvSpPr>
        <p:spPr>
          <a:xfrm>
            <a:off x="251520" y="188640"/>
            <a:ext cx="8712968" cy="6480720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86409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prstClr val="black"/>
                </a:solidFill>
              </a:rPr>
              <a:t>А если неизвестных три….</a:t>
            </a:r>
            <a:endParaRPr lang="ru-RU" sz="2400" b="1" i="1" dirty="0" smtClean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836712"/>
            <a:ext cx="21066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400" b="1" i="1" dirty="0" smtClean="0">
                <a:solidFill>
                  <a:srgbClr val="0070C0"/>
                </a:solidFill>
              </a:rPr>
              <a:t>2x + 3y +5</a:t>
            </a:r>
            <a:r>
              <a:rPr lang="en-US" sz="2400" b="1" i="1" dirty="0" smtClean="0">
                <a:solidFill>
                  <a:srgbClr val="0070C0"/>
                </a:solidFill>
              </a:rPr>
              <a:t>z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10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10" name="Левая фигурная скобка 9"/>
          <p:cNvSpPr/>
          <p:nvPr/>
        </p:nvSpPr>
        <p:spPr>
          <a:xfrm>
            <a:off x="395536" y="908720"/>
            <a:ext cx="216024" cy="1008112"/>
          </a:xfrm>
          <a:prstGeom prst="leftBrace">
            <a:avLst>
              <a:gd name="adj1" fmla="val 51197"/>
              <a:gd name="adj2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39552" y="1167135"/>
            <a:ext cx="1951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i="1" dirty="0" smtClean="0">
                <a:solidFill>
                  <a:srgbClr val="0070C0"/>
                </a:solidFill>
              </a:rPr>
              <a:t>3</a:t>
            </a:r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+ </a:t>
            </a:r>
            <a:r>
              <a:rPr lang="en-US" sz="2400" b="1" i="1" dirty="0" smtClean="0">
                <a:solidFill>
                  <a:srgbClr val="0070C0"/>
                </a:solidFill>
              </a:rPr>
              <a:t>7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+</a:t>
            </a:r>
            <a:r>
              <a:rPr lang="en-US" sz="2400" b="1" i="1" dirty="0" smtClean="0">
                <a:solidFill>
                  <a:srgbClr val="0070C0"/>
                </a:solidFill>
              </a:rPr>
              <a:t>4z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3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21117" y="1484784"/>
            <a:ext cx="18646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i="1" dirty="0" smtClean="0">
                <a:solidFill>
                  <a:srgbClr val="0070C0"/>
                </a:solidFill>
              </a:rPr>
              <a:t> </a:t>
            </a:r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+ </a:t>
            </a:r>
            <a:r>
              <a:rPr lang="en-US" sz="2400" b="1" i="1" dirty="0" smtClean="0">
                <a:solidFill>
                  <a:srgbClr val="0070C0"/>
                </a:solidFill>
              </a:rPr>
              <a:t>2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+</a:t>
            </a:r>
            <a:r>
              <a:rPr lang="en-US" sz="2400" b="1" i="1" dirty="0" smtClean="0">
                <a:solidFill>
                  <a:srgbClr val="0070C0"/>
                </a:solidFill>
              </a:rPr>
              <a:t>2z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3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39552" y="2060848"/>
            <a:ext cx="21066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400" b="1" i="1" dirty="0" smtClean="0">
                <a:solidFill>
                  <a:srgbClr val="0070C0"/>
                </a:solidFill>
              </a:rPr>
              <a:t>2x + 3y +5</a:t>
            </a:r>
            <a:r>
              <a:rPr lang="en-US" sz="2400" b="1" i="1" dirty="0" smtClean="0">
                <a:solidFill>
                  <a:srgbClr val="0070C0"/>
                </a:solidFill>
              </a:rPr>
              <a:t>z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10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25" name="Левая фигурная скобка 24"/>
          <p:cNvSpPr/>
          <p:nvPr/>
        </p:nvSpPr>
        <p:spPr>
          <a:xfrm>
            <a:off x="395536" y="2132856"/>
            <a:ext cx="216024" cy="1008112"/>
          </a:xfrm>
          <a:prstGeom prst="leftBrace">
            <a:avLst>
              <a:gd name="adj1" fmla="val 51197"/>
              <a:gd name="adj2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39552" y="2391271"/>
            <a:ext cx="1951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i="1" dirty="0" smtClean="0">
                <a:solidFill>
                  <a:srgbClr val="0070C0"/>
                </a:solidFill>
              </a:rPr>
              <a:t>3</a:t>
            </a:r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+ </a:t>
            </a:r>
            <a:r>
              <a:rPr lang="en-US" sz="2400" b="1" i="1" dirty="0" smtClean="0">
                <a:solidFill>
                  <a:srgbClr val="0070C0"/>
                </a:solidFill>
              </a:rPr>
              <a:t>7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+</a:t>
            </a:r>
            <a:r>
              <a:rPr lang="en-US" sz="2400" b="1" i="1" dirty="0" smtClean="0">
                <a:solidFill>
                  <a:srgbClr val="0070C0"/>
                </a:solidFill>
              </a:rPr>
              <a:t>4z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3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21117" y="2708920"/>
            <a:ext cx="18838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i="1" dirty="0" smtClean="0">
                <a:solidFill>
                  <a:srgbClr val="0070C0"/>
                </a:solidFill>
              </a:rPr>
              <a:t> </a:t>
            </a:r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= </a:t>
            </a:r>
            <a:r>
              <a:rPr lang="en-US" sz="2400" b="1" i="1" dirty="0" smtClean="0">
                <a:solidFill>
                  <a:srgbClr val="0070C0"/>
                </a:solidFill>
              </a:rPr>
              <a:t>3 - 2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</a:t>
            </a:r>
            <a:r>
              <a:rPr lang="en-US" sz="2400" b="1" i="1" dirty="0" smtClean="0">
                <a:solidFill>
                  <a:srgbClr val="0070C0"/>
                </a:solidFill>
              </a:rPr>
              <a:t>-2z</a:t>
            </a:r>
            <a:r>
              <a:rPr lang="ru-RU" sz="2400" b="1" i="1" dirty="0" smtClean="0">
                <a:solidFill>
                  <a:srgbClr val="0070C0"/>
                </a:solidFill>
              </a:rPr>
              <a:t> 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39552" y="3255367"/>
            <a:ext cx="32864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400" b="1" i="1" dirty="0" smtClean="0">
                <a:solidFill>
                  <a:srgbClr val="0070C0"/>
                </a:solidFill>
              </a:rPr>
              <a:t>2</a:t>
            </a:r>
            <a:r>
              <a:rPr lang="en-US" sz="2400" b="1" i="1" dirty="0" smtClean="0">
                <a:solidFill>
                  <a:srgbClr val="0070C0"/>
                </a:solidFill>
              </a:rPr>
              <a:t>(3- 2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</a:t>
            </a:r>
            <a:r>
              <a:rPr lang="en-US" sz="2400" b="1" i="1" dirty="0" smtClean="0">
                <a:solidFill>
                  <a:srgbClr val="0070C0"/>
                </a:solidFill>
              </a:rPr>
              <a:t>-2z)</a:t>
            </a:r>
            <a:r>
              <a:rPr lang="ru-RU" sz="2400" b="1" i="1" dirty="0" smtClean="0">
                <a:solidFill>
                  <a:srgbClr val="0070C0"/>
                </a:solidFill>
              </a:rPr>
              <a:t> + 3y +5</a:t>
            </a:r>
            <a:r>
              <a:rPr lang="en-US" sz="2400" b="1" i="1" dirty="0" smtClean="0">
                <a:solidFill>
                  <a:srgbClr val="0070C0"/>
                </a:solidFill>
              </a:rPr>
              <a:t>z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10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29" name="Левая фигурная скобка 28"/>
          <p:cNvSpPr/>
          <p:nvPr/>
        </p:nvSpPr>
        <p:spPr>
          <a:xfrm>
            <a:off x="395536" y="3327374"/>
            <a:ext cx="216024" cy="1037729"/>
          </a:xfrm>
          <a:prstGeom prst="leftBrace">
            <a:avLst>
              <a:gd name="adj1" fmla="val 51197"/>
              <a:gd name="adj2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39552" y="3585790"/>
            <a:ext cx="31999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i="1" dirty="0" smtClean="0">
                <a:solidFill>
                  <a:srgbClr val="0070C0"/>
                </a:solidFill>
              </a:rPr>
              <a:t>3(3 - 2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</a:t>
            </a:r>
            <a:r>
              <a:rPr lang="en-US" sz="2400" b="1" i="1" dirty="0" smtClean="0">
                <a:solidFill>
                  <a:srgbClr val="0070C0"/>
                </a:solidFill>
              </a:rPr>
              <a:t>-2z) </a:t>
            </a:r>
            <a:r>
              <a:rPr lang="ru-RU" sz="2400" b="1" i="1" dirty="0" smtClean="0">
                <a:solidFill>
                  <a:srgbClr val="0070C0"/>
                </a:solidFill>
              </a:rPr>
              <a:t> + </a:t>
            </a:r>
            <a:r>
              <a:rPr lang="en-US" sz="2400" b="1" i="1" dirty="0" smtClean="0">
                <a:solidFill>
                  <a:srgbClr val="0070C0"/>
                </a:solidFill>
              </a:rPr>
              <a:t>7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+</a:t>
            </a:r>
            <a:r>
              <a:rPr lang="en-US" sz="2400" b="1" i="1" dirty="0" smtClean="0">
                <a:solidFill>
                  <a:srgbClr val="0070C0"/>
                </a:solidFill>
              </a:rPr>
              <a:t>4z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3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39552" y="4437112"/>
            <a:ext cx="30764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i="1" dirty="0" smtClean="0">
                <a:solidFill>
                  <a:srgbClr val="0070C0"/>
                </a:solidFill>
              </a:rPr>
              <a:t>6 - 4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</a:t>
            </a:r>
            <a:r>
              <a:rPr lang="en-US" sz="2400" b="1" i="1" dirty="0" smtClean="0">
                <a:solidFill>
                  <a:srgbClr val="0070C0"/>
                </a:solidFill>
              </a:rPr>
              <a:t>-4 z</a:t>
            </a:r>
            <a:r>
              <a:rPr lang="ru-RU" sz="2400" b="1" i="1" dirty="0" smtClean="0">
                <a:solidFill>
                  <a:srgbClr val="0070C0"/>
                </a:solidFill>
              </a:rPr>
              <a:t> + 3y +5</a:t>
            </a:r>
            <a:r>
              <a:rPr lang="en-US" sz="2400" b="1" i="1" dirty="0" smtClean="0">
                <a:solidFill>
                  <a:srgbClr val="0070C0"/>
                </a:solidFill>
              </a:rPr>
              <a:t>z 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10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35" name="Левая фигурная скобка 34"/>
          <p:cNvSpPr/>
          <p:nvPr/>
        </p:nvSpPr>
        <p:spPr>
          <a:xfrm>
            <a:off x="395536" y="4509120"/>
            <a:ext cx="216024" cy="1008112"/>
          </a:xfrm>
          <a:prstGeom prst="leftBrace">
            <a:avLst>
              <a:gd name="adj1" fmla="val 51197"/>
              <a:gd name="adj2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539552" y="4767535"/>
            <a:ext cx="28520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i="1" dirty="0" smtClean="0">
                <a:solidFill>
                  <a:srgbClr val="0070C0"/>
                </a:solidFill>
              </a:rPr>
              <a:t>9</a:t>
            </a:r>
            <a:r>
              <a:rPr lang="ru-RU" sz="2400" b="1" i="1" dirty="0" smtClean="0">
                <a:solidFill>
                  <a:srgbClr val="0070C0"/>
                </a:solidFill>
              </a:rPr>
              <a:t> </a:t>
            </a:r>
            <a:r>
              <a:rPr lang="en-US" sz="2400" b="1" i="1" dirty="0" smtClean="0">
                <a:solidFill>
                  <a:srgbClr val="0070C0"/>
                </a:solidFill>
              </a:rPr>
              <a:t>- 6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</a:t>
            </a:r>
            <a:r>
              <a:rPr lang="en-US" sz="2400" b="1" i="1" dirty="0" smtClean="0">
                <a:solidFill>
                  <a:srgbClr val="0070C0"/>
                </a:solidFill>
              </a:rPr>
              <a:t>-6 z </a:t>
            </a:r>
            <a:r>
              <a:rPr lang="ru-RU" sz="2400" b="1" i="1" dirty="0" smtClean="0">
                <a:solidFill>
                  <a:srgbClr val="0070C0"/>
                </a:solidFill>
              </a:rPr>
              <a:t>+ </a:t>
            </a:r>
            <a:r>
              <a:rPr lang="en-US" sz="2400" b="1" i="1" dirty="0" smtClean="0">
                <a:solidFill>
                  <a:srgbClr val="0070C0"/>
                </a:solidFill>
              </a:rPr>
              <a:t>7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+</a:t>
            </a:r>
            <a:r>
              <a:rPr lang="en-US" sz="2400" b="1" i="1" dirty="0" smtClean="0">
                <a:solidFill>
                  <a:srgbClr val="0070C0"/>
                </a:solidFill>
              </a:rPr>
              <a:t>4z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3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21117" y="5085184"/>
            <a:ext cx="1745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= </a:t>
            </a:r>
            <a:r>
              <a:rPr lang="en-US" sz="2400" b="1" i="1" dirty="0" smtClean="0">
                <a:solidFill>
                  <a:srgbClr val="0070C0"/>
                </a:solidFill>
              </a:rPr>
              <a:t>3 - 2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</a:t>
            </a:r>
            <a:r>
              <a:rPr lang="en-US" sz="2400" b="1" i="1" dirty="0" smtClean="0">
                <a:solidFill>
                  <a:srgbClr val="0070C0"/>
                </a:solidFill>
              </a:rPr>
              <a:t>-2z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187624" y="5517232"/>
            <a:ext cx="12843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i="1" dirty="0" smtClean="0">
                <a:solidFill>
                  <a:srgbClr val="0070C0"/>
                </a:solidFill>
              </a:rPr>
              <a:t>-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+</a:t>
            </a:r>
            <a:r>
              <a:rPr lang="en-US" sz="2400" b="1" i="1" dirty="0" smtClean="0">
                <a:solidFill>
                  <a:srgbClr val="0070C0"/>
                </a:solidFill>
              </a:rPr>
              <a:t>z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4</a:t>
            </a:r>
            <a:r>
              <a:rPr lang="ru-RU" sz="2400" b="1" i="1" dirty="0" smtClean="0">
                <a:solidFill>
                  <a:srgbClr val="0070C0"/>
                </a:solidFill>
              </a:rPr>
              <a:t>  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41" name="Левая фигурная скобка 40"/>
          <p:cNvSpPr/>
          <p:nvPr/>
        </p:nvSpPr>
        <p:spPr>
          <a:xfrm>
            <a:off x="1043608" y="5589240"/>
            <a:ext cx="216024" cy="1008112"/>
          </a:xfrm>
          <a:prstGeom prst="leftBrace">
            <a:avLst>
              <a:gd name="adj1" fmla="val 51197"/>
              <a:gd name="adj2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187624" y="5847655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</a:t>
            </a:r>
            <a:r>
              <a:rPr lang="en-US" sz="2400" b="1" i="1" dirty="0" smtClean="0">
                <a:solidFill>
                  <a:srgbClr val="0070C0"/>
                </a:solidFill>
              </a:rPr>
              <a:t>-</a:t>
            </a:r>
            <a:r>
              <a:rPr lang="ru-RU" sz="2400" b="1" i="1" dirty="0" smtClean="0">
                <a:solidFill>
                  <a:srgbClr val="0070C0"/>
                </a:solidFill>
              </a:rPr>
              <a:t> </a:t>
            </a:r>
            <a:r>
              <a:rPr lang="en-US" sz="2400" b="1" i="1" dirty="0" smtClean="0">
                <a:solidFill>
                  <a:srgbClr val="0070C0"/>
                </a:solidFill>
              </a:rPr>
              <a:t>2z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- 6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169189" y="6165304"/>
            <a:ext cx="1745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= </a:t>
            </a:r>
            <a:r>
              <a:rPr lang="en-US" sz="2400" b="1" i="1" dirty="0" smtClean="0">
                <a:solidFill>
                  <a:srgbClr val="0070C0"/>
                </a:solidFill>
              </a:rPr>
              <a:t>3 - 2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</a:t>
            </a:r>
            <a:r>
              <a:rPr lang="en-US" sz="2400" b="1" i="1" dirty="0" smtClean="0">
                <a:solidFill>
                  <a:srgbClr val="0070C0"/>
                </a:solidFill>
              </a:rPr>
              <a:t>-2z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004048" y="836712"/>
            <a:ext cx="18934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i="1" dirty="0" smtClean="0">
                <a:solidFill>
                  <a:srgbClr val="0070C0"/>
                </a:solidFill>
              </a:rPr>
              <a:t>- z 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-2</a:t>
            </a:r>
            <a:r>
              <a:rPr lang="ru-RU" sz="2400" b="1" i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|</a:t>
            </a:r>
            <a:r>
              <a:rPr lang="ru-RU" sz="2400" b="1" i="1" dirty="0" smtClean="0">
                <a:solidFill>
                  <a:srgbClr val="0070C0"/>
                </a:solidFill>
              </a:rPr>
              <a:t>*(-1) 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45" name="Левая фигурная скобка 44"/>
          <p:cNvSpPr/>
          <p:nvPr/>
        </p:nvSpPr>
        <p:spPr>
          <a:xfrm>
            <a:off x="4860032" y="908720"/>
            <a:ext cx="216024" cy="1008112"/>
          </a:xfrm>
          <a:prstGeom prst="leftBrace">
            <a:avLst>
              <a:gd name="adj1" fmla="val 51197"/>
              <a:gd name="adj2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5004048" y="1167135"/>
            <a:ext cx="3312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</a:t>
            </a:r>
            <a:r>
              <a:rPr lang="en-US" sz="2400" b="1" i="1" dirty="0" smtClean="0">
                <a:solidFill>
                  <a:srgbClr val="0070C0"/>
                </a:solidFill>
              </a:rPr>
              <a:t>-2z</a:t>
            </a:r>
            <a:r>
              <a:rPr lang="ru-RU" sz="2400" b="1" i="1" dirty="0" smtClean="0">
                <a:solidFill>
                  <a:srgbClr val="0070C0"/>
                </a:solidFill>
              </a:rPr>
              <a:t> = </a:t>
            </a:r>
            <a:r>
              <a:rPr lang="en-US" sz="2400" b="1" i="1" dirty="0" smtClean="0">
                <a:solidFill>
                  <a:srgbClr val="0070C0"/>
                </a:solidFill>
              </a:rPr>
              <a:t>- 6</a:t>
            </a:r>
            <a:r>
              <a:rPr lang="ru-RU" sz="2400" b="1" i="1" dirty="0" smtClean="0">
                <a:solidFill>
                  <a:srgbClr val="0070C0"/>
                </a:solidFill>
              </a:rPr>
              <a:t>   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985613" y="1484784"/>
            <a:ext cx="25387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= </a:t>
            </a:r>
            <a:r>
              <a:rPr lang="en-US" sz="2400" b="1" i="1" dirty="0" smtClean="0">
                <a:solidFill>
                  <a:srgbClr val="0070C0"/>
                </a:solidFill>
              </a:rPr>
              <a:t>3 - 2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</a:t>
            </a:r>
            <a:r>
              <a:rPr lang="en-US" sz="2400" b="1" i="1" dirty="0" smtClean="0">
                <a:solidFill>
                  <a:srgbClr val="0070C0"/>
                </a:solidFill>
              </a:rPr>
              <a:t>-2z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6732240" y="866329"/>
            <a:ext cx="2304256" cy="4404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6732240" y="836712"/>
            <a:ext cx="2411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Подставим в</a:t>
            </a:r>
            <a:r>
              <a:rPr lang="en-US" sz="2400" b="1" i="1" dirty="0" smtClean="0">
                <a:solidFill>
                  <a:srgbClr val="0070C0"/>
                </a:solidFill>
              </a:rPr>
              <a:t> (2)</a:t>
            </a:r>
            <a:endParaRPr lang="ru-RU" sz="2400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5004048" y="1959223"/>
            <a:ext cx="8226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i="1" dirty="0" smtClean="0">
                <a:solidFill>
                  <a:srgbClr val="0070C0"/>
                </a:solidFill>
              </a:rPr>
              <a:t>z 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2</a:t>
            </a:r>
            <a:r>
              <a:rPr lang="ru-RU" sz="2400" b="1" i="1" dirty="0" smtClean="0">
                <a:solidFill>
                  <a:srgbClr val="0070C0"/>
                </a:solidFill>
              </a:rPr>
              <a:t> 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51" name="Левая фигурная скобка 50"/>
          <p:cNvSpPr/>
          <p:nvPr/>
        </p:nvSpPr>
        <p:spPr>
          <a:xfrm>
            <a:off x="4860032" y="2031231"/>
            <a:ext cx="216024" cy="1008112"/>
          </a:xfrm>
          <a:prstGeom prst="leftBrace">
            <a:avLst>
              <a:gd name="adj1" fmla="val 51197"/>
              <a:gd name="adj2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5004048" y="2289646"/>
            <a:ext cx="3312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</a:t>
            </a:r>
            <a:r>
              <a:rPr lang="en-US" sz="2400" b="1" i="1" dirty="0" smtClean="0">
                <a:solidFill>
                  <a:srgbClr val="0070C0"/>
                </a:solidFill>
              </a:rPr>
              <a:t>-2</a:t>
            </a:r>
            <a:r>
              <a:rPr lang="ru-RU" sz="2400" b="1" i="1" dirty="0" smtClean="0">
                <a:solidFill>
                  <a:srgbClr val="0070C0"/>
                </a:solidFill>
              </a:rPr>
              <a:t>*2 = </a:t>
            </a:r>
            <a:r>
              <a:rPr lang="en-US" sz="2400" b="1" i="1" dirty="0" smtClean="0">
                <a:solidFill>
                  <a:srgbClr val="0070C0"/>
                </a:solidFill>
              </a:rPr>
              <a:t>- 6</a:t>
            </a:r>
            <a:r>
              <a:rPr lang="ru-RU" sz="2400" b="1" i="1" dirty="0" smtClean="0">
                <a:solidFill>
                  <a:srgbClr val="0070C0"/>
                </a:solidFill>
              </a:rPr>
              <a:t>   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985613" y="2607295"/>
            <a:ext cx="1745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= </a:t>
            </a:r>
            <a:r>
              <a:rPr lang="en-US" sz="2400" b="1" i="1" dirty="0" smtClean="0">
                <a:solidFill>
                  <a:srgbClr val="0070C0"/>
                </a:solidFill>
              </a:rPr>
              <a:t>3 - 2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</a:t>
            </a:r>
            <a:r>
              <a:rPr lang="en-US" sz="2400" b="1" i="1" dirty="0" smtClean="0">
                <a:solidFill>
                  <a:srgbClr val="0070C0"/>
                </a:solidFill>
              </a:rPr>
              <a:t>-2z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004048" y="3111351"/>
            <a:ext cx="8226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i="1" dirty="0" smtClean="0">
                <a:solidFill>
                  <a:srgbClr val="0070C0"/>
                </a:solidFill>
              </a:rPr>
              <a:t>z 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2</a:t>
            </a:r>
            <a:r>
              <a:rPr lang="ru-RU" sz="2400" b="1" i="1" dirty="0" smtClean="0">
                <a:solidFill>
                  <a:srgbClr val="0070C0"/>
                </a:solidFill>
              </a:rPr>
              <a:t> 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57" name="Левая фигурная скобка 56"/>
          <p:cNvSpPr/>
          <p:nvPr/>
        </p:nvSpPr>
        <p:spPr>
          <a:xfrm>
            <a:off x="4860032" y="3183359"/>
            <a:ext cx="216024" cy="1008112"/>
          </a:xfrm>
          <a:prstGeom prst="leftBrace">
            <a:avLst>
              <a:gd name="adj1" fmla="val 51197"/>
              <a:gd name="adj2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5004048" y="3441774"/>
            <a:ext cx="3312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b="1" i="1" dirty="0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= -2   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985612" y="3759423"/>
            <a:ext cx="28987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= </a:t>
            </a:r>
            <a:r>
              <a:rPr lang="en-US" sz="2400" b="1" i="1" dirty="0" smtClean="0">
                <a:solidFill>
                  <a:srgbClr val="0070C0"/>
                </a:solidFill>
              </a:rPr>
              <a:t>3 – 2</a:t>
            </a:r>
            <a:r>
              <a:rPr lang="ru-RU" sz="2400" b="1" i="1" dirty="0" smtClean="0">
                <a:solidFill>
                  <a:srgbClr val="0070C0"/>
                </a:solidFill>
              </a:rPr>
              <a:t>(-2) </a:t>
            </a:r>
            <a:r>
              <a:rPr lang="en-US" sz="2400" b="1" i="1" dirty="0" smtClean="0">
                <a:solidFill>
                  <a:srgbClr val="0070C0"/>
                </a:solidFill>
              </a:rPr>
              <a:t>-2</a:t>
            </a:r>
            <a:r>
              <a:rPr lang="ru-RU" sz="2400" b="1" i="1" dirty="0" smtClean="0">
                <a:solidFill>
                  <a:srgbClr val="0070C0"/>
                </a:solidFill>
              </a:rPr>
              <a:t>*2 = 3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67544" y="3903439"/>
            <a:ext cx="18838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i="1" dirty="0" smtClean="0">
                <a:solidFill>
                  <a:srgbClr val="0070C0"/>
                </a:solidFill>
              </a:rPr>
              <a:t> </a:t>
            </a:r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= </a:t>
            </a:r>
            <a:r>
              <a:rPr lang="en-US" sz="2400" b="1" i="1" dirty="0" smtClean="0">
                <a:solidFill>
                  <a:srgbClr val="0070C0"/>
                </a:solidFill>
              </a:rPr>
              <a:t>3 - 2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</a:t>
            </a:r>
            <a:r>
              <a:rPr lang="en-US" sz="2400" b="1" i="1" dirty="0" smtClean="0">
                <a:solidFill>
                  <a:srgbClr val="0070C0"/>
                </a:solidFill>
              </a:rPr>
              <a:t>-3z</a:t>
            </a:r>
            <a:r>
              <a:rPr lang="ru-RU" sz="2400" b="1" i="1" dirty="0" smtClean="0">
                <a:solidFill>
                  <a:srgbClr val="0070C0"/>
                </a:solidFill>
              </a:rPr>
              <a:t> 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2555776" y="5648474"/>
            <a:ext cx="1008112" cy="4404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2577262" y="5618857"/>
            <a:ext cx="10586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(</a:t>
            </a:r>
            <a:r>
              <a:rPr lang="en-US" sz="2400" b="1" i="1" dirty="0" smtClean="0">
                <a:solidFill>
                  <a:srgbClr val="0070C0"/>
                </a:solidFill>
              </a:rPr>
              <a:t>1</a:t>
            </a:r>
            <a:r>
              <a:rPr lang="ru-RU" sz="2400" b="1" i="1" dirty="0" smtClean="0">
                <a:solidFill>
                  <a:srgbClr val="0070C0"/>
                </a:solidFill>
              </a:rPr>
              <a:t>)</a:t>
            </a:r>
            <a:r>
              <a:rPr lang="en-US" sz="2400" b="1" i="1" dirty="0" smtClean="0">
                <a:solidFill>
                  <a:srgbClr val="0070C0"/>
                </a:solidFill>
              </a:rPr>
              <a:t>+</a:t>
            </a:r>
            <a:r>
              <a:rPr lang="ru-RU" sz="2400" b="1" i="1" dirty="0" smtClean="0">
                <a:solidFill>
                  <a:srgbClr val="0070C0"/>
                </a:solidFill>
              </a:rPr>
              <a:t>(</a:t>
            </a:r>
            <a:r>
              <a:rPr lang="en-US" sz="2400" b="1" i="1" dirty="0" smtClean="0">
                <a:solidFill>
                  <a:srgbClr val="0070C0"/>
                </a:solidFill>
              </a:rPr>
              <a:t>2</a:t>
            </a:r>
            <a:r>
              <a:rPr lang="ru-RU" sz="2400" b="1" i="1" dirty="0" smtClean="0">
                <a:solidFill>
                  <a:srgbClr val="0070C0"/>
                </a:solidFill>
              </a:rPr>
              <a:t>)</a:t>
            </a:r>
            <a:endParaRPr lang="ru-RU" sz="2400" dirty="0"/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5004048" y="4365104"/>
            <a:ext cx="2304256" cy="4404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Содержимое 2"/>
          <p:cNvSpPr txBox="1">
            <a:spLocks/>
          </p:cNvSpPr>
          <p:nvPr/>
        </p:nvSpPr>
        <p:spPr>
          <a:xfrm>
            <a:off x="4427984" y="4365104"/>
            <a:ext cx="396044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fontAlgn="base">
              <a:spcBef>
                <a:spcPct val="20000"/>
              </a:spcBef>
            </a:pPr>
            <a:r>
              <a:rPr kumimoji="0" lang="ru-RU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формат 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400" i="1" dirty="0" smtClean="0"/>
              <a:t>y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ru-RU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53" descr="Без имени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"/>
            <a:ext cx="9151961" cy="6858000"/>
          </a:xfrm>
          <a:prstGeom prst="rect">
            <a:avLst/>
          </a:prstGeom>
        </p:spPr>
      </p:pic>
      <p:sp>
        <p:nvSpPr>
          <p:cNvPr id="55" name="Скругленный прямоугольник 54"/>
          <p:cNvSpPr/>
          <p:nvPr/>
        </p:nvSpPr>
        <p:spPr>
          <a:xfrm>
            <a:off x="251520" y="188640"/>
            <a:ext cx="8712968" cy="6480720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86409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prstClr val="black"/>
                </a:solidFill>
              </a:rPr>
              <a:t>А если неизвестных три….</a:t>
            </a:r>
            <a:endParaRPr lang="ru-RU" sz="2400" b="1" i="1" dirty="0" smtClean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836712"/>
            <a:ext cx="21066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400" b="1" i="1" dirty="0" smtClean="0">
                <a:solidFill>
                  <a:srgbClr val="0070C0"/>
                </a:solidFill>
              </a:rPr>
              <a:t>2x + 3y +5</a:t>
            </a:r>
            <a:r>
              <a:rPr lang="en-US" sz="2400" b="1" i="1" dirty="0" smtClean="0">
                <a:solidFill>
                  <a:srgbClr val="0070C0"/>
                </a:solidFill>
              </a:rPr>
              <a:t>z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10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10" name="Левая фигурная скобка 9"/>
          <p:cNvSpPr/>
          <p:nvPr/>
        </p:nvSpPr>
        <p:spPr>
          <a:xfrm>
            <a:off x="395536" y="908720"/>
            <a:ext cx="216024" cy="1008112"/>
          </a:xfrm>
          <a:prstGeom prst="leftBrace">
            <a:avLst>
              <a:gd name="adj1" fmla="val 51197"/>
              <a:gd name="adj2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39552" y="1167135"/>
            <a:ext cx="1951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i="1" dirty="0" smtClean="0">
                <a:solidFill>
                  <a:srgbClr val="0070C0"/>
                </a:solidFill>
              </a:rPr>
              <a:t>3</a:t>
            </a:r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+ </a:t>
            </a:r>
            <a:r>
              <a:rPr lang="en-US" sz="2400" b="1" i="1" dirty="0" smtClean="0">
                <a:solidFill>
                  <a:srgbClr val="0070C0"/>
                </a:solidFill>
              </a:rPr>
              <a:t>7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+</a:t>
            </a:r>
            <a:r>
              <a:rPr lang="en-US" sz="2400" b="1" i="1" dirty="0" smtClean="0">
                <a:solidFill>
                  <a:srgbClr val="0070C0"/>
                </a:solidFill>
              </a:rPr>
              <a:t>4z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3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21117" y="1484784"/>
            <a:ext cx="18646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i="1" dirty="0" smtClean="0">
                <a:solidFill>
                  <a:srgbClr val="0070C0"/>
                </a:solidFill>
              </a:rPr>
              <a:t> </a:t>
            </a:r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+ </a:t>
            </a:r>
            <a:r>
              <a:rPr lang="en-US" sz="2400" b="1" i="1" dirty="0" smtClean="0">
                <a:solidFill>
                  <a:srgbClr val="0070C0"/>
                </a:solidFill>
              </a:rPr>
              <a:t>2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+</a:t>
            </a:r>
            <a:r>
              <a:rPr lang="en-US" sz="2400" b="1" i="1" dirty="0" smtClean="0">
                <a:solidFill>
                  <a:srgbClr val="0070C0"/>
                </a:solidFill>
              </a:rPr>
              <a:t>2z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3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39552" y="2060848"/>
            <a:ext cx="21066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400" b="1" i="1" dirty="0" smtClean="0">
                <a:solidFill>
                  <a:srgbClr val="0070C0"/>
                </a:solidFill>
              </a:rPr>
              <a:t>2x + 3y +5</a:t>
            </a:r>
            <a:r>
              <a:rPr lang="en-US" sz="2400" b="1" i="1" dirty="0" smtClean="0">
                <a:solidFill>
                  <a:srgbClr val="0070C0"/>
                </a:solidFill>
              </a:rPr>
              <a:t>z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10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25" name="Левая фигурная скобка 24"/>
          <p:cNvSpPr/>
          <p:nvPr/>
        </p:nvSpPr>
        <p:spPr>
          <a:xfrm>
            <a:off x="395536" y="2132856"/>
            <a:ext cx="216024" cy="1008112"/>
          </a:xfrm>
          <a:prstGeom prst="leftBrace">
            <a:avLst>
              <a:gd name="adj1" fmla="val 51197"/>
              <a:gd name="adj2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39552" y="2391271"/>
            <a:ext cx="1951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i="1" dirty="0" smtClean="0">
                <a:solidFill>
                  <a:srgbClr val="0070C0"/>
                </a:solidFill>
              </a:rPr>
              <a:t>3</a:t>
            </a:r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+ </a:t>
            </a:r>
            <a:r>
              <a:rPr lang="en-US" sz="2400" b="1" i="1" dirty="0" smtClean="0">
                <a:solidFill>
                  <a:srgbClr val="0070C0"/>
                </a:solidFill>
              </a:rPr>
              <a:t>7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+</a:t>
            </a:r>
            <a:r>
              <a:rPr lang="en-US" sz="2400" b="1" i="1" dirty="0" smtClean="0">
                <a:solidFill>
                  <a:srgbClr val="0070C0"/>
                </a:solidFill>
              </a:rPr>
              <a:t>4z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3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21117" y="2708920"/>
            <a:ext cx="18838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i="1" dirty="0" smtClean="0">
                <a:solidFill>
                  <a:srgbClr val="0070C0"/>
                </a:solidFill>
              </a:rPr>
              <a:t> </a:t>
            </a:r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= </a:t>
            </a:r>
            <a:r>
              <a:rPr lang="en-US" sz="2400" b="1" i="1" dirty="0" smtClean="0">
                <a:solidFill>
                  <a:srgbClr val="0070C0"/>
                </a:solidFill>
              </a:rPr>
              <a:t>3 - 2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</a:t>
            </a:r>
            <a:r>
              <a:rPr lang="en-US" sz="2400" b="1" i="1" dirty="0" smtClean="0">
                <a:solidFill>
                  <a:srgbClr val="0070C0"/>
                </a:solidFill>
              </a:rPr>
              <a:t>-2z</a:t>
            </a:r>
            <a:r>
              <a:rPr lang="ru-RU" sz="2400" b="1" i="1" dirty="0" smtClean="0">
                <a:solidFill>
                  <a:srgbClr val="0070C0"/>
                </a:solidFill>
              </a:rPr>
              <a:t> 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39552" y="3255367"/>
            <a:ext cx="32864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400" b="1" i="1" dirty="0" smtClean="0">
                <a:solidFill>
                  <a:srgbClr val="0070C0"/>
                </a:solidFill>
              </a:rPr>
              <a:t>2</a:t>
            </a:r>
            <a:r>
              <a:rPr lang="en-US" sz="2400" b="1" i="1" dirty="0" smtClean="0">
                <a:solidFill>
                  <a:srgbClr val="0070C0"/>
                </a:solidFill>
              </a:rPr>
              <a:t>(3- 2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</a:t>
            </a:r>
            <a:r>
              <a:rPr lang="en-US" sz="2400" b="1" i="1" dirty="0" smtClean="0">
                <a:solidFill>
                  <a:srgbClr val="0070C0"/>
                </a:solidFill>
              </a:rPr>
              <a:t>-2z)</a:t>
            </a:r>
            <a:r>
              <a:rPr lang="ru-RU" sz="2400" b="1" i="1" dirty="0" smtClean="0">
                <a:solidFill>
                  <a:srgbClr val="0070C0"/>
                </a:solidFill>
              </a:rPr>
              <a:t> + 3y +5</a:t>
            </a:r>
            <a:r>
              <a:rPr lang="en-US" sz="2400" b="1" i="1" dirty="0" smtClean="0">
                <a:solidFill>
                  <a:srgbClr val="0070C0"/>
                </a:solidFill>
              </a:rPr>
              <a:t>z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10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29" name="Левая фигурная скобка 28"/>
          <p:cNvSpPr/>
          <p:nvPr/>
        </p:nvSpPr>
        <p:spPr>
          <a:xfrm>
            <a:off x="395536" y="3327374"/>
            <a:ext cx="216024" cy="1037729"/>
          </a:xfrm>
          <a:prstGeom prst="leftBrace">
            <a:avLst>
              <a:gd name="adj1" fmla="val 51197"/>
              <a:gd name="adj2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39552" y="3585790"/>
            <a:ext cx="31999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i="1" dirty="0" smtClean="0">
                <a:solidFill>
                  <a:srgbClr val="0070C0"/>
                </a:solidFill>
              </a:rPr>
              <a:t>3(3 - 2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</a:t>
            </a:r>
            <a:r>
              <a:rPr lang="en-US" sz="2400" b="1" i="1" dirty="0" smtClean="0">
                <a:solidFill>
                  <a:srgbClr val="0070C0"/>
                </a:solidFill>
              </a:rPr>
              <a:t>-2z) </a:t>
            </a:r>
            <a:r>
              <a:rPr lang="ru-RU" sz="2400" b="1" i="1" dirty="0" smtClean="0">
                <a:solidFill>
                  <a:srgbClr val="0070C0"/>
                </a:solidFill>
              </a:rPr>
              <a:t> + </a:t>
            </a:r>
            <a:r>
              <a:rPr lang="en-US" sz="2400" b="1" i="1" dirty="0" smtClean="0">
                <a:solidFill>
                  <a:srgbClr val="0070C0"/>
                </a:solidFill>
              </a:rPr>
              <a:t>7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+</a:t>
            </a:r>
            <a:r>
              <a:rPr lang="en-US" sz="2400" b="1" i="1" dirty="0" smtClean="0">
                <a:solidFill>
                  <a:srgbClr val="0070C0"/>
                </a:solidFill>
              </a:rPr>
              <a:t>4z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3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39552" y="4437112"/>
            <a:ext cx="30764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i="1" dirty="0" smtClean="0">
                <a:solidFill>
                  <a:srgbClr val="0070C0"/>
                </a:solidFill>
              </a:rPr>
              <a:t>6 - 4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</a:t>
            </a:r>
            <a:r>
              <a:rPr lang="en-US" sz="2400" b="1" i="1" dirty="0" smtClean="0">
                <a:solidFill>
                  <a:srgbClr val="0070C0"/>
                </a:solidFill>
              </a:rPr>
              <a:t>-4 z</a:t>
            </a:r>
            <a:r>
              <a:rPr lang="ru-RU" sz="2400" b="1" i="1" dirty="0" smtClean="0">
                <a:solidFill>
                  <a:srgbClr val="0070C0"/>
                </a:solidFill>
              </a:rPr>
              <a:t> + 3y +5</a:t>
            </a:r>
            <a:r>
              <a:rPr lang="en-US" sz="2400" b="1" i="1" dirty="0" smtClean="0">
                <a:solidFill>
                  <a:srgbClr val="0070C0"/>
                </a:solidFill>
              </a:rPr>
              <a:t>z 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10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35" name="Левая фигурная скобка 34"/>
          <p:cNvSpPr/>
          <p:nvPr/>
        </p:nvSpPr>
        <p:spPr>
          <a:xfrm>
            <a:off x="395536" y="4509120"/>
            <a:ext cx="216024" cy="1008112"/>
          </a:xfrm>
          <a:prstGeom prst="leftBrace">
            <a:avLst>
              <a:gd name="adj1" fmla="val 51197"/>
              <a:gd name="adj2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539552" y="4767535"/>
            <a:ext cx="28520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i="1" dirty="0" smtClean="0">
                <a:solidFill>
                  <a:srgbClr val="0070C0"/>
                </a:solidFill>
              </a:rPr>
              <a:t>9</a:t>
            </a:r>
            <a:r>
              <a:rPr lang="ru-RU" sz="2400" b="1" i="1" dirty="0" smtClean="0">
                <a:solidFill>
                  <a:srgbClr val="0070C0"/>
                </a:solidFill>
              </a:rPr>
              <a:t> </a:t>
            </a:r>
            <a:r>
              <a:rPr lang="en-US" sz="2400" b="1" i="1" dirty="0" smtClean="0">
                <a:solidFill>
                  <a:srgbClr val="0070C0"/>
                </a:solidFill>
              </a:rPr>
              <a:t>- 6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</a:t>
            </a:r>
            <a:r>
              <a:rPr lang="en-US" sz="2400" b="1" i="1" dirty="0" smtClean="0">
                <a:solidFill>
                  <a:srgbClr val="0070C0"/>
                </a:solidFill>
              </a:rPr>
              <a:t>-6 z </a:t>
            </a:r>
            <a:r>
              <a:rPr lang="ru-RU" sz="2400" b="1" i="1" dirty="0" smtClean="0">
                <a:solidFill>
                  <a:srgbClr val="0070C0"/>
                </a:solidFill>
              </a:rPr>
              <a:t>+ </a:t>
            </a:r>
            <a:r>
              <a:rPr lang="en-US" sz="2400" b="1" i="1" dirty="0" smtClean="0">
                <a:solidFill>
                  <a:srgbClr val="0070C0"/>
                </a:solidFill>
              </a:rPr>
              <a:t>7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+</a:t>
            </a:r>
            <a:r>
              <a:rPr lang="en-US" sz="2400" b="1" i="1" dirty="0" smtClean="0">
                <a:solidFill>
                  <a:srgbClr val="0070C0"/>
                </a:solidFill>
              </a:rPr>
              <a:t>4z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3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21117" y="5085184"/>
            <a:ext cx="1745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= </a:t>
            </a:r>
            <a:r>
              <a:rPr lang="en-US" sz="2400" b="1" i="1" dirty="0" smtClean="0">
                <a:solidFill>
                  <a:srgbClr val="0070C0"/>
                </a:solidFill>
              </a:rPr>
              <a:t>3 - 2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</a:t>
            </a:r>
            <a:r>
              <a:rPr lang="en-US" sz="2400" b="1" i="1" dirty="0" smtClean="0">
                <a:solidFill>
                  <a:srgbClr val="0070C0"/>
                </a:solidFill>
              </a:rPr>
              <a:t>-2z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259632" y="5517232"/>
            <a:ext cx="12843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i="1" dirty="0" smtClean="0">
                <a:solidFill>
                  <a:srgbClr val="0070C0"/>
                </a:solidFill>
              </a:rPr>
              <a:t>-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+</a:t>
            </a:r>
            <a:r>
              <a:rPr lang="en-US" sz="2400" b="1" i="1" dirty="0" smtClean="0">
                <a:solidFill>
                  <a:srgbClr val="0070C0"/>
                </a:solidFill>
              </a:rPr>
              <a:t>z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4</a:t>
            </a:r>
            <a:r>
              <a:rPr lang="ru-RU" sz="2400" b="1" i="1" dirty="0" smtClean="0">
                <a:solidFill>
                  <a:srgbClr val="0070C0"/>
                </a:solidFill>
              </a:rPr>
              <a:t>  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41" name="Левая фигурная скобка 40"/>
          <p:cNvSpPr/>
          <p:nvPr/>
        </p:nvSpPr>
        <p:spPr>
          <a:xfrm>
            <a:off x="1115616" y="5589240"/>
            <a:ext cx="216024" cy="1008112"/>
          </a:xfrm>
          <a:prstGeom prst="leftBrace">
            <a:avLst>
              <a:gd name="adj1" fmla="val 51197"/>
              <a:gd name="adj2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259632" y="5847655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</a:t>
            </a:r>
            <a:r>
              <a:rPr lang="en-US" sz="2400" b="1" i="1" dirty="0" smtClean="0">
                <a:solidFill>
                  <a:srgbClr val="0070C0"/>
                </a:solidFill>
              </a:rPr>
              <a:t>-</a:t>
            </a:r>
            <a:r>
              <a:rPr lang="ru-RU" sz="2400" b="1" i="1" dirty="0" smtClean="0">
                <a:solidFill>
                  <a:srgbClr val="0070C0"/>
                </a:solidFill>
              </a:rPr>
              <a:t> </a:t>
            </a:r>
            <a:r>
              <a:rPr lang="en-US" sz="2400" b="1" i="1" dirty="0" smtClean="0">
                <a:solidFill>
                  <a:srgbClr val="0070C0"/>
                </a:solidFill>
              </a:rPr>
              <a:t>2z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- 6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241197" y="6165304"/>
            <a:ext cx="1745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= </a:t>
            </a:r>
            <a:r>
              <a:rPr lang="en-US" sz="2400" b="1" i="1" dirty="0" smtClean="0">
                <a:solidFill>
                  <a:srgbClr val="0070C0"/>
                </a:solidFill>
              </a:rPr>
              <a:t>3 - 2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</a:t>
            </a:r>
            <a:r>
              <a:rPr lang="en-US" sz="2400" b="1" i="1" dirty="0" smtClean="0">
                <a:solidFill>
                  <a:srgbClr val="0070C0"/>
                </a:solidFill>
              </a:rPr>
              <a:t>-2z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004048" y="836712"/>
            <a:ext cx="18934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i="1" dirty="0" smtClean="0">
                <a:solidFill>
                  <a:srgbClr val="0070C0"/>
                </a:solidFill>
              </a:rPr>
              <a:t>- z 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-2</a:t>
            </a:r>
            <a:r>
              <a:rPr lang="ru-RU" sz="2400" b="1" i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|</a:t>
            </a:r>
            <a:r>
              <a:rPr lang="ru-RU" sz="2400" b="1" i="1" dirty="0" smtClean="0">
                <a:solidFill>
                  <a:srgbClr val="0070C0"/>
                </a:solidFill>
              </a:rPr>
              <a:t>*(-1) 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45" name="Левая фигурная скобка 44"/>
          <p:cNvSpPr/>
          <p:nvPr/>
        </p:nvSpPr>
        <p:spPr>
          <a:xfrm>
            <a:off x="4860032" y="908720"/>
            <a:ext cx="216024" cy="1008112"/>
          </a:xfrm>
          <a:prstGeom prst="leftBrace">
            <a:avLst>
              <a:gd name="adj1" fmla="val 51197"/>
              <a:gd name="adj2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5004048" y="1167135"/>
            <a:ext cx="3312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</a:t>
            </a:r>
            <a:r>
              <a:rPr lang="en-US" sz="2400" b="1" i="1" dirty="0" smtClean="0">
                <a:solidFill>
                  <a:srgbClr val="0070C0"/>
                </a:solidFill>
              </a:rPr>
              <a:t>-2z</a:t>
            </a:r>
            <a:r>
              <a:rPr lang="ru-RU" sz="2400" b="1" i="1" dirty="0" smtClean="0">
                <a:solidFill>
                  <a:srgbClr val="0070C0"/>
                </a:solidFill>
              </a:rPr>
              <a:t> = </a:t>
            </a:r>
            <a:r>
              <a:rPr lang="en-US" sz="2400" b="1" i="1" dirty="0" smtClean="0">
                <a:solidFill>
                  <a:srgbClr val="0070C0"/>
                </a:solidFill>
              </a:rPr>
              <a:t>- 6</a:t>
            </a:r>
            <a:r>
              <a:rPr lang="ru-RU" sz="2400" b="1" i="1" dirty="0" smtClean="0">
                <a:solidFill>
                  <a:srgbClr val="0070C0"/>
                </a:solidFill>
              </a:rPr>
              <a:t>   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985613" y="1484784"/>
            <a:ext cx="25387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= </a:t>
            </a:r>
            <a:r>
              <a:rPr lang="en-US" sz="2400" b="1" i="1" dirty="0" smtClean="0">
                <a:solidFill>
                  <a:srgbClr val="0070C0"/>
                </a:solidFill>
              </a:rPr>
              <a:t>3 - 2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</a:t>
            </a:r>
            <a:r>
              <a:rPr lang="en-US" sz="2400" b="1" i="1" dirty="0" smtClean="0">
                <a:solidFill>
                  <a:srgbClr val="0070C0"/>
                </a:solidFill>
              </a:rPr>
              <a:t>-2z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6768752" y="866329"/>
            <a:ext cx="2304256" cy="4404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6768752" y="836712"/>
            <a:ext cx="2411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Подставим в</a:t>
            </a:r>
            <a:r>
              <a:rPr lang="en-US" sz="2400" b="1" i="1" dirty="0" smtClean="0">
                <a:solidFill>
                  <a:srgbClr val="0070C0"/>
                </a:solidFill>
              </a:rPr>
              <a:t> (2)</a:t>
            </a:r>
            <a:endParaRPr lang="ru-RU" sz="2400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5004048" y="1959223"/>
            <a:ext cx="8226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i="1" dirty="0" smtClean="0">
                <a:solidFill>
                  <a:srgbClr val="0070C0"/>
                </a:solidFill>
              </a:rPr>
              <a:t>z 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2</a:t>
            </a:r>
            <a:r>
              <a:rPr lang="ru-RU" sz="2400" b="1" i="1" dirty="0" smtClean="0">
                <a:solidFill>
                  <a:srgbClr val="0070C0"/>
                </a:solidFill>
              </a:rPr>
              <a:t> 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51" name="Левая фигурная скобка 50"/>
          <p:cNvSpPr/>
          <p:nvPr/>
        </p:nvSpPr>
        <p:spPr>
          <a:xfrm>
            <a:off x="4860032" y="2031231"/>
            <a:ext cx="216024" cy="1008112"/>
          </a:xfrm>
          <a:prstGeom prst="leftBrace">
            <a:avLst>
              <a:gd name="adj1" fmla="val 51197"/>
              <a:gd name="adj2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5004048" y="2289646"/>
            <a:ext cx="3312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</a:t>
            </a:r>
            <a:r>
              <a:rPr lang="en-US" sz="2400" b="1" i="1" dirty="0" smtClean="0">
                <a:solidFill>
                  <a:srgbClr val="0070C0"/>
                </a:solidFill>
              </a:rPr>
              <a:t>-2</a:t>
            </a:r>
            <a:r>
              <a:rPr lang="ru-RU" sz="2400" b="1" i="1" dirty="0" smtClean="0">
                <a:solidFill>
                  <a:srgbClr val="0070C0"/>
                </a:solidFill>
              </a:rPr>
              <a:t>*2 = </a:t>
            </a:r>
            <a:r>
              <a:rPr lang="en-US" sz="2400" b="1" i="1" dirty="0" smtClean="0">
                <a:solidFill>
                  <a:srgbClr val="0070C0"/>
                </a:solidFill>
              </a:rPr>
              <a:t>- 6</a:t>
            </a:r>
            <a:r>
              <a:rPr lang="ru-RU" sz="2400" b="1" i="1" dirty="0" smtClean="0">
                <a:solidFill>
                  <a:srgbClr val="0070C0"/>
                </a:solidFill>
              </a:rPr>
              <a:t>   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985613" y="2607295"/>
            <a:ext cx="1745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= </a:t>
            </a:r>
            <a:r>
              <a:rPr lang="en-US" sz="2400" b="1" i="1" dirty="0" smtClean="0">
                <a:solidFill>
                  <a:srgbClr val="0070C0"/>
                </a:solidFill>
              </a:rPr>
              <a:t>3 - 2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</a:t>
            </a:r>
            <a:r>
              <a:rPr lang="en-US" sz="2400" b="1" i="1" dirty="0" smtClean="0">
                <a:solidFill>
                  <a:srgbClr val="0070C0"/>
                </a:solidFill>
              </a:rPr>
              <a:t>-2z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004048" y="3111351"/>
            <a:ext cx="8226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i="1" dirty="0" smtClean="0">
                <a:solidFill>
                  <a:srgbClr val="0070C0"/>
                </a:solidFill>
              </a:rPr>
              <a:t>z </a:t>
            </a:r>
            <a:r>
              <a:rPr lang="ru-RU" sz="2400" b="1" i="1" dirty="0" smtClean="0">
                <a:solidFill>
                  <a:srgbClr val="0070C0"/>
                </a:solidFill>
              </a:rPr>
              <a:t>= </a:t>
            </a:r>
            <a:r>
              <a:rPr lang="en-US" sz="2400" b="1" i="1" dirty="0" smtClean="0">
                <a:solidFill>
                  <a:srgbClr val="0070C0"/>
                </a:solidFill>
              </a:rPr>
              <a:t>2</a:t>
            </a:r>
            <a:r>
              <a:rPr lang="ru-RU" sz="2400" b="1" i="1" dirty="0" smtClean="0">
                <a:solidFill>
                  <a:srgbClr val="0070C0"/>
                </a:solidFill>
              </a:rPr>
              <a:t> 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57" name="Левая фигурная скобка 56"/>
          <p:cNvSpPr/>
          <p:nvPr/>
        </p:nvSpPr>
        <p:spPr>
          <a:xfrm>
            <a:off x="4860032" y="3183359"/>
            <a:ext cx="216024" cy="1008112"/>
          </a:xfrm>
          <a:prstGeom prst="leftBrace">
            <a:avLst>
              <a:gd name="adj1" fmla="val 51197"/>
              <a:gd name="adj2" fmla="val 50000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5004048" y="3441774"/>
            <a:ext cx="3312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b="1" i="1" dirty="0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= -2   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985612" y="3759423"/>
            <a:ext cx="28987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= </a:t>
            </a:r>
            <a:r>
              <a:rPr lang="en-US" sz="2400" b="1" i="1" dirty="0" smtClean="0">
                <a:solidFill>
                  <a:srgbClr val="0070C0"/>
                </a:solidFill>
              </a:rPr>
              <a:t>3 – 2</a:t>
            </a:r>
            <a:r>
              <a:rPr lang="ru-RU" sz="2400" b="1" i="1" dirty="0" smtClean="0">
                <a:solidFill>
                  <a:srgbClr val="0070C0"/>
                </a:solidFill>
              </a:rPr>
              <a:t>(-2) </a:t>
            </a:r>
            <a:r>
              <a:rPr lang="en-US" sz="2400" b="1" i="1" dirty="0" smtClean="0">
                <a:solidFill>
                  <a:srgbClr val="0070C0"/>
                </a:solidFill>
              </a:rPr>
              <a:t>-2</a:t>
            </a:r>
            <a:r>
              <a:rPr lang="ru-RU" sz="2400" b="1" i="1" dirty="0" smtClean="0">
                <a:solidFill>
                  <a:srgbClr val="0070C0"/>
                </a:solidFill>
              </a:rPr>
              <a:t>*2 = 3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67544" y="3903439"/>
            <a:ext cx="18838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i="1" dirty="0" smtClean="0">
                <a:solidFill>
                  <a:srgbClr val="0070C0"/>
                </a:solidFill>
              </a:rPr>
              <a:t> </a:t>
            </a:r>
            <a:r>
              <a:rPr lang="ru-RU" sz="2400" b="1" i="1" dirty="0" err="1" smtClean="0">
                <a:solidFill>
                  <a:srgbClr val="0070C0"/>
                </a:solidFill>
              </a:rPr>
              <a:t>x</a:t>
            </a:r>
            <a:r>
              <a:rPr lang="ru-RU" sz="2400" b="1" i="1" dirty="0" smtClean="0">
                <a:solidFill>
                  <a:srgbClr val="0070C0"/>
                </a:solidFill>
              </a:rPr>
              <a:t> = </a:t>
            </a:r>
            <a:r>
              <a:rPr lang="en-US" sz="2400" b="1" i="1" dirty="0" smtClean="0">
                <a:solidFill>
                  <a:srgbClr val="0070C0"/>
                </a:solidFill>
              </a:rPr>
              <a:t>3 - 2</a:t>
            </a:r>
            <a:r>
              <a:rPr lang="ru-RU" sz="2400" b="1" i="1" dirty="0" err="1" smtClean="0">
                <a:solidFill>
                  <a:srgbClr val="0070C0"/>
                </a:solidFill>
              </a:rPr>
              <a:t>y</a:t>
            </a:r>
            <a:r>
              <a:rPr lang="ru-RU" sz="2400" b="1" i="1" dirty="0" smtClean="0">
                <a:solidFill>
                  <a:srgbClr val="0070C0"/>
                </a:solidFill>
              </a:rPr>
              <a:t> </a:t>
            </a:r>
            <a:r>
              <a:rPr lang="en-US" sz="2400" b="1" i="1" dirty="0" smtClean="0">
                <a:solidFill>
                  <a:srgbClr val="0070C0"/>
                </a:solidFill>
              </a:rPr>
              <a:t>-3z</a:t>
            </a:r>
            <a:r>
              <a:rPr lang="ru-RU" sz="2400" b="1" i="1" dirty="0" smtClean="0">
                <a:solidFill>
                  <a:srgbClr val="0070C0"/>
                </a:solidFill>
              </a:rPr>
              <a:t> 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2627784" y="5648474"/>
            <a:ext cx="1008112" cy="4404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2649270" y="5618857"/>
            <a:ext cx="10586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(</a:t>
            </a:r>
            <a:r>
              <a:rPr lang="en-US" sz="2400" b="1" i="1" dirty="0" smtClean="0">
                <a:solidFill>
                  <a:srgbClr val="0070C0"/>
                </a:solidFill>
              </a:rPr>
              <a:t>1</a:t>
            </a:r>
            <a:r>
              <a:rPr lang="ru-RU" sz="2400" b="1" i="1" dirty="0" smtClean="0">
                <a:solidFill>
                  <a:srgbClr val="0070C0"/>
                </a:solidFill>
              </a:rPr>
              <a:t>)</a:t>
            </a:r>
            <a:r>
              <a:rPr lang="en-US" sz="2400" b="1" i="1" dirty="0" smtClean="0">
                <a:solidFill>
                  <a:srgbClr val="0070C0"/>
                </a:solidFill>
              </a:rPr>
              <a:t>+</a:t>
            </a:r>
            <a:r>
              <a:rPr lang="ru-RU" sz="2400" b="1" i="1" dirty="0" smtClean="0">
                <a:solidFill>
                  <a:srgbClr val="0070C0"/>
                </a:solidFill>
              </a:rPr>
              <a:t>(</a:t>
            </a:r>
            <a:r>
              <a:rPr lang="en-US" sz="2400" b="1" i="1" dirty="0" smtClean="0">
                <a:solidFill>
                  <a:srgbClr val="0070C0"/>
                </a:solidFill>
              </a:rPr>
              <a:t>2</a:t>
            </a:r>
            <a:r>
              <a:rPr lang="ru-RU" sz="2400" b="1" i="1" dirty="0" smtClean="0">
                <a:solidFill>
                  <a:srgbClr val="0070C0"/>
                </a:solidFill>
              </a:rPr>
              <a:t>)</a:t>
            </a:r>
            <a:endParaRPr lang="ru-RU" sz="2400" dirty="0"/>
          </a:p>
        </p:txBody>
      </p:sp>
      <p:sp>
        <p:nvSpPr>
          <p:cNvPr id="71" name="Содержимое 2"/>
          <p:cNvSpPr txBox="1">
            <a:spLocks/>
          </p:cNvSpPr>
          <p:nvPr/>
        </p:nvSpPr>
        <p:spPr>
          <a:xfrm>
            <a:off x="4860032" y="4797152"/>
            <a:ext cx="396044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fontAlgn="base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Ответ: (3;-2; 2)</a:t>
            </a:r>
            <a:endParaRPr kumimoji="0" lang="ru-RU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5004048" y="4365104"/>
            <a:ext cx="2304256" cy="4404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Содержимое 2"/>
          <p:cNvSpPr txBox="1">
            <a:spLocks/>
          </p:cNvSpPr>
          <p:nvPr/>
        </p:nvSpPr>
        <p:spPr>
          <a:xfrm>
            <a:off x="4427984" y="4365104"/>
            <a:ext cx="396044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fontAlgn="base">
              <a:spcBef>
                <a:spcPct val="20000"/>
              </a:spcBef>
            </a:pPr>
            <a:r>
              <a:rPr kumimoji="0" lang="ru-RU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формат 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400" i="1" dirty="0" smtClean="0"/>
              <a:t>y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ru-RU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86409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prstClr val="black"/>
                </a:solidFill>
              </a:rPr>
              <a:t>Метод подстановки</a:t>
            </a:r>
            <a:endParaRPr lang="ru-RU" sz="2400" b="1" i="1" dirty="0" smtClean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3744416"/>
          </a:xfrm>
        </p:spPr>
        <p:txBody>
          <a:bodyPr>
            <a:normAutofit/>
          </a:bodyPr>
          <a:lstStyle/>
          <a:p>
            <a:pPr fontAlgn="base"/>
            <a:r>
              <a:rPr lang="ru-RU" dirty="0" smtClean="0">
                <a:solidFill>
                  <a:srgbClr val="FF0000"/>
                </a:solidFill>
              </a:rPr>
              <a:t>В любом из уравнений, где это наиболее удобно, выразить одну переменную через другую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86409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prstClr val="black"/>
                </a:solidFill>
              </a:rPr>
              <a:t>Метод подстановки</a:t>
            </a:r>
            <a:endParaRPr lang="ru-RU" sz="2400" b="1" i="1" dirty="0" smtClean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3744416"/>
          </a:xfrm>
        </p:spPr>
        <p:txBody>
          <a:bodyPr>
            <a:normAutofit/>
          </a:bodyPr>
          <a:lstStyle/>
          <a:p>
            <a:pPr fontAlgn="base"/>
            <a:r>
              <a:rPr lang="ru-RU" dirty="0" smtClean="0"/>
              <a:t>В любом из уравнений, где это наиболее удобно, выразить одну переменную через другую</a:t>
            </a:r>
          </a:p>
          <a:p>
            <a:pPr fontAlgn="base"/>
            <a:r>
              <a:rPr lang="ru-RU" dirty="0" smtClean="0">
                <a:solidFill>
                  <a:srgbClr val="FF0000"/>
                </a:solidFill>
              </a:rPr>
              <a:t>Подставить выражение в другое уравнение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86409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prstClr val="black"/>
                </a:solidFill>
              </a:rPr>
              <a:t>Метод подстановки</a:t>
            </a:r>
            <a:endParaRPr lang="ru-RU" sz="2400" b="1" i="1" dirty="0" smtClean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3744416"/>
          </a:xfrm>
        </p:spPr>
        <p:txBody>
          <a:bodyPr>
            <a:normAutofit/>
          </a:bodyPr>
          <a:lstStyle/>
          <a:p>
            <a:pPr fontAlgn="base"/>
            <a:r>
              <a:rPr lang="ru-RU" dirty="0" smtClean="0"/>
              <a:t>В любом из уравнений, где это наиболее удобно, выразить одну переменную через другую</a:t>
            </a:r>
          </a:p>
          <a:p>
            <a:pPr fontAlgn="base"/>
            <a:r>
              <a:rPr lang="ru-RU" dirty="0" smtClean="0"/>
              <a:t>Подставить выражение в другое уравнение</a:t>
            </a:r>
          </a:p>
          <a:p>
            <a:pPr fontAlgn="base"/>
            <a:r>
              <a:rPr lang="ru-RU" dirty="0" smtClean="0">
                <a:solidFill>
                  <a:srgbClr val="FF0000"/>
                </a:solidFill>
              </a:rPr>
              <a:t>Найти решение полученного уравнения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86409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prstClr val="black"/>
                </a:solidFill>
              </a:rPr>
              <a:t>Метод подстановки</a:t>
            </a:r>
            <a:endParaRPr lang="ru-RU" sz="2400" b="1" i="1" dirty="0" smtClean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3744416"/>
          </a:xfrm>
        </p:spPr>
        <p:txBody>
          <a:bodyPr>
            <a:normAutofit/>
          </a:bodyPr>
          <a:lstStyle/>
          <a:p>
            <a:pPr fontAlgn="base"/>
            <a:r>
              <a:rPr lang="ru-RU" dirty="0" smtClean="0"/>
              <a:t>В любом из уравнений, где это наиболее удобно, выразить одну переменную через другую</a:t>
            </a:r>
          </a:p>
          <a:p>
            <a:pPr fontAlgn="base"/>
            <a:r>
              <a:rPr lang="ru-RU" dirty="0" smtClean="0"/>
              <a:t>Подставить выражение в другое уравнение</a:t>
            </a:r>
          </a:p>
          <a:p>
            <a:pPr fontAlgn="base"/>
            <a:r>
              <a:rPr lang="ru-RU" dirty="0" smtClean="0"/>
              <a:t>Найти решение полученного уравнения</a:t>
            </a:r>
          </a:p>
          <a:p>
            <a:pPr fontAlgn="base"/>
            <a:r>
              <a:rPr lang="ru-RU" dirty="0" smtClean="0">
                <a:solidFill>
                  <a:srgbClr val="FF0000"/>
                </a:solidFill>
              </a:rPr>
              <a:t>Выполнить подстановку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86409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prstClr val="black"/>
                </a:solidFill>
              </a:rPr>
              <a:t>Метод подстановки</a:t>
            </a:r>
            <a:endParaRPr lang="ru-RU" sz="2400" b="1" i="1" dirty="0" smtClean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3744416"/>
          </a:xfrm>
        </p:spPr>
        <p:txBody>
          <a:bodyPr>
            <a:normAutofit lnSpcReduction="10000"/>
          </a:bodyPr>
          <a:lstStyle/>
          <a:p>
            <a:pPr fontAlgn="base"/>
            <a:r>
              <a:rPr lang="ru-RU" dirty="0" smtClean="0"/>
              <a:t>В любом из уравнений, где это наиболее удобно, выразить одну переменную через другую</a:t>
            </a:r>
          </a:p>
          <a:p>
            <a:pPr fontAlgn="base"/>
            <a:r>
              <a:rPr lang="ru-RU" dirty="0" smtClean="0"/>
              <a:t>Подставить выражение в другое уравнение</a:t>
            </a:r>
          </a:p>
          <a:p>
            <a:pPr fontAlgn="base"/>
            <a:r>
              <a:rPr lang="ru-RU" dirty="0" smtClean="0"/>
              <a:t>Найти решение полученного уравнения</a:t>
            </a:r>
          </a:p>
          <a:p>
            <a:pPr fontAlgn="base"/>
            <a:r>
              <a:rPr lang="ru-RU" dirty="0" smtClean="0"/>
              <a:t>Выполнить подстановку</a:t>
            </a:r>
          </a:p>
          <a:p>
            <a:pPr fontAlgn="base"/>
            <a:r>
              <a:rPr lang="ru-RU" dirty="0" smtClean="0">
                <a:solidFill>
                  <a:srgbClr val="FF0000"/>
                </a:solidFill>
              </a:rPr>
              <a:t>Выписать ответ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1229</Words>
  <Application>Microsoft Office PowerPoint</Application>
  <PresentationFormat>Экран (4:3)</PresentationFormat>
  <Paragraphs>421</Paragraphs>
  <Slides>48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Тема Office</vt:lpstr>
      <vt:lpstr>Системы  линейных уравнений</vt:lpstr>
      <vt:lpstr>Система двух линейных уравнений с двумя переменными</vt:lpstr>
      <vt:lpstr>Система двух линейных уравнений с двумя переменными</vt:lpstr>
      <vt:lpstr>Система двух линейных уравнений с двумя переменными</vt:lpstr>
      <vt:lpstr>Метод подстановки</vt:lpstr>
      <vt:lpstr>Метод подстановки</vt:lpstr>
      <vt:lpstr>Метод подстановки</vt:lpstr>
      <vt:lpstr>Метод подстановки</vt:lpstr>
      <vt:lpstr>Метод подстановки</vt:lpstr>
      <vt:lpstr>Выразите одну переменную через другую в данных уравнениях:</vt:lpstr>
      <vt:lpstr>Метод подстановки</vt:lpstr>
      <vt:lpstr>Метод подстановки</vt:lpstr>
      <vt:lpstr>Метод подстановки</vt:lpstr>
      <vt:lpstr>Метод подстановки</vt:lpstr>
      <vt:lpstr>Метод подстановки</vt:lpstr>
      <vt:lpstr>Метод подстановки</vt:lpstr>
      <vt:lpstr>Метод сложения  (уравнивания коэффициентов)</vt:lpstr>
      <vt:lpstr>Метод сложения  (уравнивания коэффициентов)</vt:lpstr>
      <vt:lpstr>Метод сложения  (уравнивания коэффициентов)</vt:lpstr>
      <vt:lpstr>Метод сложения  (уравнивания коэффициентов)</vt:lpstr>
      <vt:lpstr>Метод сложения  (уравнивания коэффициентов)</vt:lpstr>
      <vt:lpstr>Метод сложения  (уравнивания коэффициентов)</vt:lpstr>
      <vt:lpstr>Метод сложения  (уравнивания коэффициентов)</vt:lpstr>
      <vt:lpstr>Метод сложения  (уравнивания коэффициентов)</vt:lpstr>
      <vt:lpstr>Метод сложения  (уравнивания коэффициентов)</vt:lpstr>
      <vt:lpstr>Метод сложения  (уравнивания коэффициентов)</vt:lpstr>
      <vt:lpstr>Метод сложения  (уравнивания коэффициентов)</vt:lpstr>
      <vt:lpstr>Метод сложения  (уравнивания коэффициентов)</vt:lpstr>
      <vt:lpstr>Метод сложения  (уравнивания коэффициентов)</vt:lpstr>
      <vt:lpstr>Метод сложения  (уравнивания коэффициентов)</vt:lpstr>
      <vt:lpstr>Метод сложения  (уравнивания коэффициентов)</vt:lpstr>
      <vt:lpstr>Система линейных уравнений с тремя переменными… </vt:lpstr>
      <vt:lpstr>Система линейных уравнений с тремя переменными… </vt:lpstr>
      <vt:lpstr>Система линейных уравнений с тремя переменными… </vt:lpstr>
      <vt:lpstr>Система линейных уравнений с тремя переменными… </vt:lpstr>
      <vt:lpstr>А если неизвестных три….</vt:lpstr>
      <vt:lpstr>А если неизвестных три….</vt:lpstr>
      <vt:lpstr>А если неизвестных три….</vt:lpstr>
      <vt:lpstr>А если неизвестных три….</vt:lpstr>
      <vt:lpstr>А если неизвестных три….</vt:lpstr>
      <vt:lpstr>А если неизвестных три….</vt:lpstr>
      <vt:lpstr>А если неизвестных три….</vt:lpstr>
      <vt:lpstr>А если неизвестных три….</vt:lpstr>
      <vt:lpstr>А если неизвестных три….</vt:lpstr>
      <vt:lpstr>А если неизвестных три….</vt:lpstr>
      <vt:lpstr>А если неизвестных три….</vt:lpstr>
      <vt:lpstr>А если неизвестных три….</vt:lpstr>
      <vt:lpstr>А если неизвестных три….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Системы линейных уравнений</dc:title>
  <dc:creator>Юлия</dc:creator>
  <cp:lastModifiedBy>Юлия</cp:lastModifiedBy>
  <cp:revision>21</cp:revision>
  <dcterms:created xsi:type="dcterms:W3CDTF">2020-04-23T08:20:03Z</dcterms:created>
  <dcterms:modified xsi:type="dcterms:W3CDTF">2020-04-28T12:42:46Z</dcterms:modified>
</cp:coreProperties>
</file>