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57" r:id="rId3"/>
    <p:sldId id="258" r:id="rId4"/>
    <p:sldId id="260" r:id="rId5"/>
    <p:sldId id="261" r:id="rId6"/>
    <p:sldId id="277" r:id="rId7"/>
    <p:sldId id="278" r:id="rId8"/>
    <p:sldId id="279" r:id="rId9"/>
    <p:sldId id="280" r:id="rId10"/>
    <p:sldId id="281" r:id="rId11"/>
    <p:sldId id="282" r:id="rId12"/>
    <p:sldId id="270" r:id="rId13"/>
    <p:sldId id="271" r:id="rId14"/>
    <p:sldId id="283" r:id="rId15"/>
    <p:sldId id="284" r:id="rId16"/>
    <p:sldId id="286" r:id="rId17"/>
    <p:sldId id="285" r:id="rId18"/>
    <p:sldId id="287" r:id="rId19"/>
    <p:sldId id="273" r:id="rId20"/>
    <p:sldId id="274" r:id="rId21"/>
    <p:sldId id="288" r:id="rId22"/>
    <p:sldId id="275" r:id="rId23"/>
    <p:sldId id="272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72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BE1B-E0CB-47FE-8DA1-A92257637714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B2A45-5369-4C85-AE17-2A1CF8382C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BE1B-E0CB-47FE-8DA1-A92257637714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B2A45-5369-4C85-AE17-2A1CF8382C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BE1B-E0CB-47FE-8DA1-A92257637714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B2A45-5369-4C85-AE17-2A1CF8382C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BE1B-E0CB-47FE-8DA1-A92257637714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B2A45-5369-4C85-AE17-2A1CF8382C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BE1B-E0CB-47FE-8DA1-A92257637714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B2A45-5369-4C85-AE17-2A1CF8382C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BE1B-E0CB-47FE-8DA1-A92257637714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B2A45-5369-4C85-AE17-2A1CF8382C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BE1B-E0CB-47FE-8DA1-A92257637714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B2A45-5369-4C85-AE17-2A1CF8382C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BE1B-E0CB-47FE-8DA1-A92257637714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B2A45-5369-4C85-AE17-2A1CF8382C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BE1B-E0CB-47FE-8DA1-A92257637714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B2A45-5369-4C85-AE17-2A1CF8382C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BE1B-E0CB-47FE-8DA1-A92257637714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B2A45-5369-4C85-AE17-2A1CF8382C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BE1B-E0CB-47FE-8DA1-A92257637714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B2A45-5369-4C85-AE17-2A1CF8382C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BBE1B-E0CB-47FE-8DA1-A92257637714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B2A45-5369-4C85-AE17-2A1CF8382C2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биссектрисы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35896" y="2730968"/>
            <a:ext cx="5508104" cy="4127032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6400800" cy="1752600"/>
          </a:xfrm>
        </p:spPr>
        <p:txBody>
          <a:bodyPr>
            <a:normAutofit/>
          </a:bodyPr>
          <a:lstStyle/>
          <a:p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Вписанные окружности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Рисунок 38" descr="вспомнить все страниц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1283"/>
          </a:xfrm>
          <a:prstGeom prst="rect">
            <a:avLst/>
          </a:prstGeom>
        </p:spPr>
      </p:pic>
      <p:sp>
        <p:nvSpPr>
          <p:cNvPr id="100406" name="Freeform 54"/>
          <p:cNvSpPr>
            <a:spLocks/>
          </p:cNvSpPr>
          <p:nvPr/>
        </p:nvSpPr>
        <p:spPr bwMode="auto">
          <a:xfrm>
            <a:off x="3563888" y="5594424"/>
            <a:ext cx="144463" cy="146050"/>
          </a:xfrm>
          <a:custGeom>
            <a:avLst/>
            <a:gdLst>
              <a:gd name="T0" fmla="*/ 0 w 91"/>
              <a:gd name="T1" fmla="*/ 0 h 91"/>
              <a:gd name="T2" fmla="*/ 91 w 91"/>
              <a:gd name="T3" fmla="*/ 0 h 91"/>
              <a:gd name="T4" fmla="*/ 91 w 91"/>
              <a:gd name="T5" fmla="*/ 91 h 91"/>
              <a:gd name="T6" fmla="*/ 0 60000 65536"/>
              <a:gd name="T7" fmla="*/ 0 60000 65536"/>
              <a:gd name="T8" fmla="*/ 0 60000 65536"/>
              <a:gd name="T9" fmla="*/ 0 w 91"/>
              <a:gd name="T10" fmla="*/ 0 h 91"/>
              <a:gd name="T11" fmla="*/ 91 w 91"/>
              <a:gd name="T12" fmla="*/ 91 h 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" h="91">
                <a:moveTo>
                  <a:pt x="0" y="0"/>
                </a:moveTo>
                <a:lnTo>
                  <a:pt x="91" y="0"/>
                </a:lnTo>
                <a:lnTo>
                  <a:pt x="91" y="91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7" name="Freeform 45"/>
          <p:cNvSpPr>
            <a:spLocks/>
          </p:cNvSpPr>
          <p:nvPr/>
        </p:nvSpPr>
        <p:spPr bwMode="auto">
          <a:xfrm>
            <a:off x="4191000" y="2971254"/>
            <a:ext cx="214313" cy="63500"/>
          </a:xfrm>
          <a:custGeom>
            <a:avLst/>
            <a:gdLst>
              <a:gd name="T0" fmla="*/ 0 w 123"/>
              <a:gd name="T1" fmla="*/ 0 h 40"/>
              <a:gd name="T2" fmla="*/ 123 w 123"/>
              <a:gd name="T3" fmla="*/ 27 h 40"/>
              <a:gd name="T4" fmla="*/ 0 60000 65536"/>
              <a:gd name="T5" fmla="*/ 0 60000 65536"/>
              <a:gd name="T6" fmla="*/ 0 w 123"/>
              <a:gd name="T7" fmla="*/ 0 h 40"/>
              <a:gd name="T8" fmla="*/ 123 w 123"/>
              <a:gd name="T9" fmla="*/ 40 h 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3" h="40">
                <a:moveTo>
                  <a:pt x="0" y="0"/>
                </a:moveTo>
                <a:cubicBezTo>
                  <a:pt x="40" y="40"/>
                  <a:pt x="56" y="27"/>
                  <a:pt x="123" y="27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9" name="Freeform 47"/>
          <p:cNvSpPr>
            <a:spLocks/>
          </p:cNvSpPr>
          <p:nvPr/>
        </p:nvSpPr>
        <p:spPr bwMode="auto">
          <a:xfrm>
            <a:off x="4167188" y="3033167"/>
            <a:ext cx="238125" cy="68262"/>
          </a:xfrm>
          <a:custGeom>
            <a:avLst/>
            <a:gdLst>
              <a:gd name="T0" fmla="*/ 0 w 150"/>
              <a:gd name="T1" fmla="*/ 0 h 43"/>
              <a:gd name="T2" fmla="*/ 39 w 150"/>
              <a:gd name="T3" fmla="*/ 30 h 43"/>
              <a:gd name="T4" fmla="*/ 57 w 150"/>
              <a:gd name="T5" fmla="*/ 36 h 43"/>
              <a:gd name="T6" fmla="*/ 150 w 150"/>
              <a:gd name="T7" fmla="*/ 24 h 43"/>
              <a:gd name="T8" fmla="*/ 0 60000 65536"/>
              <a:gd name="T9" fmla="*/ 0 60000 65536"/>
              <a:gd name="T10" fmla="*/ 0 60000 65536"/>
              <a:gd name="T11" fmla="*/ 0 60000 65536"/>
              <a:gd name="T12" fmla="*/ 0 w 150"/>
              <a:gd name="T13" fmla="*/ 0 h 43"/>
              <a:gd name="T14" fmla="*/ 150 w 150"/>
              <a:gd name="T15" fmla="*/ 43 h 4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0" h="43">
                <a:moveTo>
                  <a:pt x="0" y="0"/>
                </a:moveTo>
                <a:cubicBezTo>
                  <a:pt x="5" y="24"/>
                  <a:pt x="17" y="23"/>
                  <a:pt x="39" y="30"/>
                </a:cubicBezTo>
                <a:cubicBezTo>
                  <a:pt x="45" y="32"/>
                  <a:pt x="57" y="36"/>
                  <a:pt x="57" y="36"/>
                </a:cubicBezTo>
                <a:cubicBezTo>
                  <a:pt x="62" y="36"/>
                  <a:pt x="131" y="43"/>
                  <a:pt x="150" y="24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5" name="Freeform 43"/>
          <p:cNvSpPr>
            <a:spLocks/>
          </p:cNvSpPr>
          <p:nvPr/>
        </p:nvSpPr>
        <p:spPr bwMode="auto">
          <a:xfrm>
            <a:off x="4065588" y="2856954"/>
            <a:ext cx="115887" cy="114300"/>
          </a:xfrm>
          <a:custGeom>
            <a:avLst/>
            <a:gdLst>
              <a:gd name="T0" fmla="*/ 10 w 73"/>
              <a:gd name="T1" fmla="*/ 0 h 72"/>
              <a:gd name="T2" fmla="*/ 7 w 73"/>
              <a:gd name="T3" fmla="*/ 33 h 72"/>
              <a:gd name="T4" fmla="*/ 73 w 73"/>
              <a:gd name="T5" fmla="*/ 72 h 72"/>
              <a:gd name="T6" fmla="*/ 0 60000 65536"/>
              <a:gd name="T7" fmla="*/ 0 60000 65536"/>
              <a:gd name="T8" fmla="*/ 0 60000 65536"/>
              <a:gd name="T9" fmla="*/ 0 w 73"/>
              <a:gd name="T10" fmla="*/ 0 h 72"/>
              <a:gd name="T11" fmla="*/ 73 w 73"/>
              <a:gd name="T12" fmla="*/ 72 h 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3" h="72">
                <a:moveTo>
                  <a:pt x="10" y="0"/>
                </a:moveTo>
                <a:cubicBezTo>
                  <a:pt x="0" y="15"/>
                  <a:pt x="2" y="7"/>
                  <a:pt x="7" y="33"/>
                </a:cubicBezTo>
                <a:cubicBezTo>
                  <a:pt x="13" y="65"/>
                  <a:pt x="46" y="72"/>
                  <a:pt x="73" y="72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6" name="Freeform 44"/>
          <p:cNvSpPr>
            <a:spLocks/>
          </p:cNvSpPr>
          <p:nvPr/>
        </p:nvSpPr>
        <p:spPr bwMode="auto">
          <a:xfrm>
            <a:off x="4010025" y="2923629"/>
            <a:ext cx="142875" cy="123825"/>
          </a:xfrm>
          <a:custGeom>
            <a:avLst/>
            <a:gdLst>
              <a:gd name="T0" fmla="*/ 0 w 90"/>
              <a:gd name="T1" fmla="*/ 0 h 78"/>
              <a:gd name="T2" fmla="*/ 12 w 90"/>
              <a:gd name="T3" fmla="*/ 54 h 78"/>
              <a:gd name="T4" fmla="*/ 90 w 90"/>
              <a:gd name="T5" fmla="*/ 78 h 78"/>
              <a:gd name="T6" fmla="*/ 0 60000 65536"/>
              <a:gd name="T7" fmla="*/ 0 60000 65536"/>
              <a:gd name="T8" fmla="*/ 0 60000 65536"/>
              <a:gd name="T9" fmla="*/ 0 w 90"/>
              <a:gd name="T10" fmla="*/ 0 h 78"/>
              <a:gd name="T11" fmla="*/ 90 w 90"/>
              <a:gd name="T12" fmla="*/ 78 h 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0" h="78">
                <a:moveTo>
                  <a:pt x="0" y="0"/>
                </a:moveTo>
                <a:cubicBezTo>
                  <a:pt x="1" y="15"/>
                  <a:pt x="0" y="40"/>
                  <a:pt x="12" y="54"/>
                </a:cubicBezTo>
                <a:cubicBezTo>
                  <a:pt x="26" y="71"/>
                  <a:pt x="69" y="78"/>
                  <a:pt x="90" y="78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7" name="Freeform 55"/>
          <p:cNvSpPr>
            <a:spLocks/>
          </p:cNvSpPr>
          <p:nvPr/>
        </p:nvSpPr>
        <p:spPr bwMode="auto">
          <a:xfrm rot="8170577">
            <a:off x="2810762" y="3873594"/>
            <a:ext cx="79375" cy="144463"/>
          </a:xfrm>
          <a:custGeom>
            <a:avLst/>
            <a:gdLst>
              <a:gd name="T0" fmla="*/ 0 w 91"/>
              <a:gd name="T1" fmla="*/ 0 h 91"/>
              <a:gd name="T2" fmla="*/ 91 w 91"/>
              <a:gd name="T3" fmla="*/ 0 h 91"/>
              <a:gd name="T4" fmla="*/ 91 w 91"/>
              <a:gd name="T5" fmla="*/ 91 h 91"/>
              <a:gd name="T6" fmla="*/ 0 60000 65536"/>
              <a:gd name="T7" fmla="*/ 0 60000 65536"/>
              <a:gd name="T8" fmla="*/ 0 60000 65536"/>
              <a:gd name="T9" fmla="*/ 0 w 91"/>
              <a:gd name="T10" fmla="*/ 0 h 91"/>
              <a:gd name="T11" fmla="*/ 91 w 91"/>
              <a:gd name="T12" fmla="*/ 91 h 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" h="91">
                <a:moveTo>
                  <a:pt x="0" y="0"/>
                </a:moveTo>
                <a:lnTo>
                  <a:pt x="91" y="0"/>
                </a:lnTo>
                <a:lnTo>
                  <a:pt x="91" y="91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3" name="Freeform 41"/>
          <p:cNvSpPr>
            <a:spLocks/>
          </p:cNvSpPr>
          <p:nvPr/>
        </p:nvSpPr>
        <p:spPr bwMode="auto">
          <a:xfrm>
            <a:off x="942975" y="5420767"/>
            <a:ext cx="114300" cy="109537"/>
          </a:xfrm>
          <a:custGeom>
            <a:avLst/>
            <a:gdLst>
              <a:gd name="T0" fmla="*/ 0 w 72"/>
              <a:gd name="T1" fmla="*/ 0 h 69"/>
              <a:gd name="T2" fmla="*/ 60 w 72"/>
              <a:gd name="T3" fmla="*/ 24 h 69"/>
              <a:gd name="T4" fmla="*/ 72 w 72"/>
              <a:gd name="T5" fmla="*/ 69 h 69"/>
              <a:gd name="T6" fmla="*/ 0 60000 65536"/>
              <a:gd name="T7" fmla="*/ 0 60000 65536"/>
              <a:gd name="T8" fmla="*/ 0 60000 65536"/>
              <a:gd name="T9" fmla="*/ 0 w 72"/>
              <a:gd name="T10" fmla="*/ 0 h 69"/>
              <a:gd name="T11" fmla="*/ 72 w 72"/>
              <a:gd name="T12" fmla="*/ 69 h 6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" h="69">
                <a:moveTo>
                  <a:pt x="0" y="0"/>
                </a:moveTo>
                <a:cubicBezTo>
                  <a:pt x="41" y="3"/>
                  <a:pt x="36" y="0"/>
                  <a:pt x="60" y="24"/>
                </a:cubicBezTo>
                <a:cubicBezTo>
                  <a:pt x="65" y="38"/>
                  <a:pt x="72" y="54"/>
                  <a:pt x="72" y="69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4" name="Freeform 42"/>
          <p:cNvSpPr>
            <a:spLocks/>
          </p:cNvSpPr>
          <p:nvPr/>
        </p:nvSpPr>
        <p:spPr bwMode="auto">
          <a:xfrm>
            <a:off x="1025525" y="5560467"/>
            <a:ext cx="63500" cy="176212"/>
          </a:xfrm>
          <a:custGeom>
            <a:avLst/>
            <a:gdLst>
              <a:gd name="T0" fmla="*/ 0 w 40"/>
              <a:gd name="T1" fmla="*/ 0 h 111"/>
              <a:gd name="T2" fmla="*/ 27 w 40"/>
              <a:gd name="T3" fmla="*/ 12 h 111"/>
              <a:gd name="T4" fmla="*/ 39 w 40"/>
              <a:gd name="T5" fmla="*/ 39 h 111"/>
              <a:gd name="T6" fmla="*/ 36 w 40"/>
              <a:gd name="T7" fmla="*/ 108 h 111"/>
              <a:gd name="T8" fmla="*/ 27 w 40"/>
              <a:gd name="T9" fmla="*/ 111 h 1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"/>
              <a:gd name="T16" fmla="*/ 0 h 111"/>
              <a:gd name="T17" fmla="*/ 40 w 40"/>
              <a:gd name="T18" fmla="*/ 111 h 11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" h="111">
                <a:moveTo>
                  <a:pt x="0" y="0"/>
                </a:moveTo>
                <a:cubicBezTo>
                  <a:pt x="21" y="7"/>
                  <a:pt x="13" y="2"/>
                  <a:pt x="27" y="12"/>
                </a:cubicBezTo>
                <a:cubicBezTo>
                  <a:pt x="32" y="20"/>
                  <a:pt x="39" y="39"/>
                  <a:pt x="39" y="39"/>
                </a:cubicBezTo>
                <a:cubicBezTo>
                  <a:pt x="38" y="62"/>
                  <a:pt x="40" y="85"/>
                  <a:pt x="36" y="108"/>
                </a:cubicBezTo>
                <a:cubicBezTo>
                  <a:pt x="35" y="111"/>
                  <a:pt x="27" y="111"/>
                  <a:pt x="27" y="111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8" name="Freeform 56"/>
          <p:cNvSpPr>
            <a:spLocks/>
          </p:cNvSpPr>
          <p:nvPr/>
        </p:nvSpPr>
        <p:spPr bwMode="auto">
          <a:xfrm rot="10221548">
            <a:off x="4572000" y="4441279"/>
            <a:ext cx="119063" cy="144463"/>
          </a:xfrm>
          <a:custGeom>
            <a:avLst/>
            <a:gdLst>
              <a:gd name="T0" fmla="*/ 0 w 91"/>
              <a:gd name="T1" fmla="*/ 0 h 91"/>
              <a:gd name="T2" fmla="*/ 91 w 91"/>
              <a:gd name="T3" fmla="*/ 0 h 91"/>
              <a:gd name="T4" fmla="*/ 91 w 91"/>
              <a:gd name="T5" fmla="*/ 91 h 91"/>
              <a:gd name="T6" fmla="*/ 0 60000 65536"/>
              <a:gd name="T7" fmla="*/ 0 60000 65536"/>
              <a:gd name="T8" fmla="*/ 0 60000 65536"/>
              <a:gd name="T9" fmla="*/ 0 w 91"/>
              <a:gd name="T10" fmla="*/ 0 h 91"/>
              <a:gd name="T11" fmla="*/ 91 w 91"/>
              <a:gd name="T12" fmla="*/ 91 h 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" h="91">
                <a:moveTo>
                  <a:pt x="0" y="0"/>
                </a:moveTo>
                <a:lnTo>
                  <a:pt x="91" y="0"/>
                </a:lnTo>
                <a:lnTo>
                  <a:pt x="91" y="91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5" name="Freeform 53"/>
          <p:cNvSpPr>
            <a:spLocks/>
          </p:cNvSpPr>
          <p:nvPr/>
        </p:nvSpPr>
        <p:spPr bwMode="auto">
          <a:xfrm>
            <a:off x="4410075" y="5457279"/>
            <a:ext cx="152400" cy="276225"/>
          </a:xfrm>
          <a:custGeom>
            <a:avLst/>
            <a:gdLst>
              <a:gd name="T0" fmla="*/ 96 w 96"/>
              <a:gd name="T1" fmla="*/ 3 h 174"/>
              <a:gd name="T2" fmla="*/ 75 w 96"/>
              <a:gd name="T3" fmla="*/ 15 h 174"/>
              <a:gd name="T4" fmla="*/ 57 w 96"/>
              <a:gd name="T5" fmla="*/ 27 h 174"/>
              <a:gd name="T6" fmla="*/ 27 w 96"/>
              <a:gd name="T7" fmla="*/ 63 h 174"/>
              <a:gd name="T8" fmla="*/ 15 w 96"/>
              <a:gd name="T9" fmla="*/ 81 h 174"/>
              <a:gd name="T10" fmla="*/ 0 w 96"/>
              <a:gd name="T11" fmla="*/ 174 h 1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96"/>
              <a:gd name="T19" fmla="*/ 0 h 174"/>
              <a:gd name="T20" fmla="*/ 96 w 96"/>
              <a:gd name="T21" fmla="*/ 174 h 17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96" h="174">
                <a:moveTo>
                  <a:pt x="96" y="3"/>
                </a:moveTo>
                <a:cubicBezTo>
                  <a:pt x="66" y="9"/>
                  <a:pt x="92" y="0"/>
                  <a:pt x="75" y="15"/>
                </a:cubicBezTo>
                <a:cubicBezTo>
                  <a:pt x="70" y="20"/>
                  <a:pt x="57" y="27"/>
                  <a:pt x="57" y="27"/>
                </a:cubicBezTo>
                <a:cubicBezTo>
                  <a:pt x="48" y="41"/>
                  <a:pt x="37" y="50"/>
                  <a:pt x="27" y="63"/>
                </a:cubicBezTo>
                <a:cubicBezTo>
                  <a:pt x="23" y="69"/>
                  <a:pt x="15" y="81"/>
                  <a:pt x="15" y="81"/>
                </a:cubicBezTo>
                <a:cubicBezTo>
                  <a:pt x="7" y="113"/>
                  <a:pt x="0" y="140"/>
                  <a:pt x="0" y="174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4" name="Freeform 52"/>
          <p:cNvSpPr>
            <a:spLocks/>
          </p:cNvSpPr>
          <p:nvPr/>
        </p:nvSpPr>
        <p:spPr bwMode="auto">
          <a:xfrm>
            <a:off x="4505325" y="5528717"/>
            <a:ext cx="128588" cy="204787"/>
          </a:xfrm>
          <a:custGeom>
            <a:avLst/>
            <a:gdLst>
              <a:gd name="T0" fmla="*/ 81 w 81"/>
              <a:gd name="T1" fmla="*/ 0 h 129"/>
              <a:gd name="T2" fmla="*/ 42 w 81"/>
              <a:gd name="T3" fmla="*/ 36 h 129"/>
              <a:gd name="T4" fmla="*/ 12 w 81"/>
              <a:gd name="T5" fmla="*/ 75 h 129"/>
              <a:gd name="T6" fmla="*/ 6 w 81"/>
              <a:gd name="T7" fmla="*/ 84 h 129"/>
              <a:gd name="T8" fmla="*/ 3 w 81"/>
              <a:gd name="T9" fmla="*/ 129 h 1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1"/>
              <a:gd name="T16" fmla="*/ 0 h 129"/>
              <a:gd name="T17" fmla="*/ 81 w 81"/>
              <a:gd name="T18" fmla="*/ 129 h 1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1" h="129">
                <a:moveTo>
                  <a:pt x="81" y="0"/>
                </a:moveTo>
                <a:cubicBezTo>
                  <a:pt x="74" y="20"/>
                  <a:pt x="60" y="27"/>
                  <a:pt x="42" y="36"/>
                </a:cubicBezTo>
                <a:cubicBezTo>
                  <a:pt x="33" y="50"/>
                  <a:pt x="21" y="61"/>
                  <a:pt x="12" y="75"/>
                </a:cubicBezTo>
                <a:cubicBezTo>
                  <a:pt x="10" y="78"/>
                  <a:pt x="6" y="84"/>
                  <a:pt x="6" y="84"/>
                </a:cubicBezTo>
                <a:cubicBezTo>
                  <a:pt x="0" y="107"/>
                  <a:pt x="3" y="92"/>
                  <a:pt x="3" y="129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3" name="Freeform 51"/>
          <p:cNvSpPr>
            <a:spLocks/>
          </p:cNvSpPr>
          <p:nvPr/>
        </p:nvSpPr>
        <p:spPr bwMode="auto">
          <a:xfrm>
            <a:off x="4595813" y="5595392"/>
            <a:ext cx="128587" cy="138112"/>
          </a:xfrm>
          <a:custGeom>
            <a:avLst/>
            <a:gdLst>
              <a:gd name="T0" fmla="*/ 81 w 81"/>
              <a:gd name="T1" fmla="*/ 0 h 87"/>
              <a:gd name="T2" fmla="*/ 33 w 81"/>
              <a:gd name="T3" fmla="*/ 18 h 87"/>
              <a:gd name="T4" fmla="*/ 18 w 81"/>
              <a:gd name="T5" fmla="*/ 33 h 87"/>
              <a:gd name="T6" fmla="*/ 0 w 81"/>
              <a:gd name="T7" fmla="*/ 87 h 87"/>
              <a:gd name="T8" fmla="*/ 0 60000 65536"/>
              <a:gd name="T9" fmla="*/ 0 60000 65536"/>
              <a:gd name="T10" fmla="*/ 0 60000 65536"/>
              <a:gd name="T11" fmla="*/ 0 60000 65536"/>
              <a:gd name="T12" fmla="*/ 0 w 81"/>
              <a:gd name="T13" fmla="*/ 0 h 87"/>
              <a:gd name="T14" fmla="*/ 81 w 81"/>
              <a:gd name="T15" fmla="*/ 87 h 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1" h="87">
                <a:moveTo>
                  <a:pt x="81" y="0"/>
                </a:moveTo>
                <a:cubicBezTo>
                  <a:pt x="65" y="5"/>
                  <a:pt x="50" y="14"/>
                  <a:pt x="33" y="18"/>
                </a:cubicBezTo>
                <a:cubicBezTo>
                  <a:pt x="17" y="42"/>
                  <a:pt x="38" y="13"/>
                  <a:pt x="18" y="33"/>
                </a:cubicBezTo>
                <a:cubicBezTo>
                  <a:pt x="7" y="44"/>
                  <a:pt x="0" y="71"/>
                  <a:pt x="0" y="87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0" name="Freeform 48"/>
          <p:cNvSpPr>
            <a:spLocks/>
          </p:cNvSpPr>
          <p:nvPr/>
        </p:nvSpPr>
        <p:spPr bwMode="auto">
          <a:xfrm>
            <a:off x="4738688" y="5530304"/>
            <a:ext cx="142875" cy="50800"/>
          </a:xfrm>
          <a:custGeom>
            <a:avLst/>
            <a:gdLst>
              <a:gd name="T0" fmla="*/ 90 w 90"/>
              <a:gd name="T1" fmla="*/ 8 h 32"/>
              <a:gd name="T2" fmla="*/ 0 w 90"/>
              <a:gd name="T3" fmla="*/ 32 h 32"/>
              <a:gd name="T4" fmla="*/ 0 60000 65536"/>
              <a:gd name="T5" fmla="*/ 0 60000 65536"/>
              <a:gd name="T6" fmla="*/ 0 w 90"/>
              <a:gd name="T7" fmla="*/ 0 h 32"/>
              <a:gd name="T8" fmla="*/ 90 w 90"/>
              <a:gd name="T9" fmla="*/ 32 h 3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0" h="32">
                <a:moveTo>
                  <a:pt x="90" y="8"/>
                </a:moveTo>
                <a:cubicBezTo>
                  <a:pt x="89" y="8"/>
                  <a:pt x="0" y="0"/>
                  <a:pt x="0" y="32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1" name="Freeform 49"/>
          <p:cNvSpPr>
            <a:spLocks/>
          </p:cNvSpPr>
          <p:nvPr/>
        </p:nvSpPr>
        <p:spPr bwMode="auto">
          <a:xfrm>
            <a:off x="4633913" y="5462042"/>
            <a:ext cx="247650" cy="47625"/>
          </a:xfrm>
          <a:custGeom>
            <a:avLst/>
            <a:gdLst>
              <a:gd name="T0" fmla="*/ 135 w 135"/>
              <a:gd name="T1" fmla="*/ 0 h 30"/>
              <a:gd name="T2" fmla="*/ 54 w 135"/>
              <a:gd name="T3" fmla="*/ 3 h 30"/>
              <a:gd name="T4" fmla="*/ 9 w 135"/>
              <a:gd name="T5" fmla="*/ 18 h 30"/>
              <a:gd name="T6" fmla="*/ 0 w 135"/>
              <a:gd name="T7" fmla="*/ 30 h 30"/>
              <a:gd name="T8" fmla="*/ 0 60000 65536"/>
              <a:gd name="T9" fmla="*/ 0 60000 65536"/>
              <a:gd name="T10" fmla="*/ 0 60000 65536"/>
              <a:gd name="T11" fmla="*/ 0 60000 65536"/>
              <a:gd name="T12" fmla="*/ 0 w 135"/>
              <a:gd name="T13" fmla="*/ 0 h 30"/>
              <a:gd name="T14" fmla="*/ 135 w 135"/>
              <a:gd name="T15" fmla="*/ 30 h 3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5" h="30">
                <a:moveTo>
                  <a:pt x="135" y="0"/>
                </a:moveTo>
                <a:cubicBezTo>
                  <a:pt x="108" y="1"/>
                  <a:pt x="81" y="1"/>
                  <a:pt x="54" y="3"/>
                </a:cubicBezTo>
                <a:cubicBezTo>
                  <a:pt x="40" y="4"/>
                  <a:pt x="24" y="16"/>
                  <a:pt x="9" y="18"/>
                </a:cubicBezTo>
                <a:cubicBezTo>
                  <a:pt x="2" y="28"/>
                  <a:pt x="6" y="24"/>
                  <a:pt x="0" y="30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2" name="Freeform 50"/>
          <p:cNvSpPr>
            <a:spLocks/>
          </p:cNvSpPr>
          <p:nvPr/>
        </p:nvSpPr>
        <p:spPr bwMode="auto">
          <a:xfrm>
            <a:off x="4562475" y="5389017"/>
            <a:ext cx="296863" cy="68262"/>
          </a:xfrm>
          <a:custGeom>
            <a:avLst/>
            <a:gdLst>
              <a:gd name="T0" fmla="*/ 168 w 168"/>
              <a:gd name="T1" fmla="*/ 10 h 43"/>
              <a:gd name="T2" fmla="*/ 6 w 168"/>
              <a:gd name="T3" fmla="*/ 34 h 43"/>
              <a:gd name="T4" fmla="*/ 0 w 168"/>
              <a:gd name="T5" fmla="*/ 43 h 43"/>
              <a:gd name="T6" fmla="*/ 0 60000 65536"/>
              <a:gd name="T7" fmla="*/ 0 60000 65536"/>
              <a:gd name="T8" fmla="*/ 0 60000 65536"/>
              <a:gd name="T9" fmla="*/ 0 w 168"/>
              <a:gd name="T10" fmla="*/ 0 h 43"/>
              <a:gd name="T11" fmla="*/ 168 w 168"/>
              <a:gd name="T12" fmla="*/ 43 h 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8" h="43">
                <a:moveTo>
                  <a:pt x="168" y="10"/>
                </a:moveTo>
                <a:cubicBezTo>
                  <a:pt x="139" y="0"/>
                  <a:pt x="42" y="28"/>
                  <a:pt x="6" y="34"/>
                </a:cubicBezTo>
                <a:cubicBezTo>
                  <a:pt x="4" y="37"/>
                  <a:pt x="0" y="43"/>
                  <a:pt x="0" y="43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66" name="Text Box 14"/>
          <p:cNvSpPr txBox="1">
            <a:spLocks noChangeArrowheads="1"/>
          </p:cNvSpPr>
          <p:nvPr/>
        </p:nvSpPr>
        <p:spPr bwMode="auto">
          <a:xfrm>
            <a:off x="467544" y="980728"/>
            <a:ext cx="813690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i="1" dirty="0" smtClean="0">
                <a:solidFill>
                  <a:srgbClr val="7030A0"/>
                </a:solidFill>
              </a:rPr>
              <a:t>Биссектрисы треугольника </a:t>
            </a:r>
            <a:r>
              <a:rPr lang="ru-RU" sz="2800" i="1" dirty="0" smtClean="0">
                <a:solidFill>
                  <a:srgbClr val="7030A0"/>
                </a:solidFill>
              </a:rPr>
              <a:t>пересекаются в одной точке</a:t>
            </a:r>
            <a:endParaRPr lang="ru-RU" sz="2800" b="1" i="1" dirty="0">
              <a:solidFill>
                <a:srgbClr val="7030A0"/>
              </a:solidFill>
            </a:endParaRPr>
          </a:p>
        </p:txBody>
      </p:sp>
      <p:graphicFrame>
        <p:nvGraphicFramePr>
          <p:cNvPr id="100373" name="Object 21"/>
          <p:cNvGraphicFramePr>
            <a:graphicFrameLocks noChangeAspect="1"/>
          </p:cNvGraphicFramePr>
          <p:nvPr>
            <p:ph idx="4294967295"/>
          </p:nvPr>
        </p:nvGraphicFramePr>
        <p:xfrm>
          <a:off x="5148263" y="2353717"/>
          <a:ext cx="3744912" cy="444500"/>
        </p:xfrm>
        <a:graphic>
          <a:graphicData uri="http://schemas.openxmlformats.org/presentationml/2006/ole">
            <p:oleObj spid="_x0000_s29698" name="Формула" r:id="rId4" imgW="1714320" imgH="203040" progId="Equation.3">
              <p:embed/>
            </p:oleObj>
          </a:graphicData>
        </a:graphic>
      </p:graphicFrame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211638" y="2210842"/>
            <a:ext cx="4302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В</a:t>
            </a:r>
          </a:p>
        </p:txBody>
      </p:sp>
      <p:sp>
        <p:nvSpPr>
          <p:cNvPr id="2" name="TextBox 14"/>
          <p:cNvSpPr txBox="1">
            <a:spLocks noChangeArrowheads="1"/>
          </p:cNvSpPr>
          <p:nvPr/>
        </p:nvSpPr>
        <p:spPr bwMode="auto">
          <a:xfrm>
            <a:off x="4859338" y="5738267"/>
            <a:ext cx="4302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С</a:t>
            </a:r>
          </a:p>
        </p:txBody>
      </p:sp>
      <p:sp>
        <p:nvSpPr>
          <p:cNvPr id="3" name="TextBox 14"/>
          <p:cNvSpPr txBox="1">
            <a:spLocks noChangeArrowheads="1"/>
          </p:cNvSpPr>
          <p:nvPr/>
        </p:nvSpPr>
        <p:spPr bwMode="auto">
          <a:xfrm>
            <a:off x="254000" y="5671592"/>
            <a:ext cx="4302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А</a:t>
            </a:r>
          </a:p>
        </p:txBody>
      </p:sp>
      <p:sp>
        <p:nvSpPr>
          <p:cNvPr id="100380" name="Line 28"/>
          <p:cNvSpPr>
            <a:spLocks noChangeShapeType="1"/>
          </p:cNvSpPr>
          <p:nvPr/>
        </p:nvSpPr>
        <p:spPr bwMode="auto">
          <a:xfrm flipV="1">
            <a:off x="539750" y="4226271"/>
            <a:ext cx="4104258" cy="151199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81" name="Line 29"/>
          <p:cNvSpPr>
            <a:spLocks noChangeShapeType="1"/>
          </p:cNvSpPr>
          <p:nvPr/>
        </p:nvSpPr>
        <p:spPr bwMode="auto">
          <a:xfrm flipH="1" flipV="1">
            <a:off x="2771799" y="3938240"/>
            <a:ext cx="2160563" cy="180002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82" name="Line 30"/>
          <p:cNvSpPr>
            <a:spLocks noChangeShapeType="1"/>
          </p:cNvSpPr>
          <p:nvPr/>
        </p:nvSpPr>
        <p:spPr bwMode="auto">
          <a:xfrm flipH="1">
            <a:off x="3131839" y="2642642"/>
            <a:ext cx="1209973" cy="3095798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" name="TextBox 14"/>
          <p:cNvSpPr txBox="1">
            <a:spLocks noChangeArrowheads="1"/>
          </p:cNvSpPr>
          <p:nvPr/>
        </p:nvSpPr>
        <p:spPr bwMode="auto">
          <a:xfrm>
            <a:off x="3347864" y="4082256"/>
            <a:ext cx="4302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dirty="0"/>
              <a:t>О</a:t>
            </a:r>
          </a:p>
        </p:txBody>
      </p:sp>
      <p:sp>
        <p:nvSpPr>
          <p:cNvPr id="6" name="TextBox 14"/>
          <p:cNvSpPr txBox="1">
            <a:spLocks noChangeArrowheads="1"/>
          </p:cNvSpPr>
          <p:nvPr/>
        </p:nvSpPr>
        <p:spPr bwMode="auto">
          <a:xfrm>
            <a:off x="4643438" y="3799929"/>
            <a:ext cx="646112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А</a:t>
            </a:r>
            <a:r>
              <a:rPr lang="ru-RU" sz="2200" baseline="-25000"/>
              <a:t>1</a:t>
            </a:r>
            <a:endParaRPr lang="ru-RU" sz="2200"/>
          </a:p>
        </p:txBody>
      </p:sp>
      <p:sp>
        <p:nvSpPr>
          <p:cNvPr id="7" name="TextBox 14"/>
          <p:cNvSpPr txBox="1">
            <a:spLocks noChangeArrowheads="1"/>
          </p:cNvSpPr>
          <p:nvPr/>
        </p:nvSpPr>
        <p:spPr bwMode="auto">
          <a:xfrm>
            <a:off x="2195513" y="3655467"/>
            <a:ext cx="57467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С</a:t>
            </a:r>
            <a:r>
              <a:rPr lang="ru-RU" sz="2200" baseline="-25000"/>
              <a:t>1</a:t>
            </a:r>
            <a:endParaRPr lang="ru-RU" sz="2200"/>
          </a:p>
        </p:txBody>
      </p:sp>
      <p:sp>
        <p:nvSpPr>
          <p:cNvPr id="8" name="TextBox 14"/>
          <p:cNvSpPr txBox="1">
            <a:spLocks noChangeArrowheads="1"/>
          </p:cNvSpPr>
          <p:nvPr/>
        </p:nvSpPr>
        <p:spPr bwMode="auto">
          <a:xfrm>
            <a:off x="2701925" y="5738267"/>
            <a:ext cx="6461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В</a:t>
            </a:r>
            <a:r>
              <a:rPr lang="ru-RU" sz="2200" baseline="-25000"/>
              <a:t>1</a:t>
            </a:r>
            <a:endParaRPr lang="ru-RU" sz="2200"/>
          </a:p>
        </p:txBody>
      </p:sp>
      <p:sp>
        <p:nvSpPr>
          <p:cNvPr id="100387" name="Line 35"/>
          <p:cNvSpPr>
            <a:spLocks noChangeShapeType="1"/>
          </p:cNvSpPr>
          <p:nvPr/>
        </p:nvSpPr>
        <p:spPr bwMode="auto">
          <a:xfrm>
            <a:off x="3563888" y="4586312"/>
            <a:ext cx="0" cy="1122362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88" name="Line 36"/>
          <p:cNvSpPr>
            <a:spLocks noChangeShapeType="1"/>
          </p:cNvSpPr>
          <p:nvPr/>
        </p:nvSpPr>
        <p:spPr bwMode="auto">
          <a:xfrm flipV="1">
            <a:off x="3563888" y="4442867"/>
            <a:ext cx="1116062" cy="143445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89" name="Line 37"/>
          <p:cNvSpPr>
            <a:spLocks noChangeShapeType="1"/>
          </p:cNvSpPr>
          <p:nvPr/>
        </p:nvSpPr>
        <p:spPr bwMode="auto">
          <a:xfrm flipH="1" flipV="1">
            <a:off x="2843808" y="3866232"/>
            <a:ext cx="720080" cy="720080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" name="TextBox 14"/>
          <p:cNvSpPr txBox="1">
            <a:spLocks noChangeArrowheads="1"/>
          </p:cNvSpPr>
          <p:nvPr/>
        </p:nvSpPr>
        <p:spPr bwMode="auto">
          <a:xfrm>
            <a:off x="3219450" y="5738267"/>
            <a:ext cx="4302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/>
              <a:t>M</a:t>
            </a:r>
            <a:endParaRPr lang="ru-RU" sz="2200"/>
          </a:p>
        </p:txBody>
      </p:sp>
      <p:sp>
        <p:nvSpPr>
          <p:cNvPr id="10" name="TextBox 14"/>
          <p:cNvSpPr txBox="1">
            <a:spLocks noChangeArrowheads="1"/>
          </p:cNvSpPr>
          <p:nvPr/>
        </p:nvSpPr>
        <p:spPr bwMode="auto">
          <a:xfrm>
            <a:off x="4679950" y="4187279"/>
            <a:ext cx="43021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/>
              <a:t>L</a:t>
            </a:r>
            <a:endParaRPr lang="ru-RU" sz="2200"/>
          </a:p>
        </p:txBody>
      </p:sp>
      <p:sp>
        <p:nvSpPr>
          <p:cNvPr id="11" name="TextBox 14"/>
          <p:cNvSpPr txBox="1">
            <a:spLocks noChangeArrowheads="1"/>
          </p:cNvSpPr>
          <p:nvPr/>
        </p:nvSpPr>
        <p:spPr bwMode="auto">
          <a:xfrm>
            <a:off x="2484438" y="3511004"/>
            <a:ext cx="430212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dirty="0"/>
              <a:t>K</a:t>
            </a:r>
            <a:endParaRPr lang="ru-RU" sz="2200" dirty="0"/>
          </a:p>
        </p:txBody>
      </p:sp>
      <p:graphicFrame>
        <p:nvGraphicFramePr>
          <p:cNvPr id="100409" name="Object 57"/>
          <p:cNvGraphicFramePr>
            <a:graphicFrameLocks noChangeAspect="1"/>
          </p:cNvGraphicFramePr>
          <p:nvPr/>
        </p:nvGraphicFramePr>
        <p:xfrm>
          <a:off x="6156325" y="2929979"/>
          <a:ext cx="1414463" cy="388938"/>
        </p:xfrm>
        <a:graphic>
          <a:graphicData uri="http://schemas.openxmlformats.org/presentationml/2006/ole">
            <p:oleObj spid="_x0000_s29699" name="Формула" r:id="rId5" imgW="647640" imgH="177480" progId="Equation.3">
              <p:embed/>
            </p:oleObj>
          </a:graphicData>
        </a:graphic>
      </p:graphicFrame>
      <p:sp>
        <p:nvSpPr>
          <p:cNvPr id="100375" name="Freeform 23"/>
          <p:cNvSpPr>
            <a:spLocks/>
          </p:cNvSpPr>
          <p:nvPr/>
        </p:nvSpPr>
        <p:spPr bwMode="auto">
          <a:xfrm>
            <a:off x="539750" y="2642642"/>
            <a:ext cx="4392613" cy="3097212"/>
          </a:xfrm>
          <a:custGeom>
            <a:avLst/>
            <a:gdLst>
              <a:gd name="T0" fmla="*/ 0 w 1996"/>
              <a:gd name="T1" fmla="*/ 1089 h 1089"/>
              <a:gd name="T2" fmla="*/ 1724 w 1996"/>
              <a:gd name="T3" fmla="*/ 0 h 1089"/>
              <a:gd name="T4" fmla="*/ 1996 w 1996"/>
              <a:gd name="T5" fmla="*/ 1089 h 1089"/>
              <a:gd name="T6" fmla="*/ 0 w 1996"/>
              <a:gd name="T7" fmla="*/ 1089 h 1089"/>
              <a:gd name="T8" fmla="*/ 0 60000 65536"/>
              <a:gd name="T9" fmla="*/ 0 60000 65536"/>
              <a:gd name="T10" fmla="*/ 0 60000 65536"/>
              <a:gd name="T11" fmla="*/ 0 60000 65536"/>
              <a:gd name="T12" fmla="*/ 0 w 1996"/>
              <a:gd name="T13" fmla="*/ 0 h 1089"/>
              <a:gd name="T14" fmla="*/ 1996 w 1996"/>
              <a:gd name="T15" fmla="*/ 1089 h 108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96" h="1089">
                <a:moveTo>
                  <a:pt x="0" y="1089"/>
                </a:moveTo>
                <a:lnTo>
                  <a:pt x="1724" y="0"/>
                </a:lnTo>
                <a:lnTo>
                  <a:pt x="1996" y="1089"/>
                </a:lnTo>
                <a:lnTo>
                  <a:pt x="0" y="1089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Рисунок 39" descr="вспомнить все страниц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1283"/>
          </a:xfrm>
          <a:prstGeom prst="rect">
            <a:avLst/>
          </a:prstGeom>
        </p:spPr>
      </p:pic>
      <p:sp>
        <p:nvSpPr>
          <p:cNvPr id="100406" name="Freeform 54"/>
          <p:cNvSpPr>
            <a:spLocks/>
          </p:cNvSpPr>
          <p:nvPr/>
        </p:nvSpPr>
        <p:spPr bwMode="auto">
          <a:xfrm>
            <a:off x="3563888" y="5594424"/>
            <a:ext cx="144463" cy="146050"/>
          </a:xfrm>
          <a:custGeom>
            <a:avLst/>
            <a:gdLst>
              <a:gd name="T0" fmla="*/ 0 w 91"/>
              <a:gd name="T1" fmla="*/ 0 h 91"/>
              <a:gd name="T2" fmla="*/ 91 w 91"/>
              <a:gd name="T3" fmla="*/ 0 h 91"/>
              <a:gd name="T4" fmla="*/ 91 w 91"/>
              <a:gd name="T5" fmla="*/ 91 h 91"/>
              <a:gd name="T6" fmla="*/ 0 60000 65536"/>
              <a:gd name="T7" fmla="*/ 0 60000 65536"/>
              <a:gd name="T8" fmla="*/ 0 60000 65536"/>
              <a:gd name="T9" fmla="*/ 0 w 91"/>
              <a:gd name="T10" fmla="*/ 0 h 91"/>
              <a:gd name="T11" fmla="*/ 91 w 91"/>
              <a:gd name="T12" fmla="*/ 91 h 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" h="91">
                <a:moveTo>
                  <a:pt x="0" y="0"/>
                </a:moveTo>
                <a:lnTo>
                  <a:pt x="91" y="0"/>
                </a:lnTo>
                <a:lnTo>
                  <a:pt x="91" y="91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7" name="Freeform 45"/>
          <p:cNvSpPr>
            <a:spLocks/>
          </p:cNvSpPr>
          <p:nvPr/>
        </p:nvSpPr>
        <p:spPr bwMode="auto">
          <a:xfrm>
            <a:off x="4191000" y="2971254"/>
            <a:ext cx="214313" cy="63500"/>
          </a:xfrm>
          <a:custGeom>
            <a:avLst/>
            <a:gdLst>
              <a:gd name="T0" fmla="*/ 0 w 123"/>
              <a:gd name="T1" fmla="*/ 0 h 40"/>
              <a:gd name="T2" fmla="*/ 123 w 123"/>
              <a:gd name="T3" fmla="*/ 27 h 40"/>
              <a:gd name="T4" fmla="*/ 0 60000 65536"/>
              <a:gd name="T5" fmla="*/ 0 60000 65536"/>
              <a:gd name="T6" fmla="*/ 0 w 123"/>
              <a:gd name="T7" fmla="*/ 0 h 40"/>
              <a:gd name="T8" fmla="*/ 123 w 123"/>
              <a:gd name="T9" fmla="*/ 40 h 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3" h="40">
                <a:moveTo>
                  <a:pt x="0" y="0"/>
                </a:moveTo>
                <a:cubicBezTo>
                  <a:pt x="40" y="40"/>
                  <a:pt x="56" y="27"/>
                  <a:pt x="123" y="27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9" name="Freeform 47"/>
          <p:cNvSpPr>
            <a:spLocks/>
          </p:cNvSpPr>
          <p:nvPr/>
        </p:nvSpPr>
        <p:spPr bwMode="auto">
          <a:xfrm>
            <a:off x="4167188" y="3033167"/>
            <a:ext cx="238125" cy="68262"/>
          </a:xfrm>
          <a:custGeom>
            <a:avLst/>
            <a:gdLst>
              <a:gd name="T0" fmla="*/ 0 w 150"/>
              <a:gd name="T1" fmla="*/ 0 h 43"/>
              <a:gd name="T2" fmla="*/ 39 w 150"/>
              <a:gd name="T3" fmla="*/ 30 h 43"/>
              <a:gd name="T4" fmla="*/ 57 w 150"/>
              <a:gd name="T5" fmla="*/ 36 h 43"/>
              <a:gd name="T6" fmla="*/ 150 w 150"/>
              <a:gd name="T7" fmla="*/ 24 h 43"/>
              <a:gd name="T8" fmla="*/ 0 60000 65536"/>
              <a:gd name="T9" fmla="*/ 0 60000 65536"/>
              <a:gd name="T10" fmla="*/ 0 60000 65536"/>
              <a:gd name="T11" fmla="*/ 0 60000 65536"/>
              <a:gd name="T12" fmla="*/ 0 w 150"/>
              <a:gd name="T13" fmla="*/ 0 h 43"/>
              <a:gd name="T14" fmla="*/ 150 w 150"/>
              <a:gd name="T15" fmla="*/ 43 h 4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0" h="43">
                <a:moveTo>
                  <a:pt x="0" y="0"/>
                </a:moveTo>
                <a:cubicBezTo>
                  <a:pt x="5" y="24"/>
                  <a:pt x="17" y="23"/>
                  <a:pt x="39" y="30"/>
                </a:cubicBezTo>
                <a:cubicBezTo>
                  <a:pt x="45" y="32"/>
                  <a:pt x="57" y="36"/>
                  <a:pt x="57" y="36"/>
                </a:cubicBezTo>
                <a:cubicBezTo>
                  <a:pt x="62" y="36"/>
                  <a:pt x="131" y="43"/>
                  <a:pt x="150" y="24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5" name="Freeform 43"/>
          <p:cNvSpPr>
            <a:spLocks/>
          </p:cNvSpPr>
          <p:nvPr/>
        </p:nvSpPr>
        <p:spPr bwMode="auto">
          <a:xfrm>
            <a:off x="4065588" y="2856954"/>
            <a:ext cx="115887" cy="114300"/>
          </a:xfrm>
          <a:custGeom>
            <a:avLst/>
            <a:gdLst>
              <a:gd name="T0" fmla="*/ 10 w 73"/>
              <a:gd name="T1" fmla="*/ 0 h 72"/>
              <a:gd name="T2" fmla="*/ 7 w 73"/>
              <a:gd name="T3" fmla="*/ 33 h 72"/>
              <a:gd name="T4" fmla="*/ 73 w 73"/>
              <a:gd name="T5" fmla="*/ 72 h 72"/>
              <a:gd name="T6" fmla="*/ 0 60000 65536"/>
              <a:gd name="T7" fmla="*/ 0 60000 65536"/>
              <a:gd name="T8" fmla="*/ 0 60000 65536"/>
              <a:gd name="T9" fmla="*/ 0 w 73"/>
              <a:gd name="T10" fmla="*/ 0 h 72"/>
              <a:gd name="T11" fmla="*/ 73 w 73"/>
              <a:gd name="T12" fmla="*/ 72 h 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3" h="72">
                <a:moveTo>
                  <a:pt x="10" y="0"/>
                </a:moveTo>
                <a:cubicBezTo>
                  <a:pt x="0" y="15"/>
                  <a:pt x="2" y="7"/>
                  <a:pt x="7" y="33"/>
                </a:cubicBezTo>
                <a:cubicBezTo>
                  <a:pt x="13" y="65"/>
                  <a:pt x="46" y="72"/>
                  <a:pt x="73" y="72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6" name="Freeform 44"/>
          <p:cNvSpPr>
            <a:spLocks/>
          </p:cNvSpPr>
          <p:nvPr/>
        </p:nvSpPr>
        <p:spPr bwMode="auto">
          <a:xfrm>
            <a:off x="4010025" y="2923629"/>
            <a:ext cx="142875" cy="123825"/>
          </a:xfrm>
          <a:custGeom>
            <a:avLst/>
            <a:gdLst>
              <a:gd name="T0" fmla="*/ 0 w 90"/>
              <a:gd name="T1" fmla="*/ 0 h 78"/>
              <a:gd name="T2" fmla="*/ 12 w 90"/>
              <a:gd name="T3" fmla="*/ 54 h 78"/>
              <a:gd name="T4" fmla="*/ 90 w 90"/>
              <a:gd name="T5" fmla="*/ 78 h 78"/>
              <a:gd name="T6" fmla="*/ 0 60000 65536"/>
              <a:gd name="T7" fmla="*/ 0 60000 65536"/>
              <a:gd name="T8" fmla="*/ 0 60000 65536"/>
              <a:gd name="T9" fmla="*/ 0 w 90"/>
              <a:gd name="T10" fmla="*/ 0 h 78"/>
              <a:gd name="T11" fmla="*/ 90 w 90"/>
              <a:gd name="T12" fmla="*/ 78 h 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0" h="78">
                <a:moveTo>
                  <a:pt x="0" y="0"/>
                </a:moveTo>
                <a:cubicBezTo>
                  <a:pt x="1" y="15"/>
                  <a:pt x="0" y="40"/>
                  <a:pt x="12" y="54"/>
                </a:cubicBezTo>
                <a:cubicBezTo>
                  <a:pt x="26" y="71"/>
                  <a:pt x="69" y="78"/>
                  <a:pt x="90" y="78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7" name="Freeform 55"/>
          <p:cNvSpPr>
            <a:spLocks/>
          </p:cNvSpPr>
          <p:nvPr/>
        </p:nvSpPr>
        <p:spPr bwMode="auto">
          <a:xfrm rot="8170577">
            <a:off x="2810762" y="3873594"/>
            <a:ext cx="79375" cy="144463"/>
          </a:xfrm>
          <a:custGeom>
            <a:avLst/>
            <a:gdLst>
              <a:gd name="T0" fmla="*/ 0 w 91"/>
              <a:gd name="T1" fmla="*/ 0 h 91"/>
              <a:gd name="T2" fmla="*/ 91 w 91"/>
              <a:gd name="T3" fmla="*/ 0 h 91"/>
              <a:gd name="T4" fmla="*/ 91 w 91"/>
              <a:gd name="T5" fmla="*/ 91 h 91"/>
              <a:gd name="T6" fmla="*/ 0 60000 65536"/>
              <a:gd name="T7" fmla="*/ 0 60000 65536"/>
              <a:gd name="T8" fmla="*/ 0 60000 65536"/>
              <a:gd name="T9" fmla="*/ 0 w 91"/>
              <a:gd name="T10" fmla="*/ 0 h 91"/>
              <a:gd name="T11" fmla="*/ 91 w 91"/>
              <a:gd name="T12" fmla="*/ 91 h 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" h="91">
                <a:moveTo>
                  <a:pt x="0" y="0"/>
                </a:moveTo>
                <a:lnTo>
                  <a:pt x="91" y="0"/>
                </a:lnTo>
                <a:lnTo>
                  <a:pt x="91" y="91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3" name="Freeform 41"/>
          <p:cNvSpPr>
            <a:spLocks/>
          </p:cNvSpPr>
          <p:nvPr/>
        </p:nvSpPr>
        <p:spPr bwMode="auto">
          <a:xfrm>
            <a:off x="942975" y="5420767"/>
            <a:ext cx="114300" cy="109537"/>
          </a:xfrm>
          <a:custGeom>
            <a:avLst/>
            <a:gdLst>
              <a:gd name="T0" fmla="*/ 0 w 72"/>
              <a:gd name="T1" fmla="*/ 0 h 69"/>
              <a:gd name="T2" fmla="*/ 60 w 72"/>
              <a:gd name="T3" fmla="*/ 24 h 69"/>
              <a:gd name="T4" fmla="*/ 72 w 72"/>
              <a:gd name="T5" fmla="*/ 69 h 69"/>
              <a:gd name="T6" fmla="*/ 0 60000 65536"/>
              <a:gd name="T7" fmla="*/ 0 60000 65536"/>
              <a:gd name="T8" fmla="*/ 0 60000 65536"/>
              <a:gd name="T9" fmla="*/ 0 w 72"/>
              <a:gd name="T10" fmla="*/ 0 h 69"/>
              <a:gd name="T11" fmla="*/ 72 w 72"/>
              <a:gd name="T12" fmla="*/ 69 h 6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" h="69">
                <a:moveTo>
                  <a:pt x="0" y="0"/>
                </a:moveTo>
                <a:cubicBezTo>
                  <a:pt x="41" y="3"/>
                  <a:pt x="36" y="0"/>
                  <a:pt x="60" y="24"/>
                </a:cubicBezTo>
                <a:cubicBezTo>
                  <a:pt x="65" y="38"/>
                  <a:pt x="72" y="54"/>
                  <a:pt x="72" y="69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4" name="Freeform 42"/>
          <p:cNvSpPr>
            <a:spLocks/>
          </p:cNvSpPr>
          <p:nvPr/>
        </p:nvSpPr>
        <p:spPr bwMode="auto">
          <a:xfrm>
            <a:off x="1025525" y="5560467"/>
            <a:ext cx="63500" cy="176212"/>
          </a:xfrm>
          <a:custGeom>
            <a:avLst/>
            <a:gdLst>
              <a:gd name="T0" fmla="*/ 0 w 40"/>
              <a:gd name="T1" fmla="*/ 0 h 111"/>
              <a:gd name="T2" fmla="*/ 27 w 40"/>
              <a:gd name="T3" fmla="*/ 12 h 111"/>
              <a:gd name="T4" fmla="*/ 39 w 40"/>
              <a:gd name="T5" fmla="*/ 39 h 111"/>
              <a:gd name="T6" fmla="*/ 36 w 40"/>
              <a:gd name="T7" fmla="*/ 108 h 111"/>
              <a:gd name="T8" fmla="*/ 27 w 40"/>
              <a:gd name="T9" fmla="*/ 111 h 1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"/>
              <a:gd name="T16" fmla="*/ 0 h 111"/>
              <a:gd name="T17" fmla="*/ 40 w 40"/>
              <a:gd name="T18" fmla="*/ 111 h 11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" h="111">
                <a:moveTo>
                  <a:pt x="0" y="0"/>
                </a:moveTo>
                <a:cubicBezTo>
                  <a:pt x="21" y="7"/>
                  <a:pt x="13" y="2"/>
                  <a:pt x="27" y="12"/>
                </a:cubicBezTo>
                <a:cubicBezTo>
                  <a:pt x="32" y="20"/>
                  <a:pt x="39" y="39"/>
                  <a:pt x="39" y="39"/>
                </a:cubicBezTo>
                <a:cubicBezTo>
                  <a:pt x="38" y="62"/>
                  <a:pt x="40" y="85"/>
                  <a:pt x="36" y="108"/>
                </a:cubicBezTo>
                <a:cubicBezTo>
                  <a:pt x="35" y="111"/>
                  <a:pt x="27" y="111"/>
                  <a:pt x="27" y="111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8" name="Freeform 56"/>
          <p:cNvSpPr>
            <a:spLocks/>
          </p:cNvSpPr>
          <p:nvPr/>
        </p:nvSpPr>
        <p:spPr bwMode="auto">
          <a:xfrm rot="10221548">
            <a:off x="4572000" y="4441279"/>
            <a:ext cx="119063" cy="144463"/>
          </a:xfrm>
          <a:custGeom>
            <a:avLst/>
            <a:gdLst>
              <a:gd name="T0" fmla="*/ 0 w 91"/>
              <a:gd name="T1" fmla="*/ 0 h 91"/>
              <a:gd name="T2" fmla="*/ 91 w 91"/>
              <a:gd name="T3" fmla="*/ 0 h 91"/>
              <a:gd name="T4" fmla="*/ 91 w 91"/>
              <a:gd name="T5" fmla="*/ 91 h 91"/>
              <a:gd name="T6" fmla="*/ 0 60000 65536"/>
              <a:gd name="T7" fmla="*/ 0 60000 65536"/>
              <a:gd name="T8" fmla="*/ 0 60000 65536"/>
              <a:gd name="T9" fmla="*/ 0 w 91"/>
              <a:gd name="T10" fmla="*/ 0 h 91"/>
              <a:gd name="T11" fmla="*/ 91 w 91"/>
              <a:gd name="T12" fmla="*/ 91 h 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" h="91">
                <a:moveTo>
                  <a:pt x="0" y="0"/>
                </a:moveTo>
                <a:lnTo>
                  <a:pt x="91" y="0"/>
                </a:lnTo>
                <a:lnTo>
                  <a:pt x="91" y="91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5" name="Freeform 53"/>
          <p:cNvSpPr>
            <a:spLocks/>
          </p:cNvSpPr>
          <p:nvPr/>
        </p:nvSpPr>
        <p:spPr bwMode="auto">
          <a:xfrm>
            <a:off x="4410075" y="5457279"/>
            <a:ext cx="152400" cy="276225"/>
          </a:xfrm>
          <a:custGeom>
            <a:avLst/>
            <a:gdLst>
              <a:gd name="T0" fmla="*/ 96 w 96"/>
              <a:gd name="T1" fmla="*/ 3 h 174"/>
              <a:gd name="T2" fmla="*/ 75 w 96"/>
              <a:gd name="T3" fmla="*/ 15 h 174"/>
              <a:gd name="T4" fmla="*/ 57 w 96"/>
              <a:gd name="T5" fmla="*/ 27 h 174"/>
              <a:gd name="T6" fmla="*/ 27 w 96"/>
              <a:gd name="T7" fmla="*/ 63 h 174"/>
              <a:gd name="T8" fmla="*/ 15 w 96"/>
              <a:gd name="T9" fmla="*/ 81 h 174"/>
              <a:gd name="T10" fmla="*/ 0 w 96"/>
              <a:gd name="T11" fmla="*/ 174 h 1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96"/>
              <a:gd name="T19" fmla="*/ 0 h 174"/>
              <a:gd name="T20" fmla="*/ 96 w 96"/>
              <a:gd name="T21" fmla="*/ 174 h 17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96" h="174">
                <a:moveTo>
                  <a:pt x="96" y="3"/>
                </a:moveTo>
                <a:cubicBezTo>
                  <a:pt x="66" y="9"/>
                  <a:pt x="92" y="0"/>
                  <a:pt x="75" y="15"/>
                </a:cubicBezTo>
                <a:cubicBezTo>
                  <a:pt x="70" y="20"/>
                  <a:pt x="57" y="27"/>
                  <a:pt x="57" y="27"/>
                </a:cubicBezTo>
                <a:cubicBezTo>
                  <a:pt x="48" y="41"/>
                  <a:pt x="37" y="50"/>
                  <a:pt x="27" y="63"/>
                </a:cubicBezTo>
                <a:cubicBezTo>
                  <a:pt x="23" y="69"/>
                  <a:pt x="15" y="81"/>
                  <a:pt x="15" y="81"/>
                </a:cubicBezTo>
                <a:cubicBezTo>
                  <a:pt x="7" y="113"/>
                  <a:pt x="0" y="140"/>
                  <a:pt x="0" y="174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4" name="Freeform 52"/>
          <p:cNvSpPr>
            <a:spLocks/>
          </p:cNvSpPr>
          <p:nvPr/>
        </p:nvSpPr>
        <p:spPr bwMode="auto">
          <a:xfrm>
            <a:off x="4505325" y="5528717"/>
            <a:ext cx="128588" cy="204787"/>
          </a:xfrm>
          <a:custGeom>
            <a:avLst/>
            <a:gdLst>
              <a:gd name="T0" fmla="*/ 81 w 81"/>
              <a:gd name="T1" fmla="*/ 0 h 129"/>
              <a:gd name="T2" fmla="*/ 42 w 81"/>
              <a:gd name="T3" fmla="*/ 36 h 129"/>
              <a:gd name="T4" fmla="*/ 12 w 81"/>
              <a:gd name="T5" fmla="*/ 75 h 129"/>
              <a:gd name="T6" fmla="*/ 6 w 81"/>
              <a:gd name="T7" fmla="*/ 84 h 129"/>
              <a:gd name="T8" fmla="*/ 3 w 81"/>
              <a:gd name="T9" fmla="*/ 129 h 1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1"/>
              <a:gd name="T16" fmla="*/ 0 h 129"/>
              <a:gd name="T17" fmla="*/ 81 w 81"/>
              <a:gd name="T18" fmla="*/ 129 h 1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1" h="129">
                <a:moveTo>
                  <a:pt x="81" y="0"/>
                </a:moveTo>
                <a:cubicBezTo>
                  <a:pt x="74" y="20"/>
                  <a:pt x="60" y="27"/>
                  <a:pt x="42" y="36"/>
                </a:cubicBezTo>
                <a:cubicBezTo>
                  <a:pt x="33" y="50"/>
                  <a:pt x="21" y="61"/>
                  <a:pt x="12" y="75"/>
                </a:cubicBezTo>
                <a:cubicBezTo>
                  <a:pt x="10" y="78"/>
                  <a:pt x="6" y="84"/>
                  <a:pt x="6" y="84"/>
                </a:cubicBezTo>
                <a:cubicBezTo>
                  <a:pt x="0" y="107"/>
                  <a:pt x="3" y="92"/>
                  <a:pt x="3" y="129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3" name="Freeform 51"/>
          <p:cNvSpPr>
            <a:spLocks/>
          </p:cNvSpPr>
          <p:nvPr/>
        </p:nvSpPr>
        <p:spPr bwMode="auto">
          <a:xfrm>
            <a:off x="4595813" y="5595392"/>
            <a:ext cx="128587" cy="138112"/>
          </a:xfrm>
          <a:custGeom>
            <a:avLst/>
            <a:gdLst>
              <a:gd name="T0" fmla="*/ 81 w 81"/>
              <a:gd name="T1" fmla="*/ 0 h 87"/>
              <a:gd name="T2" fmla="*/ 33 w 81"/>
              <a:gd name="T3" fmla="*/ 18 h 87"/>
              <a:gd name="T4" fmla="*/ 18 w 81"/>
              <a:gd name="T5" fmla="*/ 33 h 87"/>
              <a:gd name="T6" fmla="*/ 0 w 81"/>
              <a:gd name="T7" fmla="*/ 87 h 87"/>
              <a:gd name="T8" fmla="*/ 0 60000 65536"/>
              <a:gd name="T9" fmla="*/ 0 60000 65536"/>
              <a:gd name="T10" fmla="*/ 0 60000 65536"/>
              <a:gd name="T11" fmla="*/ 0 60000 65536"/>
              <a:gd name="T12" fmla="*/ 0 w 81"/>
              <a:gd name="T13" fmla="*/ 0 h 87"/>
              <a:gd name="T14" fmla="*/ 81 w 81"/>
              <a:gd name="T15" fmla="*/ 87 h 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1" h="87">
                <a:moveTo>
                  <a:pt x="81" y="0"/>
                </a:moveTo>
                <a:cubicBezTo>
                  <a:pt x="65" y="5"/>
                  <a:pt x="50" y="14"/>
                  <a:pt x="33" y="18"/>
                </a:cubicBezTo>
                <a:cubicBezTo>
                  <a:pt x="17" y="42"/>
                  <a:pt x="38" y="13"/>
                  <a:pt x="18" y="33"/>
                </a:cubicBezTo>
                <a:cubicBezTo>
                  <a:pt x="7" y="44"/>
                  <a:pt x="0" y="71"/>
                  <a:pt x="0" y="87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0" name="Freeform 48"/>
          <p:cNvSpPr>
            <a:spLocks/>
          </p:cNvSpPr>
          <p:nvPr/>
        </p:nvSpPr>
        <p:spPr bwMode="auto">
          <a:xfrm>
            <a:off x="4738688" y="5530304"/>
            <a:ext cx="142875" cy="50800"/>
          </a:xfrm>
          <a:custGeom>
            <a:avLst/>
            <a:gdLst>
              <a:gd name="T0" fmla="*/ 90 w 90"/>
              <a:gd name="T1" fmla="*/ 8 h 32"/>
              <a:gd name="T2" fmla="*/ 0 w 90"/>
              <a:gd name="T3" fmla="*/ 32 h 32"/>
              <a:gd name="T4" fmla="*/ 0 60000 65536"/>
              <a:gd name="T5" fmla="*/ 0 60000 65536"/>
              <a:gd name="T6" fmla="*/ 0 w 90"/>
              <a:gd name="T7" fmla="*/ 0 h 32"/>
              <a:gd name="T8" fmla="*/ 90 w 90"/>
              <a:gd name="T9" fmla="*/ 32 h 3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0" h="32">
                <a:moveTo>
                  <a:pt x="90" y="8"/>
                </a:moveTo>
                <a:cubicBezTo>
                  <a:pt x="89" y="8"/>
                  <a:pt x="0" y="0"/>
                  <a:pt x="0" y="32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1" name="Freeform 49"/>
          <p:cNvSpPr>
            <a:spLocks/>
          </p:cNvSpPr>
          <p:nvPr/>
        </p:nvSpPr>
        <p:spPr bwMode="auto">
          <a:xfrm>
            <a:off x="4633913" y="5462042"/>
            <a:ext cx="247650" cy="47625"/>
          </a:xfrm>
          <a:custGeom>
            <a:avLst/>
            <a:gdLst>
              <a:gd name="T0" fmla="*/ 135 w 135"/>
              <a:gd name="T1" fmla="*/ 0 h 30"/>
              <a:gd name="T2" fmla="*/ 54 w 135"/>
              <a:gd name="T3" fmla="*/ 3 h 30"/>
              <a:gd name="T4" fmla="*/ 9 w 135"/>
              <a:gd name="T5" fmla="*/ 18 h 30"/>
              <a:gd name="T6" fmla="*/ 0 w 135"/>
              <a:gd name="T7" fmla="*/ 30 h 30"/>
              <a:gd name="T8" fmla="*/ 0 60000 65536"/>
              <a:gd name="T9" fmla="*/ 0 60000 65536"/>
              <a:gd name="T10" fmla="*/ 0 60000 65536"/>
              <a:gd name="T11" fmla="*/ 0 60000 65536"/>
              <a:gd name="T12" fmla="*/ 0 w 135"/>
              <a:gd name="T13" fmla="*/ 0 h 30"/>
              <a:gd name="T14" fmla="*/ 135 w 135"/>
              <a:gd name="T15" fmla="*/ 30 h 3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5" h="30">
                <a:moveTo>
                  <a:pt x="135" y="0"/>
                </a:moveTo>
                <a:cubicBezTo>
                  <a:pt x="108" y="1"/>
                  <a:pt x="81" y="1"/>
                  <a:pt x="54" y="3"/>
                </a:cubicBezTo>
                <a:cubicBezTo>
                  <a:pt x="40" y="4"/>
                  <a:pt x="24" y="16"/>
                  <a:pt x="9" y="18"/>
                </a:cubicBezTo>
                <a:cubicBezTo>
                  <a:pt x="2" y="28"/>
                  <a:pt x="6" y="24"/>
                  <a:pt x="0" y="30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2" name="Freeform 50"/>
          <p:cNvSpPr>
            <a:spLocks/>
          </p:cNvSpPr>
          <p:nvPr/>
        </p:nvSpPr>
        <p:spPr bwMode="auto">
          <a:xfrm>
            <a:off x="4562475" y="5389017"/>
            <a:ext cx="296863" cy="68262"/>
          </a:xfrm>
          <a:custGeom>
            <a:avLst/>
            <a:gdLst>
              <a:gd name="T0" fmla="*/ 168 w 168"/>
              <a:gd name="T1" fmla="*/ 10 h 43"/>
              <a:gd name="T2" fmla="*/ 6 w 168"/>
              <a:gd name="T3" fmla="*/ 34 h 43"/>
              <a:gd name="T4" fmla="*/ 0 w 168"/>
              <a:gd name="T5" fmla="*/ 43 h 43"/>
              <a:gd name="T6" fmla="*/ 0 60000 65536"/>
              <a:gd name="T7" fmla="*/ 0 60000 65536"/>
              <a:gd name="T8" fmla="*/ 0 60000 65536"/>
              <a:gd name="T9" fmla="*/ 0 w 168"/>
              <a:gd name="T10" fmla="*/ 0 h 43"/>
              <a:gd name="T11" fmla="*/ 168 w 168"/>
              <a:gd name="T12" fmla="*/ 43 h 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8" h="43">
                <a:moveTo>
                  <a:pt x="168" y="10"/>
                </a:moveTo>
                <a:cubicBezTo>
                  <a:pt x="139" y="0"/>
                  <a:pt x="42" y="28"/>
                  <a:pt x="6" y="34"/>
                </a:cubicBezTo>
                <a:cubicBezTo>
                  <a:pt x="4" y="37"/>
                  <a:pt x="0" y="43"/>
                  <a:pt x="0" y="43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66" name="Text Box 14"/>
          <p:cNvSpPr txBox="1">
            <a:spLocks noChangeArrowheads="1"/>
          </p:cNvSpPr>
          <p:nvPr/>
        </p:nvSpPr>
        <p:spPr bwMode="auto">
          <a:xfrm>
            <a:off x="467544" y="980728"/>
            <a:ext cx="813690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i="1" dirty="0" smtClean="0">
                <a:solidFill>
                  <a:srgbClr val="7030A0"/>
                </a:solidFill>
              </a:rPr>
              <a:t>Биссектрисы треугольника </a:t>
            </a:r>
            <a:r>
              <a:rPr lang="ru-RU" sz="2800" i="1" dirty="0" smtClean="0">
                <a:solidFill>
                  <a:srgbClr val="7030A0"/>
                </a:solidFill>
              </a:rPr>
              <a:t>пересекаются в одной точке</a:t>
            </a:r>
            <a:endParaRPr lang="ru-RU" sz="2800" b="1" i="1" dirty="0">
              <a:solidFill>
                <a:srgbClr val="7030A0"/>
              </a:solidFill>
            </a:endParaRPr>
          </a:p>
        </p:txBody>
      </p:sp>
      <p:graphicFrame>
        <p:nvGraphicFramePr>
          <p:cNvPr id="100373" name="Object 21"/>
          <p:cNvGraphicFramePr>
            <a:graphicFrameLocks noChangeAspect="1"/>
          </p:cNvGraphicFramePr>
          <p:nvPr>
            <p:ph idx="4294967295"/>
          </p:nvPr>
        </p:nvGraphicFramePr>
        <p:xfrm>
          <a:off x="5148263" y="2353717"/>
          <a:ext cx="3744912" cy="444500"/>
        </p:xfrm>
        <a:graphic>
          <a:graphicData uri="http://schemas.openxmlformats.org/presentationml/2006/ole">
            <p:oleObj spid="_x0000_s30722" name="Формула" r:id="rId4" imgW="1714320" imgH="203040" progId="Equation.3">
              <p:embed/>
            </p:oleObj>
          </a:graphicData>
        </a:graphic>
      </p:graphicFrame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211638" y="2210842"/>
            <a:ext cx="4302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В</a:t>
            </a:r>
          </a:p>
        </p:txBody>
      </p:sp>
      <p:sp>
        <p:nvSpPr>
          <p:cNvPr id="2" name="TextBox 14"/>
          <p:cNvSpPr txBox="1">
            <a:spLocks noChangeArrowheads="1"/>
          </p:cNvSpPr>
          <p:nvPr/>
        </p:nvSpPr>
        <p:spPr bwMode="auto">
          <a:xfrm>
            <a:off x="4859338" y="5738267"/>
            <a:ext cx="4302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С</a:t>
            </a:r>
          </a:p>
        </p:txBody>
      </p:sp>
      <p:sp>
        <p:nvSpPr>
          <p:cNvPr id="3" name="TextBox 14"/>
          <p:cNvSpPr txBox="1">
            <a:spLocks noChangeArrowheads="1"/>
          </p:cNvSpPr>
          <p:nvPr/>
        </p:nvSpPr>
        <p:spPr bwMode="auto">
          <a:xfrm>
            <a:off x="254000" y="5671592"/>
            <a:ext cx="4302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А</a:t>
            </a:r>
          </a:p>
        </p:txBody>
      </p:sp>
      <p:sp>
        <p:nvSpPr>
          <p:cNvPr id="100380" name="Line 28"/>
          <p:cNvSpPr>
            <a:spLocks noChangeShapeType="1"/>
          </p:cNvSpPr>
          <p:nvPr/>
        </p:nvSpPr>
        <p:spPr bwMode="auto">
          <a:xfrm flipV="1">
            <a:off x="539750" y="4226271"/>
            <a:ext cx="4104258" cy="151199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81" name="Line 29"/>
          <p:cNvSpPr>
            <a:spLocks noChangeShapeType="1"/>
          </p:cNvSpPr>
          <p:nvPr/>
        </p:nvSpPr>
        <p:spPr bwMode="auto">
          <a:xfrm flipH="1" flipV="1">
            <a:off x="2771799" y="3938240"/>
            <a:ext cx="2160563" cy="180002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82" name="Line 30"/>
          <p:cNvSpPr>
            <a:spLocks noChangeShapeType="1"/>
          </p:cNvSpPr>
          <p:nvPr/>
        </p:nvSpPr>
        <p:spPr bwMode="auto">
          <a:xfrm flipH="1">
            <a:off x="3131839" y="2642642"/>
            <a:ext cx="1209973" cy="3095798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" name="TextBox 14"/>
          <p:cNvSpPr txBox="1">
            <a:spLocks noChangeArrowheads="1"/>
          </p:cNvSpPr>
          <p:nvPr/>
        </p:nvSpPr>
        <p:spPr bwMode="auto">
          <a:xfrm>
            <a:off x="3347864" y="4082256"/>
            <a:ext cx="4302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dirty="0"/>
              <a:t>О</a:t>
            </a:r>
          </a:p>
        </p:txBody>
      </p:sp>
      <p:sp>
        <p:nvSpPr>
          <p:cNvPr id="6" name="TextBox 14"/>
          <p:cNvSpPr txBox="1">
            <a:spLocks noChangeArrowheads="1"/>
          </p:cNvSpPr>
          <p:nvPr/>
        </p:nvSpPr>
        <p:spPr bwMode="auto">
          <a:xfrm>
            <a:off x="4643438" y="3799929"/>
            <a:ext cx="646112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А</a:t>
            </a:r>
            <a:r>
              <a:rPr lang="ru-RU" sz="2200" baseline="-25000"/>
              <a:t>1</a:t>
            </a:r>
            <a:endParaRPr lang="ru-RU" sz="2200"/>
          </a:p>
        </p:txBody>
      </p:sp>
      <p:sp>
        <p:nvSpPr>
          <p:cNvPr id="7" name="TextBox 14"/>
          <p:cNvSpPr txBox="1">
            <a:spLocks noChangeArrowheads="1"/>
          </p:cNvSpPr>
          <p:nvPr/>
        </p:nvSpPr>
        <p:spPr bwMode="auto">
          <a:xfrm>
            <a:off x="2195513" y="3655467"/>
            <a:ext cx="57467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С</a:t>
            </a:r>
            <a:r>
              <a:rPr lang="ru-RU" sz="2200" baseline="-25000"/>
              <a:t>1</a:t>
            </a:r>
            <a:endParaRPr lang="ru-RU" sz="2200"/>
          </a:p>
        </p:txBody>
      </p:sp>
      <p:sp>
        <p:nvSpPr>
          <p:cNvPr id="8" name="TextBox 14"/>
          <p:cNvSpPr txBox="1">
            <a:spLocks noChangeArrowheads="1"/>
          </p:cNvSpPr>
          <p:nvPr/>
        </p:nvSpPr>
        <p:spPr bwMode="auto">
          <a:xfrm>
            <a:off x="2701925" y="5738267"/>
            <a:ext cx="6461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В</a:t>
            </a:r>
            <a:r>
              <a:rPr lang="ru-RU" sz="2200" baseline="-25000"/>
              <a:t>1</a:t>
            </a:r>
            <a:endParaRPr lang="ru-RU" sz="2200"/>
          </a:p>
        </p:txBody>
      </p:sp>
      <p:sp>
        <p:nvSpPr>
          <p:cNvPr id="100387" name="Line 35"/>
          <p:cNvSpPr>
            <a:spLocks noChangeShapeType="1"/>
          </p:cNvSpPr>
          <p:nvPr/>
        </p:nvSpPr>
        <p:spPr bwMode="auto">
          <a:xfrm>
            <a:off x="3563888" y="4586312"/>
            <a:ext cx="0" cy="1122362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88" name="Line 36"/>
          <p:cNvSpPr>
            <a:spLocks noChangeShapeType="1"/>
          </p:cNvSpPr>
          <p:nvPr/>
        </p:nvSpPr>
        <p:spPr bwMode="auto">
          <a:xfrm flipV="1">
            <a:off x="3563888" y="4442867"/>
            <a:ext cx="1116062" cy="143445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89" name="Line 37"/>
          <p:cNvSpPr>
            <a:spLocks noChangeShapeType="1"/>
          </p:cNvSpPr>
          <p:nvPr/>
        </p:nvSpPr>
        <p:spPr bwMode="auto">
          <a:xfrm flipH="1" flipV="1">
            <a:off x="2843808" y="3866232"/>
            <a:ext cx="720080" cy="720080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" name="TextBox 14"/>
          <p:cNvSpPr txBox="1">
            <a:spLocks noChangeArrowheads="1"/>
          </p:cNvSpPr>
          <p:nvPr/>
        </p:nvSpPr>
        <p:spPr bwMode="auto">
          <a:xfrm>
            <a:off x="3219450" y="5738267"/>
            <a:ext cx="4302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/>
              <a:t>M</a:t>
            </a:r>
            <a:endParaRPr lang="ru-RU" sz="2200"/>
          </a:p>
        </p:txBody>
      </p:sp>
      <p:sp>
        <p:nvSpPr>
          <p:cNvPr id="10" name="TextBox 14"/>
          <p:cNvSpPr txBox="1">
            <a:spLocks noChangeArrowheads="1"/>
          </p:cNvSpPr>
          <p:nvPr/>
        </p:nvSpPr>
        <p:spPr bwMode="auto">
          <a:xfrm>
            <a:off x="4679950" y="4187279"/>
            <a:ext cx="43021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/>
              <a:t>L</a:t>
            </a:r>
            <a:endParaRPr lang="ru-RU" sz="2200"/>
          </a:p>
        </p:txBody>
      </p:sp>
      <p:sp>
        <p:nvSpPr>
          <p:cNvPr id="11" name="TextBox 14"/>
          <p:cNvSpPr txBox="1">
            <a:spLocks noChangeArrowheads="1"/>
          </p:cNvSpPr>
          <p:nvPr/>
        </p:nvSpPr>
        <p:spPr bwMode="auto">
          <a:xfrm>
            <a:off x="2484438" y="3511004"/>
            <a:ext cx="430212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dirty="0"/>
              <a:t>K</a:t>
            </a:r>
            <a:endParaRPr lang="ru-RU" sz="2200" dirty="0"/>
          </a:p>
        </p:txBody>
      </p:sp>
      <p:graphicFrame>
        <p:nvGraphicFramePr>
          <p:cNvPr id="100409" name="Object 57"/>
          <p:cNvGraphicFramePr>
            <a:graphicFrameLocks noChangeAspect="1"/>
          </p:cNvGraphicFramePr>
          <p:nvPr/>
        </p:nvGraphicFramePr>
        <p:xfrm>
          <a:off x="6156325" y="2929979"/>
          <a:ext cx="1414463" cy="388938"/>
        </p:xfrm>
        <a:graphic>
          <a:graphicData uri="http://schemas.openxmlformats.org/presentationml/2006/ole">
            <p:oleObj spid="_x0000_s30723" name="Формула" r:id="rId5" imgW="647640" imgH="177480" progId="Equation.3">
              <p:embed/>
            </p:oleObj>
          </a:graphicData>
        </a:graphic>
      </p:graphicFrame>
      <p:sp>
        <p:nvSpPr>
          <p:cNvPr id="100375" name="Freeform 23"/>
          <p:cNvSpPr>
            <a:spLocks/>
          </p:cNvSpPr>
          <p:nvPr/>
        </p:nvSpPr>
        <p:spPr bwMode="auto">
          <a:xfrm>
            <a:off x="539750" y="2642642"/>
            <a:ext cx="4392613" cy="3097212"/>
          </a:xfrm>
          <a:custGeom>
            <a:avLst/>
            <a:gdLst>
              <a:gd name="T0" fmla="*/ 0 w 1996"/>
              <a:gd name="T1" fmla="*/ 1089 h 1089"/>
              <a:gd name="T2" fmla="*/ 1724 w 1996"/>
              <a:gd name="T3" fmla="*/ 0 h 1089"/>
              <a:gd name="T4" fmla="*/ 1996 w 1996"/>
              <a:gd name="T5" fmla="*/ 1089 h 1089"/>
              <a:gd name="T6" fmla="*/ 0 w 1996"/>
              <a:gd name="T7" fmla="*/ 1089 h 1089"/>
              <a:gd name="T8" fmla="*/ 0 60000 65536"/>
              <a:gd name="T9" fmla="*/ 0 60000 65536"/>
              <a:gd name="T10" fmla="*/ 0 60000 65536"/>
              <a:gd name="T11" fmla="*/ 0 60000 65536"/>
              <a:gd name="T12" fmla="*/ 0 w 1996"/>
              <a:gd name="T13" fmla="*/ 0 h 1089"/>
              <a:gd name="T14" fmla="*/ 1996 w 1996"/>
              <a:gd name="T15" fmla="*/ 1089 h 108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96" h="1089">
                <a:moveTo>
                  <a:pt x="0" y="1089"/>
                </a:moveTo>
                <a:lnTo>
                  <a:pt x="1724" y="0"/>
                </a:lnTo>
                <a:lnTo>
                  <a:pt x="1996" y="1089"/>
                </a:lnTo>
                <a:lnTo>
                  <a:pt x="0" y="1089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2483768" y="3578200"/>
            <a:ext cx="2232248" cy="216024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Рисунок 39" descr="Что-то новенькое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sp>
        <p:nvSpPr>
          <p:cNvPr id="100406" name="Freeform 54"/>
          <p:cNvSpPr>
            <a:spLocks/>
          </p:cNvSpPr>
          <p:nvPr/>
        </p:nvSpPr>
        <p:spPr bwMode="auto">
          <a:xfrm>
            <a:off x="3563888" y="5522416"/>
            <a:ext cx="144463" cy="146050"/>
          </a:xfrm>
          <a:custGeom>
            <a:avLst/>
            <a:gdLst>
              <a:gd name="T0" fmla="*/ 0 w 91"/>
              <a:gd name="T1" fmla="*/ 0 h 91"/>
              <a:gd name="T2" fmla="*/ 91 w 91"/>
              <a:gd name="T3" fmla="*/ 0 h 91"/>
              <a:gd name="T4" fmla="*/ 91 w 91"/>
              <a:gd name="T5" fmla="*/ 91 h 91"/>
              <a:gd name="T6" fmla="*/ 0 60000 65536"/>
              <a:gd name="T7" fmla="*/ 0 60000 65536"/>
              <a:gd name="T8" fmla="*/ 0 60000 65536"/>
              <a:gd name="T9" fmla="*/ 0 w 91"/>
              <a:gd name="T10" fmla="*/ 0 h 91"/>
              <a:gd name="T11" fmla="*/ 91 w 91"/>
              <a:gd name="T12" fmla="*/ 91 h 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" h="91">
                <a:moveTo>
                  <a:pt x="0" y="0"/>
                </a:moveTo>
                <a:lnTo>
                  <a:pt x="91" y="0"/>
                </a:lnTo>
                <a:lnTo>
                  <a:pt x="91" y="91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7" name="Freeform 45"/>
          <p:cNvSpPr>
            <a:spLocks/>
          </p:cNvSpPr>
          <p:nvPr/>
        </p:nvSpPr>
        <p:spPr bwMode="auto">
          <a:xfrm>
            <a:off x="4191000" y="2899246"/>
            <a:ext cx="214313" cy="63500"/>
          </a:xfrm>
          <a:custGeom>
            <a:avLst/>
            <a:gdLst>
              <a:gd name="T0" fmla="*/ 0 w 123"/>
              <a:gd name="T1" fmla="*/ 0 h 40"/>
              <a:gd name="T2" fmla="*/ 123 w 123"/>
              <a:gd name="T3" fmla="*/ 27 h 40"/>
              <a:gd name="T4" fmla="*/ 0 60000 65536"/>
              <a:gd name="T5" fmla="*/ 0 60000 65536"/>
              <a:gd name="T6" fmla="*/ 0 w 123"/>
              <a:gd name="T7" fmla="*/ 0 h 40"/>
              <a:gd name="T8" fmla="*/ 123 w 123"/>
              <a:gd name="T9" fmla="*/ 40 h 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3" h="40">
                <a:moveTo>
                  <a:pt x="0" y="0"/>
                </a:moveTo>
                <a:cubicBezTo>
                  <a:pt x="40" y="40"/>
                  <a:pt x="56" y="27"/>
                  <a:pt x="123" y="27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9" name="Freeform 47"/>
          <p:cNvSpPr>
            <a:spLocks/>
          </p:cNvSpPr>
          <p:nvPr/>
        </p:nvSpPr>
        <p:spPr bwMode="auto">
          <a:xfrm>
            <a:off x="4167188" y="2961159"/>
            <a:ext cx="238125" cy="68262"/>
          </a:xfrm>
          <a:custGeom>
            <a:avLst/>
            <a:gdLst>
              <a:gd name="T0" fmla="*/ 0 w 150"/>
              <a:gd name="T1" fmla="*/ 0 h 43"/>
              <a:gd name="T2" fmla="*/ 39 w 150"/>
              <a:gd name="T3" fmla="*/ 30 h 43"/>
              <a:gd name="T4" fmla="*/ 57 w 150"/>
              <a:gd name="T5" fmla="*/ 36 h 43"/>
              <a:gd name="T6" fmla="*/ 150 w 150"/>
              <a:gd name="T7" fmla="*/ 24 h 43"/>
              <a:gd name="T8" fmla="*/ 0 60000 65536"/>
              <a:gd name="T9" fmla="*/ 0 60000 65536"/>
              <a:gd name="T10" fmla="*/ 0 60000 65536"/>
              <a:gd name="T11" fmla="*/ 0 60000 65536"/>
              <a:gd name="T12" fmla="*/ 0 w 150"/>
              <a:gd name="T13" fmla="*/ 0 h 43"/>
              <a:gd name="T14" fmla="*/ 150 w 150"/>
              <a:gd name="T15" fmla="*/ 43 h 4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0" h="43">
                <a:moveTo>
                  <a:pt x="0" y="0"/>
                </a:moveTo>
                <a:cubicBezTo>
                  <a:pt x="5" y="24"/>
                  <a:pt x="17" y="23"/>
                  <a:pt x="39" y="30"/>
                </a:cubicBezTo>
                <a:cubicBezTo>
                  <a:pt x="45" y="32"/>
                  <a:pt x="57" y="36"/>
                  <a:pt x="57" y="36"/>
                </a:cubicBezTo>
                <a:cubicBezTo>
                  <a:pt x="62" y="36"/>
                  <a:pt x="131" y="43"/>
                  <a:pt x="150" y="24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5" name="Freeform 43"/>
          <p:cNvSpPr>
            <a:spLocks/>
          </p:cNvSpPr>
          <p:nvPr/>
        </p:nvSpPr>
        <p:spPr bwMode="auto">
          <a:xfrm>
            <a:off x="4065588" y="2784946"/>
            <a:ext cx="115887" cy="114300"/>
          </a:xfrm>
          <a:custGeom>
            <a:avLst/>
            <a:gdLst>
              <a:gd name="T0" fmla="*/ 10 w 73"/>
              <a:gd name="T1" fmla="*/ 0 h 72"/>
              <a:gd name="T2" fmla="*/ 7 w 73"/>
              <a:gd name="T3" fmla="*/ 33 h 72"/>
              <a:gd name="T4" fmla="*/ 73 w 73"/>
              <a:gd name="T5" fmla="*/ 72 h 72"/>
              <a:gd name="T6" fmla="*/ 0 60000 65536"/>
              <a:gd name="T7" fmla="*/ 0 60000 65536"/>
              <a:gd name="T8" fmla="*/ 0 60000 65536"/>
              <a:gd name="T9" fmla="*/ 0 w 73"/>
              <a:gd name="T10" fmla="*/ 0 h 72"/>
              <a:gd name="T11" fmla="*/ 73 w 73"/>
              <a:gd name="T12" fmla="*/ 72 h 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3" h="72">
                <a:moveTo>
                  <a:pt x="10" y="0"/>
                </a:moveTo>
                <a:cubicBezTo>
                  <a:pt x="0" y="15"/>
                  <a:pt x="2" y="7"/>
                  <a:pt x="7" y="33"/>
                </a:cubicBezTo>
                <a:cubicBezTo>
                  <a:pt x="13" y="65"/>
                  <a:pt x="46" y="72"/>
                  <a:pt x="73" y="72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6" name="Freeform 44"/>
          <p:cNvSpPr>
            <a:spLocks/>
          </p:cNvSpPr>
          <p:nvPr/>
        </p:nvSpPr>
        <p:spPr bwMode="auto">
          <a:xfrm>
            <a:off x="4010025" y="2851621"/>
            <a:ext cx="142875" cy="123825"/>
          </a:xfrm>
          <a:custGeom>
            <a:avLst/>
            <a:gdLst>
              <a:gd name="T0" fmla="*/ 0 w 90"/>
              <a:gd name="T1" fmla="*/ 0 h 78"/>
              <a:gd name="T2" fmla="*/ 12 w 90"/>
              <a:gd name="T3" fmla="*/ 54 h 78"/>
              <a:gd name="T4" fmla="*/ 90 w 90"/>
              <a:gd name="T5" fmla="*/ 78 h 78"/>
              <a:gd name="T6" fmla="*/ 0 60000 65536"/>
              <a:gd name="T7" fmla="*/ 0 60000 65536"/>
              <a:gd name="T8" fmla="*/ 0 60000 65536"/>
              <a:gd name="T9" fmla="*/ 0 w 90"/>
              <a:gd name="T10" fmla="*/ 0 h 78"/>
              <a:gd name="T11" fmla="*/ 90 w 90"/>
              <a:gd name="T12" fmla="*/ 78 h 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0" h="78">
                <a:moveTo>
                  <a:pt x="0" y="0"/>
                </a:moveTo>
                <a:cubicBezTo>
                  <a:pt x="1" y="15"/>
                  <a:pt x="0" y="40"/>
                  <a:pt x="12" y="54"/>
                </a:cubicBezTo>
                <a:cubicBezTo>
                  <a:pt x="26" y="71"/>
                  <a:pt x="69" y="78"/>
                  <a:pt x="90" y="78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7" name="Freeform 55"/>
          <p:cNvSpPr>
            <a:spLocks/>
          </p:cNvSpPr>
          <p:nvPr/>
        </p:nvSpPr>
        <p:spPr bwMode="auto">
          <a:xfrm rot="8170577">
            <a:off x="2810762" y="3801586"/>
            <a:ext cx="79375" cy="144463"/>
          </a:xfrm>
          <a:custGeom>
            <a:avLst/>
            <a:gdLst>
              <a:gd name="T0" fmla="*/ 0 w 91"/>
              <a:gd name="T1" fmla="*/ 0 h 91"/>
              <a:gd name="T2" fmla="*/ 91 w 91"/>
              <a:gd name="T3" fmla="*/ 0 h 91"/>
              <a:gd name="T4" fmla="*/ 91 w 91"/>
              <a:gd name="T5" fmla="*/ 91 h 91"/>
              <a:gd name="T6" fmla="*/ 0 60000 65536"/>
              <a:gd name="T7" fmla="*/ 0 60000 65536"/>
              <a:gd name="T8" fmla="*/ 0 60000 65536"/>
              <a:gd name="T9" fmla="*/ 0 w 91"/>
              <a:gd name="T10" fmla="*/ 0 h 91"/>
              <a:gd name="T11" fmla="*/ 91 w 91"/>
              <a:gd name="T12" fmla="*/ 91 h 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" h="91">
                <a:moveTo>
                  <a:pt x="0" y="0"/>
                </a:moveTo>
                <a:lnTo>
                  <a:pt x="91" y="0"/>
                </a:lnTo>
                <a:lnTo>
                  <a:pt x="91" y="91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3" name="Freeform 41"/>
          <p:cNvSpPr>
            <a:spLocks/>
          </p:cNvSpPr>
          <p:nvPr/>
        </p:nvSpPr>
        <p:spPr bwMode="auto">
          <a:xfrm>
            <a:off x="942975" y="5348759"/>
            <a:ext cx="114300" cy="109537"/>
          </a:xfrm>
          <a:custGeom>
            <a:avLst/>
            <a:gdLst>
              <a:gd name="T0" fmla="*/ 0 w 72"/>
              <a:gd name="T1" fmla="*/ 0 h 69"/>
              <a:gd name="T2" fmla="*/ 60 w 72"/>
              <a:gd name="T3" fmla="*/ 24 h 69"/>
              <a:gd name="T4" fmla="*/ 72 w 72"/>
              <a:gd name="T5" fmla="*/ 69 h 69"/>
              <a:gd name="T6" fmla="*/ 0 60000 65536"/>
              <a:gd name="T7" fmla="*/ 0 60000 65536"/>
              <a:gd name="T8" fmla="*/ 0 60000 65536"/>
              <a:gd name="T9" fmla="*/ 0 w 72"/>
              <a:gd name="T10" fmla="*/ 0 h 69"/>
              <a:gd name="T11" fmla="*/ 72 w 72"/>
              <a:gd name="T12" fmla="*/ 69 h 6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" h="69">
                <a:moveTo>
                  <a:pt x="0" y="0"/>
                </a:moveTo>
                <a:cubicBezTo>
                  <a:pt x="41" y="3"/>
                  <a:pt x="36" y="0"/>
                  <a:pt x="60" y="24"/>
                </a:cubicBezTo>
                <a:cubicBezTo>
                  <a:pt x="65" y="38"/>
                  <a:pt x="72" y="54"/>
                  <a:pt x="72" y="69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4" name="Freeform 42"/>
          <p:cNvSpPr>
            <a:spLocks/>
          </p:cNvSpPr>
          <p:nvPr/>
        </p:nvSpPr>
        <p:spPr bwMode="auto">
          <a:xfrm>
            <a:off x="1025525" y="5488459"/>
            <a:ext cx="63500" cy="176212"/>
          </a:xfrm>
          <a:custGeom>
            <a:avLst/>
            <a:gdLst>
              <a:gd name="T0" fmla="*/ 0 w 40"/>
              <a:gd name="T1" fmla="*/ 0 h 111"/>
              <a:gd name="T2" fmla="*/ 27 w 40"/>
              <a:gd name="T3" fmla="*/ 12 h 111"/>
              <a:gd name="T4" fmla="*/ 39 w 40"/>
              <a:gd name="T5" fmla="*/ 39 h 111"/>
              <a:gd name="T6" fmla="*/ 36 w 40"/>
              <a:gd name="T7" fmla="*/ 108 h 111"/>
              <a:gd name="T8" fmla="*/ 27 w 40"/>
              <a:gd name="T9" fmla="*/ 111 h 1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"/>
              <a:gd name="T16" fmla="*/ 0 h 111"/>
              <a:gd name="T17" fmla="*/ 40 w 40"/>
              <a:gd name="T18" fmla="*/ 111 h 11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" h="111">
                <a:moveTo>
                  <a:pt x="0" y="0"/>
                </a:moveTo>
                <a:cubicBezTo>
                  <a:pt x="21" y="7"/>
                  <a:pt x="13" y="2"/>
                  <a:pt x="27" y="12"/>
                </a:cubicBezTo>
                <a:cubicBezTo>
                  <a:pt x="32" y="20"/>
                  <a:pt x="39" y="39"/>
                  <a:pt x="39" y="39"/>
                </a:cubicBezTo>
                <a:cubicBezTo>
                  <a:pt x="38" y="62"/>
                  <a:pt x="40" y="85"/>
                  <a:pt x="36" y="108"/>
                </a:cubicBezTo>
                <a:cubicBezTo>
                  <a:pt x="35" y="111"/>
                  <a:pt x="27" y="111"/>
                  <a:pt x="27" y="111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8" name="Freeform 56"/>
          <p:cNvSpPr>
            <a:spLocks/>
          </p:cNvSpPr>
          <p:nvPr/>
        </p:nvSpPr>
        <p:spPr bwMode="auto">
          <a:xfrm rot="10221548">
            <a:off x="4572000" y="4369271"/>
            <a:ext cx="119063" cy="144463"/>
          </a:xfrm>
          <a:custGeom>
            <a:avLst/>
            <a:gdLst>
              <a:gd name="T0" fmla="*/ 0 w 91"/>
              <a:gd name="T1" fmla="*/ 0 h 91"/>
              <a:gd name="T2" fmla="*/ 91 w 91"/>
              <a:gd name="T3" fmla="*/ 0 h 91"/>
              <a:gd name="T4" fmla="*/ 91 w 91"/>
              <a:gd name="T5" fmla="*/ 91 h 91"/>
              <a:gd name="T6" fmla="*/ 0 60000 65536"/>
              <a:gd name="T7" fmla="*/ 0 60000 65536"/>
              <a:gd name="T8" fmla="*/ 0 60000 65536"/>
              <a:gd name="T9" fmla="*/ 0 w 91"/>
              <a:gd name="T10" fmla="*/ 0 h 91"/>
              <a:gd name="T11" fmla="*/ 91 w 91"/>
              <a:gd name="T12" fmla="*/ 91 h 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" h="91">
                <a:moveTo>
                  <a:pt x="0" y="0"/>
                </a:moveTo>
                <a:lnTo>
                  <a:pt x="91" y="0"/>
                </a:lnTo>
                <a:lnTo>
                  <a:pt x="91" y="91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5" name="Freeform 53"/>
          <p:cNvSpPr>
            <a:spLocks/>
          </p:cNvSpPr>
          <p:nvPr/>
        </p:nvSpPr>
        <p:spPr bwMode="auto">
          <a:xfrm>
            <a:off x="4410075" y="5385271"/>
            <a:ext cx="152400" cy="276225"/>
          </a:xfrm>
          <a:custGeom>
            <a:avLst/>
            <a:gdLst>
              <a:gd name="T0" fmla="*/ 96 w 96"/>
              <a:gd name="T1" fmla="*/ 3 h 174"/>
              <a:gd name="T2" fmla="*/ 75 w 96"/>
              <a:gd name="T3" fmla="*/ 15 h 174"/>
              <a:gd name="T4" fmla="*/ 57 w 96"/>
              <a:gd name="T5" fmla="*/ 27 h 174"/>
              <a:gd name="T6" fmla="*/ 27 w 96"/>
              <a:gd name="T7" fmla="*/ 63 h 174"/>
              <a:gd name="T8" fmla="*/ 15 w 96"/>
              <a:gd name="T9" fmla="*/ 81 h 174"/>
              <a:gd name="T10" fmla="*/ 0 w 96"/>
              <a:gd name="T11" fmla="*/ 174 h 1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96"/>
              <a:gd name="T19" fmla="*/ 0 h 174"/>
              <a:gd name="T20" fmla="*/ 96 w 96"/>
              <a:gd name="T21" fmla="*/ 174 h 17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96" h="174">
                <a:moveTo>
                  <a:pt x="96" y="3"/>
                </a:moveTo>
                <a:cubicBezTo>
                  <a:pt x="66" y="9"/>
                  <a:pt x="92" y="0"/>
                  <a:pt x="75" y="15"/>
                </a:cubicBezTo>
                <a:cubicBezTo>
                  <a:pt x="70" y="20"/>
                  <a:pt x="57" y="27"/>
                  <a:pt x="57" y="27"/>
                </a:cubicBezTo>
                <a:cubicBezTo>
                  <a:pt x="48" y="41"/>
                  <a:pt x="37" y="50"/>
                  <a:pt x="27" y="63"/>
                </a:cubicBezTo>
                <a:cubicBezTo>
                  <a:pt x="23" y="69"/>
                  <a:pt x="15" y="81"/>
                  <a:pt x="15" y="81"/>
                </a:cubicBezTo>
                <a:cubicBezTo>
                  <a:pt x="7" y="113"/>
                  <a:pt x="0" y="140"/>
                  <a:pt x="0" y="174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4" name="Freeform 52"/>
          <p:cNvSpPr>
            <a:spLocks/>
          </p:cNvSpPr>
          <p:nvPr/>
        </p:nvSpPr>
        <p:spPr bwMode="auto">
          <a:xfrm>
            <a:off x="4505325" y="5456709"/>
            <a:ext cx="128588" cy="204787"/>
          </a:xfrm>
          <a:custGeom>
            <a:avLst/>
            <a:gdLst>
              <a:gd name="T0" fmla="*/ 81 w 81"/>
              <a:gd name="T1" fmla="*/ 0 h 129"/>
              <a:gd name="T2" fmla="*/ 42 w 81"/>
              <a:gd name="T3" fmla="*/ 36 h 129"/>
              <a:gd name="T4" fmla="*/ 12 w 81"/>
              <a:gd name="T5" fmla="*/ 75 h 129"/>
              <a:gd name="T6" fmla="*/ 6 w 81"/>
              <a:gd name="T7" fmla="*/ 84 h 129"/>
              <a:gd name="T8" fmla="*/ 3 w 81"/>
              <a:gd name="T9" fmla="*/ 129 h 1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1"/>
              <a:gd name="T16" fmla="*/ 0 h 129"/>
              <a:gd name="T17" fmla="*/ 81 w 81"/>
              <a:gd name="T18" fmla="*/ 129 h 1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1" h="129">
                <a:moveTo>
                  <a:pt x="81" y="0"/>
                </a:moveTo>
                <a:cubicBezTo>
                  <a:pt x="74" y="20"/>
                  <a:pt x="60" y="27"/>
                  <a:pt x="42" y="36"/>
                </a:cubicBezTo>
                <a:cubicBezTo>
                  <a:pt x="33" y="50"/>
                  <a:pt x="21" y="61"/>
                  <a:pt x="12" y="75"/>
                </a:cubicBezTo>
                <a:cubicBezTo>
                  <a:pt x="10" y="78"/>
                  <a:pt x="6" y="84"/>
                  <a:pt x="6" y="84"/>
                </a:cubicBezTo>
                <a:cubicBezTo>
                  <a:pt x="0" y="107"/>
                  <a:pt x="3" y="92"/>
                  <a:pt x="3" y="129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3" name="Freeform 51"/>
          <p:cNvSpPr>
            <a:spLocks/>
          </p:cNvSpPr>
          <p:nvPr/>
        </p:nvSpPr>
        <p:spPr bwMode="auto">
          <a:xfrm>
            <a:off x="4595813" y="5523384"/>
            <a:ext cx="128587" cy="138112"/>
          </a:xfrm>
          <a:custGeom>
            <a:avLst/>
            <a:gdLst>
              <a:gd name="T0" fmla="*/ 81 w 81"/>
              <a:gd name="T1" fmla="*/ 0 h 87"/>
              <a:gd name="T2" fmla="*/ 33 w 81"/>
              <a:gd name="T3" fmla="*/ 18 h 87"/>
              <a:gd name="T4" fmla="*/ 18 w 81"/>
              <a:gd name="T5" fmla="*/ 33 h 87"/>
              <a:gd name="T6" fmla="*/ 0 w 81"/>
              <a:gd name="T7" fmla="*/ 87 h 87"/>
              <a:gd name="T8" fmla="*/ 0 60000 65536"/>
              <a:gd name="T9" fmla="*/ 0 60000 65536"/>
              <a:gd name="T10" fmla="*/ 0 60000 65536"/>
              <a:gd name="T11" fmla="*/ 0 60000 65536"/>
              <a:gd name="T12" fmla="*/ 0 w 81"/>
              <a:gd name="T13" fmla="*/ 0 h 87"/>
              <a:gd name="T14" fmla="*/ 81 w 81"/>
              <a:gd name="T15" fmla="*/ 87 h 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1" h="87">
                <a:moveTo>
                  <a:pt x="81" y="0"/>
                </a:moveTo>
                <a:cubicBezTo>
                  <a:pt x="65" y="5"/>
                  <a:pt x="50" y="14"/>
                  <a:pt x="33" y="18"/>
                </a:cubicBezTo>
                <a:cubicBezTo>
                  <a:pt x="17" y="42"/>
                  <a:pt x="38" y="13"/>
                  <a:pt x="18" y="33"/>
                </a:cubicBezTo>
                <a:cubicBezTo>
                  <a:pt x="7" y="44"/>
                  <a:pt x="0" y="71"/>
                  <a:pt x="0" y="87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0" name="Freeform 48"/>
          <p:cNvSpPr>
            <a:spLocks/>
          </p:cNvSpPr>
          <p:nvPr/>
        </p:nvSpPr>
        <p:spPr bwMode="auto">
          <a:xfrm>
            <a:off x="4738688" y="5458296"/>
            <a:ext cx="142875" cy="50800"/>
          </a:xfrm>
          <a:custGeom>
            <a:avLst/>
            <a:gdLst>
              <a:gd name="T0" fmla="*/ 90 w 90"/>
              <a:gd name="T1" fmla="*/ 8 h 32"/>
              <a:gd name="T2" fmla="*/ 0 w 90"/>
              <a:gd name="T3" fmla="*/ 32 h 32"/>
              <a:gd name="T4" fmla="*/ 0 60000 65536"/>
              <a:gd name="T5" fmla="*/ 0 60000 65536"/>
              <a:gd name="T6" fmla="*/ 0 w 90"/>
              <a:gd name="T7" fmla="*/ 0 h 32"/>
              <a:gd name="T8" fmla="*/ 90 w 90"/>
              <a:gd name="T9" fmla="*/ 32 h 3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0" h="32">
                <a:moveTo>
                  <a:pt x="90" y="8"/>
                </a:moveTo>
                <a:cubicBezTo>
                  <a:pt x="89" y="8"/>
                  <a:pt x="0" y="0"/>
                  <a:pt x="0" y="32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1" name="Freeform 49"/>
          <p:cNvSpPr>
            <a:spLocks/>
          </p:cNvSpPr>
          <p:nvPr/>
        </p:nvSpPr>
        <p:spPr bwMode="auto">
          <a:xfrm>
            <a:off x="4633913" y="5390034"/>
            <a:ext cx="247650" cy="47625"/>
          </a:xfrm>
          <a:custGeom>
            <a:avLst/>
            <a:gdLst>
              <a:gd name="T0" fmla="*/ 135 w 135"/>
              <a:gd name="T1" fmla="*/ 0 h 30"/>
              <a:gd name="T2" fmla="*/ 54 w 135"/>
              <a:gd name="T3" fmla="*/ 3 h 30"/>
              <a:gd name="T4" fmla="*/ 9 w 135"/>
              <a:gd name="T5" fmla="*/ 18 h 30"/>
              <a:gd name="T6" fmla="*/ 0 w 135"/>
              <a:gd name="T7" fmla="*/ 30 h 30"/>
              <a:gd name="T8" fmla="*/ 0 60000 65536"/>
              <a:gd name="T9" fmla="*/ 0 60000 65536"/>
              <a:gd name="T10" fmla="*/ 0 60000 65536"/>
              <a:gd name="T11" fmla="*/ 0 60000 65536"/>
              <a:gd name="T12" fmla="*/ 0 w 135"/>
              <a:gd name="T13" fmla="*/ 0 h 30"/>
              <a:gd name="T14" fmla="*/ 135 w 135"/>
              <a:gd name="T15" fmla="*/ 30 h 3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5" h="30">
                <a:moveTo>
                  <a:pt x="135" y="0"/>
                </a:moveTo>
                <a:cubicBezTo>
                  <a:pt x="108" y="1"/>
                  <a:pt x="81" y="1"/>
                  <a:pt x="54" y="3"/>
                </a:cubicBezTo>
                <a:cubicBezTo>
                  <a:pt x="40" y="4"/>
                  <a:pt x="24" y="16"/>
                  <a:pt x="9" y="18"/>
                </a:cubicBezTo>
                <a:cubicBezTo>
                  <a:pt x="2" y="28"/>
                  <a:pt x="6" y="24"/>
                  <a:pt x="0" y="30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2" name="Freeform 50"/>
          <p:cNvSpPr>
            <a:spLocks/>
          </p:cNvSpPr>
          <p:nvPr/>
        </p:nvSpPr>
        <p:spPr bwMode="auto">
          <a:xfrm>
            <a:off x="4562475" y="5317009"/>
            <a:ext cx="296863" cy="68262"/>
          </a:xfrm>
          <a:custGeom>
            <a:avLst/>
            <a:gdLst>
              <a:gd name="T0" fmla="*/ 168 w 168"/>
              <a:gd name="T1" fmla="*/ 10 h 43"/>
              <a:gd name="T2" fmla="*/ 6 w 168"/>
              <a:gd name="T3" fmla="*/ 34 h 43"/>
              <a:gd name="T4" fmla="*/ 0 w 168"/>
              <a:gd name="T5" fmla="*/ 43 h 43"/>
              <a:gd name="T6" fmla="*/ 0 60000 65536"/>
              <a:gd name="T7" fmla="*/ 0 60000 65536"/>
              <a:gd name="T8" fmla="*/ 0 60000 65536"/>
              <a:gd name="T9" fmla="*/ 0 w 168"/>
              <a:gd name="T10" fmla="*/ 0 h 43"/>
              <a:gd name="T11" fmla="*/ 168 w 168"/>
              <a:gd name="T12" fmla="*/ 43 h 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8" h="43">
                <a:moveTo>
                  <a:pt x="168" y="10"/>
                </a:moveTo>
                <a:cubicBezTo>
                  <a:pt x="139" y="0"/>
                  <a:pt x="42" y="28"/>
                  <a:pt x="6" y="34"/>
                </a:cubicBezTo>
                <a:cubicBezTo>
                  <a:pt x="4" y="37"/>
                  <a:pt x="0" y="43"/>
                  <a:pt x="0" y="43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100373" name="Object 21"/>
          <p:cNvGraphicFramePr>
            <a:graphicFrameLocks noChangeAspect="1"/>
          </p:cNvGraphicFramePr>
          <p:nvPr>
            <p:ph idx="4294967295"/>
          </p:nvPr>
        </p:nvGraphicFramePr>
        <p:xfrm>
          <a:off x="5148263" y="2281709"/>
          <a:ext cx="3744912" cy="444500"/>
        </p:xfrm>
        <a:graphic>
          <a:graphicData uri="http://schemas.openxmlformats.org/presentationml/2006/ole">
            <p:oleObj spid="_x0000_s8194" name="Формула" r:id="rId4" imgW="1714320" imgH="203040" progId="Equation.3">
              <p:embed/>
            </p:oleObj>
          </a:graphicData>
        </a:graphic>
      </p:graphicFrame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211638" y="2138834"/>
            <a:ext cx="4302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В</a:t>
            </a:r>
          </a:p>
        </p:txBody>
      </p:sp>
      <p:sp>
        <p:nvSpPr>
          <p:cNvPr id="2" name="TextBox 14"/>
          <p:cNvSpPr txBox="1">
            <a:spLocks noChangeArrowheads="1"/>
          </p:cNvSpPr>
          <p:nvPr/>
        </p:nvSpPr>
        <p:spPr bwMode="auto">
          <a:xfrm>
            <a:off x="4859338" y="5666259"/>
            <a:ext cx="4302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С</a:t>
            </a:r>
          </a:p>
        </p:txBody>
      </p:sp>
      <p:sp>
        <p:nvSpPr>
          <p:cNvPr id="3" name="TextBox 14"/>
          <p:cNvSpPr txBox="1">
            <a:spLocks noChangeArrowheads="1"/>
          </p:cNvSpPr>
          <p:nvPr/>
        </p:nvSpPr>
        <p:spPr bwMode="auto">
          <a:xfrm>
            <a:off x="254000" y="5599584"/>
            <a:ext cx="4302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А</a:t>
            </a:r>
          </a:p>
        </p:txBody>
      </p:sp>
      <p:sp>
        <p:nvSpPr>
          <p:cNvPr id="100380" name="Line 28"/>
          <p:cNvSpPr>
            <a:spLocks noChangeShapeType="1"/>
          </p:cNvSpPr>
          <p:nvPr/>
        </p:nvSpPr>
        <p:spPr bwMode="auto">
          <a:xfrm flipV="1">
            <a:off x="539750" y="4154263"/>
            <a:ext cx="4104258" cy="151199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81" name="Line 29"/>
          <p:cNvSpPr>
            <a:spLocks noChangeShapeType="1"/>
          </p:cNvSpPr>
          <p:nvPr/>
        </p:nvSpPr>
        <p:spPr bwMode="auto">
          <a:xfrm flipH="1" flipV="1">
            <a:off x="2771799" y="3866232"/>
            <a:ext cx="2160563" cy="180002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82" name="Line 30"/>
          <p:cNvSpPr>
            <a:spLocks noChangeShapeType="1"/>
          </p:cNvSpPr>
          <p:nvPr/>
        </p:nvSpPr>
        <p:spPr bwMode="auto">
          <a:xfrm flipH="1">
            <a:off x="3131839" y="2570634"/>
            <a:ext cx="1209973" cy="3095798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" name="TextBox 14"/>
          <p:cNvSpPr txBox="1">
            <a:spLocks noChangeArrowheads="1"/>
          </p:cNvSpPr>
          <p:nvPr/>
        </p:nvSpPr>
        <p:spPr bwMode="auto">
          <a:xfrm>
            <a:off x="3347864" y="4010248"/>
            <a:ext cx="4302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dirty="0"/>
              <a:t>О</a:t>
            </a:r>
          </a:p>
        </p:txBody>
      </p:sp>
      <p:sp>
        <p:nvSpPr>
          <p:cNvPr id="6" name="TextBox 14"/>
          <p:cNvSpPr txBox="1">
            <a:spLocks noChangeArrowheads="1"/>
          </p:cNvSpPr>
          <p:nvPr/>
        </p:nvSpPr>
        <p:spPr bwMode="auto">
          <a:xfrm>
            <a:off x="4643438" y="3727921"/>
            <a:ext cx="646112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А</a:t>
            </a:r>
            <a:r>
              <a:rPr lang="ru-RU" sz="2200" baseline="-25000"/>
              <a:t>1</a:t>
            </a:r>
            <a:endParaRPr lang="ru-RU" sz="2200"/>
          </a:p>
        </p:txBody>
      </p:sp>
      <p:sp>
        <p:nvSpPr>
          <p:cNvPr id="7" name="TextBox 14"/>
          <p:cNvSpPr txBox="1">
            <a:spLocks noChangeArrowheads="1"/>
          </p:cNvSpPr>
          <p:nvPr/>
        </p:nvSpPr>
        <p:spPr bwMode="auto">
          <a:xfrm>
            <a:off x="2195513" y="3583459"/>
            <a:ext cx="57467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С</a:t>
            </a:r>
            <a:r>
              <a:rPr lang="ru-RU" sz="2200" baseline="-25000"/>
              <a:t>1</a:t>
            </a:r>
            <a:endParaRPr lang="ru-RU" sz="2200"/>
          </a:p>
        </p:txBody>
      </p:sp>
      <p:sp>
        <p:nvSpPr>
          <p:cNvPr id="8" name="TextBox 14"/>
          <p:cNvSpPr txBox="1">
            <a:spLocks noChangeArrowheads="1"/>
          </p:cNvSpPr>
          <p:nvPr/>
        </p:nvSpPr>
        <p:spPr bwMode="auto">
          <a:xfrm>
            <a:off x="2701925" y="5666259"/>
            <a:ext cx="6461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В</a:t>
            </a:r>
            <a:r>
              <a:rPr lang="ru-RU" sz="2200" baseline="-25000"/>
              <a:t>1</a:t>
            </a:r>
            <a:endParaRPr lang="ru-RU" sz="2200"/>
          </a:p>
        </p:txBody>
      </p:sp>
      <p:sp>
        <p:nvSpPr>
          <p:cNvPr id="100387" name="Line 35"/>
          <p:cNvSpPr>
            <a:spLocks noChangeShapeType="1"/>
          </p:cNvSpPr>
          <p:nvPr/>
        </p:nvSpPr>
        <p:spPr bwMode="auto">
          <a:xfrm>
            <a:off x="3563888" y="4514304"/>
            <a:ext cx="0" cy="1122362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88" name="Line 36"/>
          <p:cNvSpPr>
            <a:spLocks noChangeShapeType="1"/>
          </p:cNvSpPr>
          <p:nvPr/>
        </p:nvSpPr>
        <p:spPr bwMode="auto">
          <a:xfrm flipV="1">
            <a:off x="3563888" y="4370859"/>
            <a:ext cx="1116062" cy="143445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89" name="Line 37"/>
          <p:cNvSpPr>
            <a:spLocks noChangeShapeType="1"/>
          </p:cNvSpPr>
          <p:nvPr/>
        </p:nvSpPr>
        <p:spPr bwMode="auto">
          <a:xfrm flipH="1" flipV="1">
            <a:off x="2843808" y="3794224"/>
            <a:ext cx="720080" cy="720080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" name="TextBox 14"/>
          <p:cNvSpPr txBox="1">
            <a:spLocks noChangeArrowheads="1"/>
          </p:cNvSpPr>
          <p:nvPr/>
        </p:nvSpPr>
        <p:spPr bwMode="auto">
          <a:xfrm>
            <a:off x="3219450" y="5666259"/>
            <a:ext cx="4302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/>
              <a:t>M</a:t>
            </a:r>
            <a:endParaRPr lang="ru-RU" sz="2200"/>
          </a:p>
        </p:txBody>
      </p:sp>
      <p:sp>
        <p:nvSpPr>
          <p:cNvPr id="10" name="TextBox 14"/>
          <p:cNvSpPr txBox="1">
            <a:spLocks noChangeArrowheads="1"/>
          </p:cNvSpPr>
          <p:nvPr/>
        </p:nvSpPr>
        <p:spPr bwMode="auto">
          <a:xfrm>
            <a:off x="4679950" y="4115271"/>
            <a:ext cx="43021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/>
              <a:t>L</a:t>
            </a:r>
            <a:endParaRPr lang="ru-RU" sz="2200"/>
          </a:p>
        </p:txBody>
      </p:sp>
      <p:sp>
        <p:nvSpPr>
          <p:cNvPr id="11" name="TextBox 14"/>
          <p:cNvSpPr txBox="1">
            <a:spLocks noChangeArrowheads="1"/>
          </p:cNvSpPr>
          <p:nvPr/>
        </p:nvSpPr>
        <p:spPr bwMode="auto">
          <a:xfrm>
            <a:off x="2484438" y="3438996"/>
            <a:ext cx="430212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dirty="0"/>
              <a:t>K</a:t>
            </a:r>
            <a:endParaRPr lang="ru-RU" sz="2200" dirty="0"/>
          </a:p>
        </p:txBody>
      </p:sp>
      <p:graphicFrame>
        <p:nvGraphicFramePr>
          <p:cNvPr id="100409" name="Object 57"/>
          <p:cNvGraphicFramePr>
            <a:graphicFrameLocks noChangeAspect="1"/>
          </p:cNvGraphicFramePr>
          <p:nvPr/>
        </p:nvGraphicFramePr>
        <p:xfrm>
          <a:off x="6156325" y="2857971"/>
          <a:ext cx="1414463" cy="388938"/>
        </p:xfrm>
        <a:graphic>
          <a:graphicData uri="http://schemas.openxmlformats.org/presentationml/2006/ole">
            <p:oleObj spid="_x0000_s8195" name="Формула" r:id="rId5" imgW="647640" imgH="177480" progId="Equation.3">
              <p:embed/>
            </p:oleObj>
          </a:graphicData>
        </a:graphic>
      </p:graphicFrame>
      <p:sp>
        <p:nvSpPr>
          <p:cNvPr id="100375" name="Freeform 23"/>
          <p:cNvSpPr>
            <a:spLocks/>
          </p:cNvSpPr>
          <p:nvPr/>
        </p:nvSpPr>
        <p:spPr bwMode="auto">
          <a:xfrm>
            <a:off x="539750" y="2570634"/>
            <a:ext cx="4392613" cy="3097212"/>
          </a:xfrm>
          <a:custGeom>
            <a:avLst/>
            <a:gdLst>
              <a:gd name="T0" fmla="*/ 0 w 1996"/>
              <a:gd name="T1" fmla="*/ 1089 h 1089"/>
              <a:gd name="T2" fmla="*/ 1724 w 1996"/>
              <a:gd name="T3" fmla="*/ 0 h 1089"/>
              <a:gd name="T4" fmla="*/ 1996 w 1996"/>
              <a:gd name="T5" fmla="*/ 1089 h 1089"/>
              <a:gd name="T6" fmla="*/ 0 w 1996"/>
              <a:gd name="T7" fmla="*/ 1089 h 1089"/>
              <a:gd name="T8" fmla="*/ 0 60000 65536"/>
              <a:gd name="T9" fmla="*/ 0 60000 65536"/>
              <a:gd name="T10" fmla="*/ 0 60000 65536"/>
              <a:gd name="T11" fmla="*/ 0 60000 65536"/>
              <a:gd name="T12" fmla="*/ 0 w 1996"/>
              <a:gd name="T13" fmla="*/ 0 h 1089"/>
              <a:gd name="T14" fmla="*/ 1996 w 1996"/>
              <a:gd name="T15" fmla="*/ 1089 h 108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96" h="1089">
                <a:moveTo>
                  <a:pt x="0" y="1089"/>
                </a:moveTo>
                <a:lnTo>
                  <a:pt x="1724" y="0"/>
                </a:lnTo>
                <a:lnTo>
                  <a:pt x="1996" y="1089"/>
                </a:lnTo>
                <a:lnTo>
                  <a:pt x="0" y="1089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2483768" y="3506192"/>
            <a:ext cx="2232248" cy="216024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Text Box 14"/>
          <p:cNvSpPr txBox="1">
            <a:spLocks noChangeArrowheads="1"/>
          </p:cNvSpPr>
          <p:nvPr/>
        </p:nvSpPr>
        <p:spPr bwMode="auto">
          <a:xfrm>
            <a:off x="5148064" y="3362176"/>
            <a:ext cx="3744416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i="1" dirty="0" smtClean="0">
                <a:solidFill>
                  <a:srgbClr val="7030A0"/>
                </a:solidFill>
              </a:rPr>
              <a:t>Вопрос:  </a:t>
            </a:r>
          </a:p>
          <a:p>
            <a:pPr algn="ctr">
              <a:spcBef>
                <a:spcPct val="50000"/>
              </a:spcBef>
            </a:pPr>
            <a:r>
              <a:rPr lang="ru-RU" sz="2800" i="1" dirty="0" smtClean="0">
                <a:solidFill>
                  <a:srgbClr val="7030A0"/>
                </a:solidFill>
              </a:rPr>
              <a:t>В какой треугольник мы можем вписать окружность?</a:t>
            </a:r>
            <a:endParaRPr lang="ru-RU" sz="2800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Рисунок 35" descr="Что-то новенько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sp>
        <p:nvSpPr>
          <p:cNvPr id="100406" name="Freeform 54"/>
          <p:cNvSpPr>
            <a:spLocks/>
          </p:cNvSpPr>
          <p:nvPr/>
        </p:nvSpPr>
        <p:spPr bwMode="auto">
          <a:xfrm>
            <a:off x="3563888" y="5450408"/>
            <a:ext cx="144463" cy="146050"/>
          </a:xfrm>
          <a:custGeom>
            <a:avLst/>
            <a:gdLst>
              <a:gd name="T0" fmla="*/ 0 w 91"/>
              <a:gd name="T1" fmla="*/ 0 h 91"/>
              <a:gd name="T2" fmla="*/ 91 w 91"/>
              <a:gd name="T3" fmla="*/ 0 h 91"/>
              <a:gd name="T4" fmla="*/ 91 w 91"/>
              <a:gd name="T5" fmla="*/ 91 h 91"/>
              <a:gd name="T6" fmla="*/ 0 60000 65536"/>
              <a:gd name="T7" fmla="*/ 0 60000 65536"/>
              <a:gd name="T8" fmla="*/ 0 60000 65536"/>
              <a:gd name="T9" fmla="*/ 0 w 91"/>
              <a:gd name="T10" fmla="*/ 0 h 91"/>
              <a:gd name="T11" fmla="*/ 91 w 91"/>
              <a:gd name="T12" fmla="*/ 91 h 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" h="91">
                <a:moveTo>
                  <a:pt x="0" y="0"/>
                </a:moveTo>
                <a:lnTo>
                  <a:pt x="91" y="0"/>
                </a:lnTo>
                <a:lnTo>
                  <a:pt x="91" y="91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7" name="Freeform 45"/>
          <p:cNvSpPr>
            <a:spLocks/>
          </p:cNvSpPr>
          <p:nvPr/>
        </p:nvSpPr>
        <p:spPr bwMode="auto">
          <a:xfrm>
            <a:off x="4191000" y="2827238"/>
            <a:ext cx="214313" cy="63500"/>
          </a:xfrm>
          <a:custGeom>
            <a:avLst/>
            <a:gdLst>
              <a:gd name="T0" fmla="*/ 0 w 123"/>
              <a:gd name="T1" fmla="*/ 0 h 40"/>
              <a:gd name="T2" fmla="*/ 123 w 123"/>
              <a:gd name="T3" fmla="*/ 27 h 40"/>
              <a:gd name="T4" fmla="*/ 0 60000 65536"/>
              <a:gd name="T5" fmla="*/ 0 60000 65536"/>
              <a:gd name="T6" fmla="*/ 0 w 123"/>
              <a:gd name="T7" fmla="*/ 0 h 40"/>
              <a:gd name="T8" fmla="*/ 123 w 123"/>
              <a:gd name="T9" fmla="*/ 40 h 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3" h="40">
                <a:moveTo>
                  <a:pt x="0" y="0"/>
                </a:moveTo>
                <a:cubicBezTo>
                  <a:pt x="40" y="40"/>
                  <a:pt x="56" y="27"/>
                  <a:pt x="123" y="27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9" name="Freeform 47"/>
          <p:cNvSpPr>
            <a:spLocks/>
          </p:cNvSpPr>
          <p:nvPr/>
        </p:nvSpPr>
        <p:spPr bwMode="auto">
          <a:xfrm>
            <a:off x="4167188" y="2889151"/>
            <a:ext cx="238125" cy="68262"/>
          </a:xfrm>
          <a:custGeom>
            <a:avLst/>
            <a:gdLst>
              <a:gd name="T0" fmla="*/ 0 w 150"/>
              <a:gd name="T1" fmla="*/ 0 h 43"/>
              <a:gd name="T2" fmla="*/ 39 w 150"/>
              <a:gd name="T3" fmla="*/ 30 h 43"/>
              <a:gd name="T4" fmla="*/ 57 w 150"/>
              <a:gd name="T5" fmla="*/ 36 h 43"/>
              <a:gd name="T6" fmla="*/ 150 w 150"/>
              <a:gd name="T7" fmla="*/ 24 h 43"/>
              <a:gd name="T8" fmla="*/ 0 60000 65536"/>
              <a:gd name="T9" fmla="*/ 0 60000 65536"/>
              <a:gd name="T10" fmla="*/ 0 60000 65536"/>
              <a:gd name="T11" fmla="*/ 0 60000 65536"/>
              <a:gd name="T12" fmla="*/ 0 w 150"/>
              <a:gd name="T13" fmla="*/ 0 h 43"/>
              <a:gd name="T14" fmla="*/ 150 w 150"/>
              <a:gd name="T15" fmla="*/ 43 h 4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0" h="43">
                <a:moveTo>
                  <a:pt x="0" y="0"/>
                </a:moveTo>
                <a:cubicBezTo>
                  <a:pt x="5" y="24"/>
                  <a:pt x="17" y="23"/>
                  <a:pt x="39" y="30"/>
                </a:cubicBezTo>
                <a:cubicBezTo>
                  <a:pt x="45" y="32"/>
                  <a:pt x="57" y="36"/>
                  <a:pt x="57" y="36"/>
                </a:cubicBezTo>
                <a:cubicBezTo>
                  <a:pt x="62" y="36"/>
                  <a:pt x="131" y="43"/>
                  <a:pt x="150" y="24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5" name="Freeform 43"/>
          <p:cNvSpPr>
            <a:spLocks/>
          </p:cNvSpPr>
          <p:nvPr/>
        </p:nvSpPr>
        <p:spPr bwMode="auto">
          <a:xfrm>
            <a:off x="4065588" y="2712938"/>
            <a:ext cx="115887" cy="114300"/>
          </a:xfrm>
          <a:custGeom>
            <a:avLst/>
            <a:gdLst>
              <a:gd name="T0" fmla="*/ 10 w 73"/>
              <a:gd name="T1" fmla="*/ 0 h 72"/>
              <a:gd name="T2" fmla="*/ 7 w 73"/>
              <a:gd name="T3" fmla="*/ 33 h 72"/>
              <a:gd name="T4" fmla="*/ 73 w 73"/>
              <a:gd name="T5" fmla="*/ 72 h 72"/>
              <a:gd name="T6" fmla="*/ 0 60000 65536"/>
              <a:gd name="T7" fmla="*/ 0 60000 65536"/>
              <a:gd name="T8" fmla="*/ 0 60000 65536"/>
              <a:gd name="T9" fmla="*/ 0 w 73"/>
              <a:gd name="T10" fmla="*/ 0 h 72"/>
              <a:gd name="T11" fmla="*/ 73 w 73"/>
              <a:gd name="T12" fmla="*/ 72 h 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3" h="72">
                <a:moveTo>
                  <a:pt x="10" y="0"/>
                </a:moveTo>
                <a:cubicBezTo>
                  <a:pt x="0" y="15"/>
                  <a:pt x="2" y="7"/>
                  <a:pt x="7" y="33"/>
                </a:cubicBezTo>
                <a:cubicBezTo>
                  <a:pt x="13" y="65"/>
                  <a:pt x="46" y="72"/>
                  <a:pt x="73" y="72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6" name="Freeform 44"/>
          <p:cNvSpPr>
            <a:spLocks/>
          </p:cNvSpPr>
          <p:nvPr/>
        </p:nvSpPr>
        <p:spPr bwMode="auto">
          <a:xfrm>
            <a:off x="4010025" y="2779613"/>
            <a:ext cx="142875" cy="123825"/>
          </a:xfrm>
          <a:custGeom>
            <a:avLst/>
            <a:gdLst>
              <a:gd name="T0" fmla="*/ 0 w 90"/>
              <a:gd name="T1" fmla="*/ 0 h 78"/>
              <a:gd name="T2" fmla="*/ 12 w 90"/>
              <a:gd name="T3" fmla="*/ 54 h 78"/>
              <a:gd name="T4" fmla="*/ 90 w 90"/>
              <a:gd name="T5" fmla="*/ 78 h 78"/>
              <a:gd name="T6" fmla="*/ 0 60000 65536"/>
              <a:gd name="T7" fmla="*/ 0 60000 65536"/>
              <a:gd name="T8" fmla="*/ 0 60000 65536"/>
              <a:gd name="T9" fmla="*/ 0 w 90"/>
              <a:gd name="T10" fmla="*/ 0 h 78"/>
              <a:gd name="T11" fmla="*/ 90 w 90"/>
              <a:gd name="T12" fmla="*/ 78 h 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0" h="78">
                <a:moveTo>
                  <a:pt x="0" y="0"/>
                </a:moveTo>
                <a:cubicBezTo>
                  <a:pt x="1" y="15"/>
                  <a:pt x="0" y="40"/>
                  <a:pt x="12" y="54"/>
                </a:cubicBezTo>
                <a:cubicBezTo>
                  <a:pt x="26" y="71"/>
                  <a:pt x="69" y="78"/>
                  <a:pt x="90" y="78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7" name="Freeform 55"/>
          <p:cNvSpPr>
            <a:spLocks/>
          </p:cNvSpPr>
          <p:nvPr/>
        </p:nvSpPr>
        <p:spPr bwMode="auto">
          <a:xfrm rot="8170577">
            <a:off x="2810762" y="3729578"/>
            <a:ext cx="79375" cy="144463"/>
          </a:xfrm>
          <a:custGeom>
            <a:avLst/>
            <a:gdLst>
              <a:gd name="T0" fmla="*/ 0 w 91"/>
              <a:gd name="T1" fmla="*/ 0 h 91"/>
              <a:gd name="T2" fmla="*/ 91 w 91"/>
              <a:gd name="T3" fmla="*/ 0 h 91"/>
              <a:gd name="T4" fmla="*/ 91 w 91"/>
              <a:gd name="T5" fmla="*/ 91 h 91"/>
              <a:gd name="T6" fmla="*/ 0 60000 65536"/>
              <a:gd name="T7" fmla="*/ 0 60000 65536"/>
              <a:gd name="T8" fmla="*/ 0 60000 65536"/>
              <a:gd name="T9" fmla="*/ 0 w 91"/>
              <a:gd name="T10" fmla="*/ 0 h 91"/>
              <a:gd name="T11" fmla="*/ 91 w 91"/>
              <a:gd name="T12" fmla="*/ 91 h 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" h="91">
                <a:moveTo>
                  <a:pt x="0" y="0"/>
                </a:moveTo>
                <a:lnTo>
                  <a:pt x="91" y="0"/>
                </a:lnTo>
                <a:lnTo>
                  <a:pt x="91" y="91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3" name="Freeform 41"/>
          <p:cNvSpPr>
            <a:spLocks/>
          </p:cNvSpPr>
          <p:nvPr/>
        </p:nvSpPr>
        <p:spPr bwMode="auto">
          <a:xfrm>
            <a:off x="942975" y="5276751"/>
            <a:ext cx="114300" cy="109537"/>
          </a:xfrm>
          <a:custGeom>
            <a:avLst/>
            <a:gdLst>
              <a:gd name="T0" fmla="*/ 0 w 72"/>
              <a:gd name="T1" fmla="*/ 0 h 69"/>
              <a:gd name="T2" fmla="*/ 60 w 72"/>
              <a:gd name="T3" fmla="*/ 24 h 69"/>
              <a:gd name="T4" fmla="*/ 72 w 72"/>
              <a:gd name="T5" fmla="*/ 69 h 69"/>
              <a:gd name="T6" fmla="*/ 0 60000 65536"/>
              <a:gd name="T7" fmla="*/ 0 60000 65536"/>
              <a:gd name="T8" fmla="*/ 0 60000 65536"/>
              <a:gd name="T9" fmla="*/ 0 w 72"/>
              <a:gd name="T10" fmla="*/ 0 h 69"/>
              <a:gd name="T11" fmla="*/ 72 w 72"/>
              <a:gd name="T12" fmla="*/ 69 h 6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" h="69">
                <a:moveTo>
                  <a:pt x="0" y="0"/>
                </a:moveTo>
                <a:cubicBezTo>
                  <a:pt x="41" y="3"/>
                  <a:pt x="36" y="0"/>
                  <a:pt x="60" y="24"/>
                </a:cubicBezTo>
                <a:cubicBezTo>
                  <a:pt x="65" y="38"/>
                  <a:pt x="72" y="54"/>
                  <a:pt x="72" y="69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4" name="Freeform 42"/>
          <p:cNvSpPr>
            <a:spLocks/>
          </p:cNvSpPr>
          <p:nvPr/>
        </p:nvSpPr>
        <p:spPr bwMode="auto">
          <a:xfrm>
            <a:off x="1025525" y="5416451"/>
            <a:ext cx="63500" cy="176212"/>
          </a:xfrm>
          <a:custGeom>
            <a:avLst/>
            <a:gdLst>
              <a:gd name="T0" fmla="*/ 0 w 40"/>
              <a:gd name="T1" fmla="*/ 0 h 111"/>
              <a:gd name="T2" fmla="*/ 27 w 40"/>
              <a:gd name="T3" fmla="*/ 12 h 111"/>
              <a:gd name="T4" fmla="*/ 39 w 40"/>
              <a:gd name="T5" fmla="*/ 39 h 111"/>
              <a:gd name="T6" fmla="*/ 36 w 40"/>
              <a:gd name="T7" fmla="*/ 108 h 111"/>
              <a:gd name="T8" fmla="*/ 27 w 40"/>
              <a:gd name="T9" fmla="*/ 111 h 1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"/>
              <a:gd name="T16" fmla="*/ 0 h 111"/>
              <a:gd name="T17" fmla="*/ 40 w 40"/>
              <a:gd name="T18" fmla="*/ 111 h 11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" h="111">
                <a:moveTo>
                  <a:pt x="0" y="0"/>
                </a:moveTo>
                <a:cubicBezTo>
                  <a:pt x="21" y="7"/>
                  <a:pt x="13" y="2"/>
                  <a:pt x="27" y="12"/>
                </a:cubicBezTo>
                <a:cubicBezTo>
                  <a:pt x="32" y="20"/>
                  <a:pt x="39" y="39"/>
                  <a:pt x="39" y="39"/>
                </a:cubicBezTo>
                <a:cubicBezTo>
                  <a:pt x="38" y="62"/>
                  <a:pt x="40" y="85"/>
                  <a:pt x="36" y="108"/>
                </a:cubicBezTo>
                <a:cubicBezTo>
                  <a:pt x="35" y="111"/>
                  <a:pt x="27" y="111"/>
                  <a:pt x="27" y="111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8" name="Freeform 56"/>
          <p:cNvSpPr>
            <a:spLocks/>
          </p:cNvSpPr>
          <p:nvPr/>
        </p:nvSpPr>
        <p:spPr bwMode="auto">
          <a:xfrm rot="10221548">
            <a:off x="4572000" y="4297263"/>
            <a:ext cx="119063" cy="144463"/>
          </a:xfrm>
          <a:custGeom>
            <a:avLst/>
            <a:gdLst>
              <a:gd name="T0" fmla="*/ 0 w 91"/>
              <a:gd name="T1" fmla="*/ 0 h 91"/>
              <a:gd name="T2" fmla="*/ 91 w 91"/>
              <a:gd name="T3" fmla="*/ 0 h 91"/>
              <a:gd name="T4" fmla="*/ 91 w 91"/>
              <a:gd name="T5" fmla="*/ 91 h 91"/>
              <a:gd name="T6" fmla="*/ 0 60000 65536"/>
              <a:gd name="T7" fmla="*/ 0 60000 65536"/>
              <a:gd name="T8" fmla="*/ 0 60000 65536"/>
              <a:gd name="T9" fmla="*/ 0 w 91"/>
              <a:gd name="T10" fmla="*/ 0 h 91"/>
              <a:gd name="T11" fmla="*/ 91 w 91"/>
              <a:gd name="T12" fmla="*/ 91 h 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" h="91">
                <a:moveTo>
                  <a:pt x="0" y="0"/>
                </a:moveTo>
                <a:lnTo>
                  <a:pt x="91" y="0"/>
                </a:lnTo>
                <a:lnTo>
                  <a:pt x="91" y="91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5" name="Freeform 53"/>
          <p:cNvSpPr>
            <a:spLocks/>
          </p:cNvSpPr>
          <p:nvPr/>
        </p:nvSpPr>
        <p:spPr bwMode="auto">
          <a:xfrm>
            <a:off x="4410075" y="5313263"/>
            <a:ext cx="152400" cy="276225"/>
          </a:xfrm>
          <a:custGeom>
            <a:avLst/>
            <a:gdLst>
              <a:gd name="T0" fmla="*/ 96 w 96"/>
              <a:gd name="T1" fmla="*/ 3 h 174"/>
              <a:gd name="T2" fmla="*/ 75 w 96"/>
              <a:gd name="T3" fmla="*/ 15 h 174"/>
              <a:gd name="T4" fmla="*/ 57 w 96"/>
              <a:gd name="T5" fmla="*/ 27 h 174"/>
              <a:gd name="T6" fmla="*/ 27 w 96"/>
              <a:gd name="T7" fmla="*/ 63 h 174"/>
              <a:gd name="T8" fmla="*/ 15 w 96"/>
              <a:gd name="T9" fmla="*/ 81 h 174"/>
              <a:gd name="T10" fmla="*/ 0 w 96"/>
              <a:gd name="T11" fmla="*/ 174 h 1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96"/>
              <a:gd name="T19" fmla="*/ 0 h 174"/>
              <a:gd name="T20" fmla="*/ 96 w 96"/>
              <a:gd name="T21" fmla="*/ 174 h 17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96" h="174">
                <a:moveTo>
                  <a:pt x="96" y="3"/>
                </a:moveTo>
                <a:cubicBezTo>
                  <a:pt x="66" y="9"/>
                  <a:pt x="92" y="0"/>
                  <a:pt x="75" y="15"/>
                </a:cubicBezTo>
                <a:cubicBezTo>
                  <a:pt x="70" y="20"/>
                  <a:pt x="57" y="27"/>
                  <a:pt x="57" y="27"/>
                </a:cubicBezTo>
                <a:cubicBezTo>
                  <a:pt x="48" y="41"/>
                  <a:pt x="37" y="50"/>
                  <a:pt x="27" y="63"/>
                </a:cubicBezTo>
                <a:cubicBezTo>
                  <a:pt x="23" y="69"/>
                  <a:pt x="15" y="81"/>
                  <a:pt x="15" y="81"/>
                </a:cubicBezTo>
                <a:cubicBezTo>
                  <a:pt x="7" y="113"/>
                  <a:pt x="0" y="140"/>
                  <a:pt x="0" y="174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4" name="Freeform 52"/>
          <p:cNvSpPr>
            <a:spLocks/>
          </p:cNvSpPr>
          <p:nvPr/>
        </p:nvSpPr>
        <p:spPr bwMode="auto">
          <a:xfrm>
            <a:off x="4505325" y="5384701"/>
            <a:ext cx="128588" cy="204787"/>
          </a:xfrm>
          <a:custGeom>
            <a:avLst/>
            <a:gdLst>
              <a:gd name="T0" fmla="*/ 81 w 81"/>
              <a:gd name="T1" fmla="*/ 0 h 129"/>
              <a:gd name="T2" fmla="*/ 42 w 81"/>
              <a:gd name="T3" fmla="*/ 36 h 129"/>
              <a:gd name="T4" fmla="*/ 12 w 81"/>
              <a:gd name="T5" fmla="*/ 75 h 129"/>
              <a:gd name="T6" fmla="*/ 6 w 81"/>
              <a:gd name="T7" fmla="*/ 84 h 129"/>
              <a:gd name="T8" fmla="*/ 3 w 81"/>
              <a:gd name="T9" fmla="*/ 129 h 1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1"/>
              <a:gd name="T16" fmla="*/ 0 h 129"/>
              <a:gd name="T17" fmla="*/ 81 w 81"/>
              <a:gd name="T18" fmla="*/ 129 h 1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1" h="129">
                <a:moveTo>
                  <a:pt x="81" y="0"/>
                </a:moveTo>
                <a:cubicBezTo>
                  <a:pt x="74" y="20"/>
                  <a:pt x="60" y="27"/>
                  <a:pt x="42" y="36"/>
                </a:cubicBezTo>
                <a:cubicBezTo>
                  <a:pt x="33" y="50"/>
                  <a:pt x="21" y="61"/>
                  <a:pt x="12" y="75"/>
                </a:cubicBezTo>
                <a:cubicBezTo>
                  <a:pt x="10" y="78"/>
                  <a:pt x="6" y="84"/>
                  <a:pt x="6" y="84"/>
                </a:cubicBezTo>
                <a:cubicBezTo>
                  <a:pt x="0" y="107"/>
                  <a:pt x="3" y="92"/>
                  <a:pt x="3" y="129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3" name="Freeform 51"/>
          <p:cNvSpPr>
            <a:spLocks/>
          </p:cNvSpPr>
          <p:nvPr/>
        </p:nvSpPr>
        <p:spPr bwMode="auto">
          <a:xfrm>
            <a:off x="4595813" y="5451376"/>
            <a:ext cx="128587" cy="138112"/>
          </a:xfrm>
          <a:custGeom>
            <a:avLst/>
            <a:gdLst>
              <a:gd name="T0" fmla="*/ 81 w 81"/>
              <a:gd name="T1" fmla="*/ 0 h 87"/>
              <a:gd name="T2" fmla="*/ 33 w 81"/>
              <a:gd name="T3" fmla="*/ 18 h 87"/>
              <a:gd name="T4" fmla="*/ 18 w 81"/>
              <a:gd name="T5" fmla="*/ 33 h 87"/>
              <a:gd name="T6" fmla="*/ 0 w 81"/>
              <a:gd name="T7" fmla="*/ 87 h 87"/>
              <a:gd name="T8" fmla="*/ 0 60000 65536"/>
              <a:gd name="T9" fmla="*/ 0 60000 65536"/>
              <a:gd name="T10" fmla="*/ 0 60000 65536"/>
              <a:gd name="T11" fmla="*/ 0 60000 65536"/>
              <a:gd name="T12" fmla="*/ 0 w 81"/>
              <a:gd name="T13" fmla="*/ 0 h 87"/>
              <a:gd name="T14" fmla="*/ 81 w 81"/>
              <a:gd name="T15" fmla="*/ 87 h 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1" h="87">
                <a:moveTo>
                  <a:pt x="81" y="0"/>
                </a:moveTo>
                <a:cubicBezTo>
                  <a:pt x="65" y="5"/>
                  <a:pt x="50" y="14"/>
                  <a:pt x="33" y="18"/>
                </a:cubicBezTo>
                <a:cubicBezTo>
                  <a:pt x="17" y="42"/>
                  <a:pt x="38" y="13"/>
                  <a:pt x="18" y="33"/>
                </a:cubicBezTo>
                <a:cubicBezTo>
                  <a:pt x="7" y="44"/>
                  <a:pt x="0" y="71"/>
                  <a:pt x="0" y="87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0" name="Freeform 48"/>
          <p:cNvSpPr>
            <a:spLocks/>
          </p:cNvSpPr>
          <p:nvPr/>
        </p:nvSpPr>
        <p:spPr bwMode="auto">
          <a:xfrm>
            <a:off x="4738688" y="5386288"/>
            <a:ext cx="142875" cy="50800"/>
          </a:xfrm>
          <a:custGeom>
            <a:avLst/>
            <a:gdLst>
              <a:gd name="T0" fmla="*/ 90 w 90"/>
              <a:gd name="T1" fmla="*/ 8 h 32"/>
              <a:gd name="T2" fmla="*/ 0 w 90"/>
              <a:gd name="T3" fmla="*/ 32 h 32"/>
              <a:gd name="T4" fmla="*/ 0 60000 65536"/>
              <a:gd name="T5" fmla="*/ 0 60000 65536"/>
              <a:gd name="T6" fmla="*/ 0 w 90"/>
              <a:gd name="T7" fmla="*/ 0 h 32"/>
              <a:gd name="T8" fmla="*/ 90 w 90"/>
              <a:gd name="T9" fmla="*/ 32 h 3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0" h="32">
                <a:moveTo>
                  <a:pt x="90" y="8"/>
                </a:moveTo>
                <a:cubicBezTo>
                  <a:pt x="89" y="8"/>
                  <a:pt x="0" y="0"/>
                  <a:pt x="0" y="32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1" name="Freeform 49"/>
          <p:cNvSpPr>
            <a:spLocks/>
          </p:cNvSpPr>
          <p:nvPr/>
        </p:nvSpPr>
        <p:spPr bwMode="auto">
          <a:xfrm>
            <a:off x="4633913" y="5318026"/>
            <a:ext cx="247650" cy="47625"/>
          </a:xfrm>
          <a:custGeom>
            <a:avLst/>
            <a:gdLst>
              <a:gd name="T0" fmla="*/ 135 w 135"/>
              <a:gd name="T1" fmla="*/ 0 h 30"/>
              <a:gd name="T2" fmla="*/ 54 w 135"/>
              <a:gd name="T3" fmla="*/ 3 h 30"/>
              <a:gd name="T4" fmla="*/ 9 w 135"/>
              <a:gd name="T5" fmla="*/ 18 h 30"/>
              <a:gd name="T6" fmla="*/ 0 w 135"/>
              <a:gd name="T7" fmla="*/ 30 h 30"/>
              <a:gd name="T8" fmla="*/ 0 60000 65536"/>
              <a:gd name="T9" fmla="*/ 0 60000 65536"/>
              <a:gd name="T10" fmla="*/ 0 60000 65536"/>
              <a:gd name="T11" fmla="*/ 0 60000 65536"/>
              <a:gd name="T12" fmla="*/ 0 w 135"/>
              <a:gd name="T13" fmla="*/ 0 h 30"/>
              <a:gd name="T14" fmla="*/ 135 w 135"/>
              <a:gd name="T15" fmla="*/ 30 h 3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5" h="30">
                <a:moveTo>
                  <a:pt x="135" y="0"/>
                </a:moveTo>
                <a:cubicBezTo>
                  <a:pt x="108" y="1"/>
                  <a:pt x="81" y="1"/>
                  <a:pt x="54" y="3"/>
                </a:cubicBezTo>
                <a:cubicBezTo>
                  <a:pt x="40" y="4"/>
                  <a:pt x="24" y="16"/>
                  <a:pt x="9" y="18"/>
                </a:cubicBezTo>
                <a:cubicBezTo>
                  <a:pt x="2" y="28"/>
                  <a:pt x="6" y="24"/>
                  <a:pt x="0" y="30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2" name="Freeform 50"/>
          <p:cNvSpPr>
            <a:spLocks/>
          </p:cNvSpPr>
          <p:nvPr/>
        </p:nvSpPr>
        <p:spPr bwMode="auto">
          <a:xfrm>
            <a:off x="4562475" y="5245001"/>
            <a:ext cx="296863" cy="68262"/>
          </a:xfrm>
          <a:custGeom>
            <a:avLst/>
            <a:gdLst>
              <a:gd name="T0" fmla="*/ 168 w 168"/>
              <a:gd name="T1" fmla="*/ 10 h 43"/>
              <a:gd name="T2" fmla="*/ 6 w 168"/>
              <a:gd name="T3" fmla="*/ 34 h 43"/>
              <a:gd name="T4" fmla="*/ 0 w 168"/>
              <a:gd name="T5" fmla="*/ 43 h 43"/>
              <a:gd name="T6" fmla="*/ 0 60000 65536"/>
              <a:gd name="T7" fmla="*/ 0 60000 65536"/>
              <a:gd name="T8" fmla="*/ 0 60000 65536"/>
              <a:gd name="T9" fmla="*/ 0 w 168"/>
              <a:gd name="T10" fmla="*/ 0 h 43"/>
              <a:gd name="T11" fmla="*/ 168 w 168"/>
              <a:gd name="T12" fmla="*/ 43 h 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8" h="43">
                <a:moveTo>
                  <a:pt x="168" y="10"/>
                </a:moveTo>
                <a:cubicBezTo>
                  <a:pt x="139" y="0"/>
                  <a:pt x="42" y="28"/>
                  <a:pt x="6" y="34"/>
                </a:cubicBezTo>
                <a:cubicBezTo>
                  <a:pt x="4" y="37"/>
                  <a:pt x="0" y="43"/>
                  <a:pt x="0" y="43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66" name="Text Box 14"/>
          <p:cNvSpPr txBox="1">
            <a:spLocks noChangeArrowheads="1"/>
          </p:cNvSpPr>
          <p:nvPr/>
        </p:nvSpPr>
        <p:spPr bwMode="auto">
          <a:xfrm>
            <a:off x="467544" y="908720"/>
            <a:ext cx="820891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i="1" dirty="0" smtClean="0">
                <a:solidFill>
                  <a:srgbClr val="7030A0"/>
                </a:solidFill>
              </a:rPr>
              <a:t>Можно </a:t>
            </a:r>
            <a:r>
              <a:rPr lang="ru-RU" sz="2800" i="1" dirty="0" smtClean="0">
                <a:solidFill>
                  <a:srgbClr val="7030A0"/>
                </a:solidFill>
              </a:rPr>
              <a:t>ли, зная радиус вписанной окружности найти площадь треугольника?</a:t>
            </a:r>
            <a:endParaRPr lang="ru-RU" sz="2800" b="1" i="1" dirty="0">
              <a:solidFill>
                <a:srgbClr val="7030A0"/>
              </a:solidFill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211638" y="2066826"/>
            <a:ext cx="4302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В</a:t>
            </a:r>
          </a:p>
        </p:txBody>
      </p:sp>
      <p:sp>
        <p:nvSpPr>
          <p:cNvPr id="2" name="TextBox 14"/>
          <p:cNvSpPr txBox="1">
            <a:spLocks noChangeArrowheads="1"/>
          </p:cNvSpPr>
          <p:nvPr/>
        </p:nvSpPr>
        <p:spPr bwMode="auto">
          <a:xfrm>
            <a:off x="4859338" y="5594251"/>
            <a:ext cx="4302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С</a:t>
            </a:r>
          </a:p>
        </p:txBody>
      </p:sp>
      <p:sp>
        <p:nvSpPr>
          <p:cNvPr id="3" name="TextBox 14"/>
          <p:cNvSpPr txBox="1">
            <a:spLocks noChangeArrowheads="1"/>
          </p:cNvSpPr>
          <p:nvPr/>
        </p:nvSpPr>
        <p:spPr bwMode="auto">
          <a:xfrm>
            <a:off x="254000" y="5527576"/>
            <a:ext cx="4302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А</a:t>
            </a:r>
          </a:p>
        </p:txBody>
      </p:sp>
      <p:sp>
        <p:nvSpPr>
          <p:cNvPr id="100380" name="Line 28"/>
          <p:cNvSpPr>
            <a:spLocks noChangeShapeType="1"/>
          </p:cNvSpPr>
          <p:nvPr/>
        </p:nvSpPr>
        <p:spPr bwMode="auto">
          <a:xfrm flipV="1">
            <a:off x="539750" y="4082255"/>
            <a:ext cx="4104258" cy="151199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81" name="Line 29"/>
          <p:cNvSpPr>
            <a:spLocks noChangeShapeType="1"/>
          </p:cNvSpPr>
          <p:nvPr/>
        </p:nvSpPr>
        <p:spPr bwMode="auto">
          <a:xfrm flipH="1" flipV="1">
            <a:off x="2771799" y="3794224"/>
            <a:ext cx="2160563" cy="180002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82" name="Line 30"/>
          <p:cNvSpPr>
            <a:spLocks noChangeShapeType="1"/>
          </p:cNvSpPr>
          <p:nvPr/>
        </p:nvSpPr>
        <p:spPr bwMode="auto">
          <a:xfrm flipH="1">
            <a:off x="3131839" y="2498626"/>
            <a:ext cx="1209973" cy="3095798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" name="TextBox 14"/>
          <p:cNvSpPr txBox="1">
            <a:spLocks noChangeArrowheads="1"/>
          </p:cNvSpPr>
          <p:nvPr/>
        </p:nvSpPr>
        <p:spPr bwMode="auto">
          <a:xfrm>
            <a:off x="3347864" y="3938240"/>
            <a:ext cx="4302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dirty="0"/>
              <a:t>О</a:t>
            </a:r>
          </a:p>
        </p:txBody>
      </p:sp>
      <p:sp>
        <p:nvSpPr>
          <p:cNvPr id="6" name="TextBox 14"/>
          <p:cNvSpPr txBox="1">
            <a:spLocks noChangeArrowheads="1"/>
          </p:cNvSpPr>
          <p:nvPr/>
        </p:nvSpPr>
        <p:spPr bwMode="auto">
          <a:xfrm>
            <a:off x="4643438" y="3655913"/>
            <a:ext cx="646112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А</a:t>
            </a:r>
            <a:r>
              <a:rPr lang="ru-RU" sz="2200" baseline="-25000"/>
              <a:t>1</a:t>
            </a:r>
            <a:endParaRPr lang="ru-RU" sz="2200"/>
          </a:p>
        </p:txBody>
      </p:sp>
      <p:sp>
        <p:nvSpPr>
          <p:cNvPr id="7" name="TextBox 14"/>
          <p:cNvSpPr txBox="1">
            <a:spLocks noChangeArrowheads="1"/>
          </p:cNvSpPr>
          <p:nvPr/>
        </p:nvSpPr>
        <p:spPr bwMode="auto">
          <a:xfrm>
            <a:off x="2195513" y="3511451"/>
            <a:ext cx="57467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С</a:t>
            </a:r>
            <a:r>
              <a:rPr lang="ru-RU" sz="2200" baseline="-25000"/>
              <a:t>1</a:t>
            </a:r>
            <a:endParaRPr lang="ru-RU" sz="2200"/>
          </a:p>
        </p:txBody>
      </p:sp>
      <p:sp>
        <p:nvSpPr>
          <p:cNvPr id="8" name="TextBox 14"/>
          <p:cNvSpPr txBox="1">
            <a:spLocks noChangeArrowheads="1"/>
          </p:cNvSpPr>
          <p:nvPr/>
        </p:nvSpPr>
        <p:spPr bwMode="auto">
          <a:xfrm>
            <a:off x="2701925" y="5594251"/>
            <a:ext cx="6461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В</a:t>
            </a:r>
            <a:r>
              <a:rPr lang="ru-RU" sz="2200" baseline="-25000"/>
              <a:t>1</a:t>
            </a:r>
            <a:endParaRPr lang="ru-RU" sz="2200"/>
          </a:p>
        </p:txBody>
      </p:sp>
      <p:sp>
        <p:nvSpPr>
          <p:cNvPr id="100387" name="Line 35"/>
          <p:cNvSpPr>
            <a:spLocks noChangeShapeType="1"/>
          </p:cNvSpPr>
          <p:nvPr/>
        </p:nvSpPr>
        <p:spPr bwMode="auto">
          <a:xfrm>
            <a:off x="3563888" y="4442296"/>
            <a:ext cx="0" cy="1122362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88" name="Line 36"/>
          <p:cNvSpPr>
            <a:spLocks noChangeShapeType="1"/>
          </p:cNvSpPr>
          <p:nvPr/>
        </p:nvSpPr>
        <p:spPr bwMode="auto">
          <a:xfrm flipV="1">
            <a:off x="3563888" y="4298851"/>
            <a:ext cx="1116062" cy="143445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89" name="Line 37"/>
          <p:cNvSpPr>
            <a:spLocks noChangeShapeType="1"/>
          </p:cNvSpPr>
          <p:nvPr/>
        </p:nvSpPr>
        <p:spPr bwMode="auto">
          <a:xfrm flipH="1" flipV="1">
            <a:off x="2843808" y="3722216"/>
            <a:ext cx="720080" cy="720080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" name="TextBox 14"/>
          <p:cNvSpPr txBox="1">
            <a:spLocks noChangeArrowheads="1"/>
          </p:cNvSpPr>
          <p:nvPr/>
        </p:nvSpPr>
        <p:spPr bwMode="auto">
          <a:xfrm>
            <a:off x="3219450" y="5594251"/>
            <a:ext cx="4302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/>
              <a:t>M</a:t>
            </a:r>
            <a:endParaRPr lang="ru-RU" sz="2200"/>
          </a:p>
        </p:txBody>
      </p:sp>
      <p:sp>
        <p:nvSpPr>
          <p:cNvPr id="10" name="TextBox 14"/>
          <p:cNvSpPr txBox="1">
            <a:spLocks noChangeArrowheads="1"/>
          </p:cNvSpPr>
          <p:nvPr/>
        </p:nvSpPr>
        <p:spPr bwMode="auto">
          <a:xfrm>
            <a:off x="4679950" y="4043263"/>
            <a:ext cx="43021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/>
              <a:t>L</a:t>
            </a:r>
            <a:endParaRPr lang="ru-RU" sz="2200"/>
          </a:p>
        </p:txBody>
      </p:sp>
      <p:sp>
        <p:nvSpPr>
          <p:cNvPr id="11" name="TextBox 14"/>
          <p:cNvSpPr txBox="1">
            <a:spLocks noChangeArrowheads="1"/>
          </p:cNvSpPr>
          <p:nvPr/>
        </p:nvSpPr>
        <p:spPr bwMode="auto">
          <a:xfrm>
            <a:off x="2484438" y="3366988"/>
            <a:ext cx="430212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dirty="0"/>
              <a:t>K</a:t>
            </a:r>
            <a:endParaRPr lang="ru-RU" sz="2200" dirty="0"/>
          </a:p>
        </p:txBody>
      </p:sp>
      <p:sp>
        <p:nvSpPr>
          <p:cNvPr id="100375" name="Freeform 23"/>
          <p:cNvSpPr>
            <a:spLocks/>
          </p:cNvSpPr>
          <p:nvPr/>
        </p:nvSpPr>
        <p:spPr bwMode="auto">
          <a:xfrm>
            <a:off x="539750" y="2498626"/>
            <a:ext cx="4392613" cy="3097212"/>
          </a:xfrm>
          <a:custGeom>
            <a:avLst/>
            <a:gdLst>
              <a:gd name="T0" fmla="*/ 0 w 1996"/>
              <a:gd name="T1" fmla="*/ 1089 h 1089"/>
              <a:gd name="T2" fmla="*/ 1724 w 1996"/>
              <a:gd name="T3" fmla="*/ 0 h 1089"/>
              <a:gd name="T4" fmla="*/ 1996 w 1996"/>
              <a:gd name="T5" fmla="*/ 1089 h 1089"/>
              <a:gd name="T6" fmla="*/ 0 w 1996"/>
              <a:gd name="T7" fmla="*/ 1089 h 1089"/>
              <a:gd name="T8" fmla="*/ 0 60000 65536"/>
              <a:gd name="T9" fmla="*/ 0 60000 65536"/>
              <a:gd name="T10" fmla="*/ 0 60000 65536"/>
              <a:gd name="T11" fmla="*/ 0 60000 65536"/>
              <a:gd name="T12" fmla="*/ 0 w 1996"/>
              <a:gd name="T13" fmla="*/ 0 h 1089"/>
              <a:gd name="T14" fmla="*/ 1996 w 1996"/>
              <a:gd name="T15" fmla="*/ 1089 h 108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96" h="1089">
                <a:moveTo>
                  <a:pt x="0" y="1089"/>
                </a:moveTo>
                <a:lnTo>
                  <a:pt x="1724" y="0"/>
                </a:lnTo>
                <a:lnTo>
                  <a:pt x="1996" y="1089"/>
                </a:lnTo>
                <a:lnTo>
                  <a:pt x="0" y="1089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2483768" y="3434184"/>
            <a:ext cx="2232248" cy="216024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Рисунок 35" descr="Что-то новенько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sp>
        <p:nvSpPr>
          <p:cNvPr id="100406" name="Freeform 54"/>
          <p:cNvSpPr>
            <a:spLocks/>
          </p:cNvSpPr>
          <p:nvPr/>
        </p:nvSpPr>
        <p:spPr bwMode="auto">
          <a:xfrm>
            <a:off x="3563888" y="5450408"/>
            <a:ext cx="144463" cy="146050"/>
          </a:xfrm>
          <a:custGeom>
            <a:avLst/>
            <a:gdLst>
              <a:gd name="T0" fmla="*/ 0 w 91"/>
              <a:gd name="T1" fmla="*/ 0 h 91"/>
              <a:gd name="T2" fmla="*/ 91 w 91"/>
              <a:gd name="T3" fmla="*/ 0 h 91"/>
              <a:gd name="T4" fmla="*/ 91 w 91"/>
              <a:gd name="T5" fmla="*/ 91 h 91"/>
              <a:gd name="T6" fmla="*/ 0 60000 65536"/>
              <a:gd name="T7" fmla="*/ 0 60000 65536"/>
              <a:gd name="T8" fmla="*/ 0 60000 65536"/>
              <a:gd name="T9" fmla="*/ 0 w 91"/>
              <a:gd name="T10" fmla="*/ 0 h 91"/>
              <a:gd name="T11" fmla="*/ 91 w 91"/>
              <a:gd name="T12" fmla="*/ 91 h 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" h="91">
                <a:moveTo>
                  <a:pt x="0" y="0"/>
                </a:moveTo>
                <a:lnTo>
                  <a:pt x="91" y="0"/>
                </a:lnTo>
                <a:lnTo>
                  <a:pt x="91" y="91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7" name="Freeform 45"/>
          <p:cNvSpPr>
            <a:spLocks/>
          </p:cNvSpPr>
          <p:nvPr/>
        </p:nvSpPr>
        <p:spPr bwMode="auto">
          <a:xfrm>
            <a:off x="4191000" y="2827238"/>
            <a:ext cx="214313" cy="63500"/>
          </a:xfrm>
          <a:custGeom>
            <a:avLst/>
            <a:gdLst>
              <a:gd name="T0" fmla="*/ 0 w 123"/>
              <a:gd name="T1" fmla="*/ 0 h 40"/>
              <a:gd name="T2" fmla="*/ 123 w 123"/>
              <a:gd name="T3" fmla="*/ 27 h 40"/>
              <a:gd name="T4" fmla="*/ 0 60000 65536"/>
              <a:gd name="T5" fmla="*/ 0 60000 65536"/>
              <a:gd name="T6" fmla="*/ 0 w 123"/>
              <a:gd name="T7" fmla="*/ 0 h 40"/>
              <a:gd name="T8" fmla="*/ 123 w 123"/>
              <a:gd name="T9" fmla="*/ 40 h 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3" h="40">
                <a:moveTo>
                  <a:pt x="0" y="0"/>
                </a:moveTo>
                <a:cubicBezTo>
                  <a:pt x="40" y="40"/>
                  <a:pt x="56" y="27"/>
                  <a:pt x="123" y="27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9" name="Freeform 47"/>
          <p:cNvSpPr>
            <a:spLocks/>
          </p:cNvSpPr>
          <p:nvPr/>
        </p:nvSpPr>
        <p:spPr bwMode="auto">
          <a:xfrm>
            <a:off x="4167188" y="2889151"/>
            <a:ext cx="238125" cy="68262"/>
          </a:xfrm>
          <a:custGeom>
            <a:avLst/>
            <a:gdLst>
              <a:gd name="T0" fmla="*/ 0 w 150"/>
              <a:gd name="T1" fmla="*/ 0 h 43"/>
              <a:gd name="T2" fmla="*/ 39 w 150"/>
              <a:gd name="T3" fmla="*/ 30 h 43"/>
              <a:gd name="T4" fmla="*/ 57 w 150"/>
              <a:gd name="T5" fmla="*/ 36 h 43"/>
              <a:gd name="T6" fmla="*/ 150 w 150"/>
              <a:gd name="T7" fmla="*/ 24 h 43"/>
              <a:gd name="T8" fmla="*/ 0 60000 65536"/>
              <a:gd name="T9" fmla="*/ 0 60000 65536"/>
              <a:gd name="T10" fmla="*/ 0 60000 65536"/>
              <a:gd name="T11" fmla="*/ 0 60000 65536"/>
              <a:gd name="T12" fmla="*/ 0 w 150"/>
              <a:gd name="T13" fmla="*/ 0 h 43"/>
              <a:gd name="T14" fmla="*/ 150 w 150"/>
              <a:gd name="T15" fmla="*/ 43 h 4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0" h="43">
                <a:moveTo>
                  <a:pt x="0" y="0"/>
                </a:moveTo>
                <a:cubicBezTo>
                  <a:pt x="5" y="24"/>
                  <a:pt x="17" y="23"/>
                  <a:pt x="39" y="30"/>
                </a:cubicBezTo>
                <a:cubicBezTo>
                  <a:pt x="45" y="32"/>
                  <a:pt x="57" y="36"/>
                  <a:pt x="57" y="36"/>
                </a:cubicBezTo>
                <a:cubicBezTo>
                  <a:pt x="62" y="36"/>
                  <a:pt x="131" y="43"/>
                  <a:pt x="150" y="24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5" name="Freeform 43"/>
          <p:cNvSpPr>
            <a:spLocks/>
          </p:cNvSpPr>
          <p:nvPr/>
        </p:nvSpPr>
        <p:spPr bwMode="auto">
          <a:xfrm>
            <a:off x="4065588" y="2712938"/>
            <a:ext cx="115887" cy="114300"/>
          </a:xfrm>
          <a:custGeom>
            <a:avLst/>
            <a:gdLst>
              <a:gd name="T0" fmla="*/ 10 w 73"/>
              <a:gd name="T1" fmla="*/ 0 h 72"/>
              <a:gd name="T2" fmla="*/ 7 w 73"/>
              <a:gd name="T3" fmla="*/ 33 h 72"/>
              <a:gd name="T4" fmla="*/ 73 w 73"/>
              <a:gd name="T5" fmla="*/ 72 h 72"/>
              <a:gd name="T6" fmla="*/ 0 60000 65536"/>
              <a:gd name="T7" fmla="*/ 0 60000 65536"/>
              <a:gd name="T8" fmla="*/ 0 60000 65536"/>
              <a:gd name="T9" fmla="*/ 0 w 73"/>
              <a:gd name="T10" fmla="*/ 0 h 72"/>
              <a:gd name="T11" fmla="*/ 73 w 73"/>
              <a:gd name="T12" fmla="*/ 72 h 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3" h="72">
                <a:moveTo>
                  <a:pt x="10" y="0"/>
                </a:moveTo>
                <a:cubicBezTo>
                  <a:pt x="0" y="15"/>
                  <a:pt x="2" y="7"/>
                  <a:pt x="7" y="33"/>
                </a:cubicBezTo>
                <a:cubicBezTo>
                  <a:pt x="13" y="65"/>
                  <a:pt x="46" y="72"/>
                  <a:pt x="73" y="72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6" name="Freeform 44"/>
          <p:cNvSpPr>
            <a:spLocks/>
          </p:cNvSpPr>
          <p:nvPr/>
        </p:nvSpPr>
        <p:spPr bwMode="auto">
          <a:xfrm>
            <a:off x="4010025" y="2779613"/>
            <a:ext cx="142875" cy="123825"/>
          </a:xfrm>
          <a:custGeom>
            <a:avLst/>
            <a:gdLst>
              <a:gd name="T0" fmla="*/ 0 w 90"/>
              <a:gd name="T1" fmla="*/ 0 h 78"/>
              <a:gd name="T2" fmla="*/ 12 w 90"/>
              <a:gd name="T3" fmla="*/ 54 h 78"/>
              <a:gd name="T4" fmla="*/ 90 w 90"/>
              <a:gd name="T5" fmla="*/ 78 h 78"/>
              <a:gd name="T6" fmla="*/ 0 60000 65536"/>
              <a:gd name="T7" fmla="*/ 0 60000 65536"/>
              <a:gd name="T8" fmla="*/ 0 60000 65536"/>
              <a:gd name="T9" fmla="*/ 0 w 90"/>
              <a:gd name="T10" fmla="*/ 0 h 78"/>
              <a:gd name="T11" fmla="*/ 90 w 90"/>
              <a:gd name="T12" fmla="*/ 78 h 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0" h="78">
                <a:moveTo>
                  <a:pt x="0" y="0"/>
                </a:moveTo>
                <a:cubicBezTo>
                  <a:pt x="1" y="15"/>
                  <a:pt x="0" y="40"/>
                  <a:pt x="12" y="54"/>
                </a:cubicBezTo>
                <a:cubicBezTo>
                  <a:pt x="26" y="71"/>
                  <a:pt x="69" y="78"/>
                  <a:pt x="90" y="78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7" name="Freeform 55"/>
          <p:cNvSpPr>
            <a:spLocks/>
          </p:cNvSpPr>
          <p:nvPr/>
        </p:nvSpPr>
        <p:spPr bwMode="auto">
          <a:xfrm rot="8170577">
            <a:off x="2810762" y="3729578"/>
            <a:ext cx="79375" cy="144463"/>
          </a:xfrm>
          <a:custGeom>
            <a:avLst/>
            <a:gdLst>
              <a:gd name="T0" fmla="*/ 0 w 91"/>
              <a:gd name="T1" fmla="*/ 0 h 91"/>
              <a:gd name="T2" fmla="*/ 91 w 91"/>
              <a:gd name="T3" fmla="*/ 0 h 91"/>
              <a:gd name="T4" fmla="*/ 91 w 91"/>
              <a:gd name="T5" fmla="*/ 91 h 91"/>
              <a:gd name="T6" fmla="*/ 0 60000 65536"/>
              <a:gd name="T7" fmla="*/ 0 60000 65536"/>
              <a:gd name="T8" fmla="*/ 0 60000 65536"/>
              <a:gd name="T9" fmla="*/ 0 w 91"/>
              <a:gd name="T10" fmla="*/ 0 h 91"/>
              <a:gd name="T11" fmla="*/ 91 w 91"/>
              <a:gd name="T12" fmla="*/ 91 h 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" h="91">
                <a:moveTo>
                  <a:pt x="0" y="0"/>
                </a:moveTo>
                <a:lnTo>
                  <a:pt x="91" y="0"/>
                </a:lnTo>
                <a:lnTo>
                  <a:pt x="91" y="91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3" name="Freeform 41"/>
          <p:cNvSpPr>
            <a:spLocks/>
          </p:cNvSpPr>
          <p:nvPr/>
        </p:nvSpPr>
        <p:spPr bwMode="auto">
          <a:xfrm>
            <a:off x="942975" y="5276751"/>
            <a:ext cx="114300" cy="109537"/>
          </a:xfrm>
          <a:custGeom>
            <a:avLst/>
            <a:gdLst>
              <a:gd name="T0" fmla="*/ 0 w 72"/>
              <a:gd name="T1" fmla="*/ 0 h 69"/>
              <a:gd name="T2" fmla="*/ 60 w 72"/>
              <a:gd name="T3" fmla="*/ 24 h 69"/>
              <a:gd name="T4" fmla="*/ 72 w 72"/>
              <a:gd name="T5" fmla="*/ 69 h 69"/>
              <a:gd name="T6" fmla="*/ 0 60000 65536"/>
              <a:gd name="T7" fmla="*/ 0 60000 65536"/>
              <a:gd name="T8" fmla="*/ 0 60000 65536"/>
              <a:gd name="T9" fmla="*/ 0 w 72"/>
              <a:gd name="T10" fmla="*/ 0 h 69"/>
              <a:gd name="T11" fmla="*/ 72 w 72"/>
              <a:gd name="T12" fmla="*/ 69 h 6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" h="69">
                <a:moveTo>
                  <a:pt x="0" y="0"/>
                </a:moveTo>
                <a:cubicBezTo>
                  <a:pt x="41" y="3"/>
                  <a:pt x="36" y="0"/>
                  <a:pt x="60" y="24"/>
                </a:cubicBezTo>
                <a:cubicBezTo>
                  <a:pt x="65" y="38"/>
                  <a:pt x="72" y="54"/>
                  <a:pt x="72" y="69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4" name="Freeform 42"/>
          <p:cNvSpPr>
            <a:spLocks/>
          </p:cNvSpPr>
          <p:nvPr/>
        </p:nvSpPr>
        <p:spPr bwMode="auto">
          <a:xfrm>
            <a:off x="1025525" y="5416451"/>
            <a:ext cx="63500" cy="176212"/>
          </a:xfrm>
          <a:custGeom>
            <a:avLst/>
            <a:gdLst>
              <a:gd name="T0" fmla="*/ 0 w 40"/>
              <a:gd name="T1" fmla="*/ 0 h 111"/>
              <a:gd name="T2" fmla="*/ 27 w 40"/>
              <a:gd name="T3" fmla="*/ 12 h 111"/>
              <a:gd name="T4" fmla="*/ 39 w 40"/>
              <a:gd name="T5" fmla="*/ 39 h 111"/>
              <a:gd name="T6" fmla="*/ 36 w 40"/>
              <a:gd name="T7" fmla="*/ 108 h 111"/>
              <a:gd name="T8" fmla="*/ 27 w 40"/>
              <a:gd name="T9" fmla="*/ 111 h 1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"/>
              <a:gd name="T16" fmla="*/ 0 h 111"/>
              <a:gd name="T17" fmla="*/ 40 w 40"/>
              <a:gd name="T18" fmla="*/ 111 h 11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" h="111">
                <a:moveTo>
                  <a:pt x="0" y="0"/>
                </a:moveTo>
                <a:cubicBezTo>
                  <a:pt x="21" y="7"/>
                  <a:pt x="13" y="2"/>
                  <a:pt x="27" y="12"/>
                </a:cubicBezTo>
                <a:cubicBezTo>
                  <a:pt x="32" y="20"/>
                  <a:pt x="39" y="39"/>
                  <a:pt x="39" y="39"/>
                </a:cubicBezTo>
                <a:cubicBezTo>
                  <a:pt x="38" y="62"/>
                  <a:pt x="40" y="85"/>
                  <a:pt x="36" y="108"/>
                </a:cubicBezTo>
                <a:cubicBezTo>
                  <a:pt x="35" y="111"/>
                  <a:pt x="27" y="111"/>
                  <a:pt x="27" y="111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8" name="Freeform 56"/>
          <p:cNvSpPr>
            <a:spLocks/>
          </p:cNvSpPr>
          <p:nvPr/>
        </p:nvSpPr>
        <p:spPr bwMode="auto">
          <a:xfrm rot="10221548">
            <a:off x="4572000" y="4297263"/>
            <a:ext cx="119063" cy="144463"/>
          </a:xfrm>
          <a:custGeom>
            <a:avLst/>
            <a:gdLst>
              <a:gd name="T0" fmla="*/ 0 w 91"/>
              <a:gd name="T1" fmla="*/ 0 h 91"/>
              <a:gd name="T2" fmla="*/ 91 w 91"/>
              <a:gd name="T3" fmla="*/ 0 h 91"/>
              <a:gd name="T4" fmla="*/ 91 w 91"/>
              <a:gd name="T5" fmla="*/ 91 h 91"/>
              <a:gd name="T6" fmla="*/ 0 60000 65536"/>
              <a:gd name="T7" fmla="*/ 0 60000 65536"/>
              <a:gd name="T8" fmla="*/ 0 60000 65536"/>
              <a:gd name="T9" fmla="*/ 0 w 91"/>
              <a:gd name="T10" fmla="*/ 0 h 91"/>
              <a:gd name="T11" fmla="*/ 91 w 91"/>
              <a:gd name="T12" fmla="*/ 91 h 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" h="91">
                <a:moveTo>
                  <a:pt x="0" y="0"/>
                </a:moveTo>
                <a:lnTo>
                  <a:pt x="91" y="0"/>
                </a:lnTo>
                <a:lnTo>
                  <a:pt x="91" y="91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5" name="Freeform 53"/>
          <p:cNvSpPr>
            <a:spLocks/>
          </p:cNvSpPr>
          <p:nvPr/>
        </p:nvSpPr>
        <p:spPr bwMode="auto">
          <a:xfrm>
            <a:off x="4410075" y="5313263"/>
            <a:ext cx="152400" cy="276225"/>
          </a:xfrm>
          <a:custGeom>
            <a:avLst/>
            <a:gdLst>
              <a:gd name="T0" fmla="*/ 96 w 96"/>
              <a:gd name="T1" fmla="*/ 3 h 174"/>
              <a:gd name="T2" fmla="*/ 75 w 96"/>
              <a:gd name="T3" fmla="*/ 15 h 174"/>
              <a:gd name="T4" fmla="*/ 57 w 96"/>
              <a:gd name="T5" fmla="*/ 27 h 174"/>
              <a:gd name="T6" fmla="*/ 27 w 96"/>
              <a:gd name="T7" fmla="*/ 63 h 174"/>
              <a:gd name="T8" fmla="*/ 15 w 96"/>
              <a:gd name="T9" fmla="*/ 81 h 174"/>
              <a:gd name="T10" fmla="*/ 0 w 96"/>
              <a:gd name="T11" fmla="*/ 174 h 1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96"/>
              <a:gd name="T19" fmla="*/ 0 h 174"/>
              <a:gd name="T20" fmla="*/ 96 w 96"/>
              <a:gd name="T21" fmla="*/ 174 h 17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96" h="174">
                <a:moveTo>
                  <a:pt x="96" y="3"/>
                </a:moveTo>
                <a:cubicBezTo>
                  <a:pt x="66" y="9"/>
                  <a:pt x="92" y="0"/>
                  <a:pt x="75" y="15"/>
                </a:cubicBezTo>
                <a:cubicBezTo>
                  <a:pt x="70" y="20"/>
                  <a:pt x="57" y="27"/>
                  <a:pt x="57" y="27"/>
                </a:cubicBezTo>
                <a:cubicBezTo>
                  <a:pt x="48" y="41"/>
                  <a:pt x="37" y="50"/>
                  <a:pt x="27" y="63"/>
                </a:cubicBezTo>
                <a:cubicBezTo>
                  <a:pt x="23" y="69"/>
                  <a:pt x="15" y="81"/>
                  <a:pt x="15" y="81"/>
                </a:cubicBezTo>
                <a:cubicBezTo>
                  <a:pt x="7" y="113"/>
                  <a:pt x="0" y="140"/>
                  <a:pt x="0" y="174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4" name="Freeform 52"/>
          <p:cNvSpPr>
            <a:spLocks/>
          </p:cNvSpPr>
          <p:nvPr/>
        </p:nvSpPr>
        <p:spPr bwMode="auto">
          <a:xfrm>
            <a:off x="4505325" y="5384701"/>
            <a:ext cx="128588" cy="204787"/>
          </a:xfrm>
          <a:custGeom>
            <a:avLst/>
            <a:gdLst>
              <a:gd name="T0" fmla="*/ 81 w 81"/>
              <a:gd name="T1" fmla="*/ 0 h 129"/>
              <a:gd name="T2" fmla="*/ 42 w 81"/>
              <a:gd name="T3" fmla="*/ 36 h 129"/>
              <a:gd name="T4" fmla="*/ 12 w 81"/>
              <a:gd name="T5" fmla="*/ 75 h 129"/>
              <a:gd name="T6" fmla="*/ 6 w 81"/>
              <a:gd name="T7" fmla="*/ 84 h 129"/>
              <a:gd name="T8" fmla="*/ 3 w 81"/>
              <a:gd name="T9" fmla="*/ 129 h 1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1"/>
              <a:gd name="T16" fmla="*/ 0 h 129"/>
              <a:gd name="T17" fmla="*/ 81 w 81"/>
              <a:gd name="T18" fmla="*/ 129 h 1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1" h="129">
                <a:moveTo>
                  <a:pt x="81" y="0"/>
                </a:moveTo>
                <a:cubicBezTo>
                  <a:pt x="74" y="20"/>
                  <a:pt x="60" y="27"/>
                  <a:pt x="42" y="36"/>
                </a:cubicBezTo>
                <a:cubicBezTo>
                  <a:pt x="33" y="50"/>
                  <a:pt x="21" y="61"/>
                  <a:pt x="12" y="75"/>
                </a:cubicBezTo>
                <a:cubicBezTo>
                  <a:pt x="10" y="78"/>
                  <a:pt x="6" y="84"/>
                  <a:pt x="6" y="84"/>
                </a:cubicBezTo>
                <a:cubicBezTo>
                  <a:pt x="0" y="107"/>
                  <a:pt x="3" y="92"/>
                  <a:pt x="3" y="129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3" name="Freeform 51"/>
          <p:cNvSpPr>
            <a:spLocks/>
          </p:cNvSpPr>
          <p:nvPr/>
        </p:nvSpPr>
        <p:spPr bwMode="auto">
          <a:xfrm>
            <a:off x="4595813" y="5451376"/>
            <a:ext cx="128587" cy="138112"/>
          </a:xfrm>
          <a:custGeom>
            <a:avLst/>
            <a:gdLst>
              <a:gd name="T0" fmla="*/ 81 w 81"/>
              <a:gd name="T1" fmla="*/ 0 h 87"/>
              <a:gd name="T2" fmla="*/ 33 w 81"/>
              <a:gd name="T3" fmla="*/ 18 h 87"/>
              <a:gd name="T4" fmla="*/ 18 w 81"/>
              <a:gd name="T5" fmla="*/ 33 h 87"/>
              <a:gd name="T6" fmla="*/ 0 w 81"/>
              <a:gd name="T7" fmla="*/ 87 h 87"/>
              <a:gd name="T8" fmla="*/ 0 60000 65536"/>
              <a:gd name="T9" fmla="*/ 0 60000 65536"/>
              <a:gd name="T10" fmla="*/ 0 60000 65536"/>
              <a:gd name="T11" fmla="*/ 0 60000 65536"/>
              <a:gd name="T12" fmla="*/ 0 w 81"/>
              <a:gd name="T13" fmla="*/ 0 h 87"/>
              <a:gd name="T14" fmla="*/ 81 w 81"/>
              <a:gd name="T15" fmla="*/ 87 h 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1" h="87">
                <a:moveTo>
                  <a:pt x="81" y="0"/>
                </a:moveTo>
                <a:cubicBezTo>
                  <a:pt x="65" y="5"/>
                  <a:pt x="50" y="14"/>
                  <a:pt x="33" y="18"/>
                </a:cubicBezTo>
                <a:cubicBezTo>
                  <a:pt x="17" y="42"/>
                  <a:pt x="38" y="13"/>
                  <a:pt x="18" y="33"/>
                </a:cubicBezTo>
                <a:cubicBezTo>
                  <a:pt x="7" y="44"/>
                  <a:pt x="0" y="71"/>
                  <a:pt x="0" y="87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0" name="Freeform 48"/>
          <p:cNvSpPr>
            <a:spLocks/>
          </p:cNvSpPr>
          <p:nvPr/>
        </p:nvSpPr>
        <p:spPr bwMode="auto">
          <a:xfrm>
            <a:off x="4738688" y="5386288"/>
            <a:ext cx="142875" cy="50800"/>
          </a:xfrm>
          <a:custGeom>
            <a:avLst/>
            <a:gdLst>
              <a:gd name="T0" fmla="*/ 90 w 90"/>
              <a:gd name="T1" fmla="*/ 8 h 32"/>
              <a:gd name="T2" fmla="*/ 0 w 90"/>
              <a:gd name="T3" fmla="*/ 32 h 32"/>
              <a:gd name="T4" fmla="*/ 0 60000 65536"/>
              <a:gd name="T5" fmla="*/ 0 60000 65536"/>
              <a:gd name="T6" fmla="*/ 0 w 90"/>
              <a:gd name="T7" fmla="*/ 0 h 32"/>
              <a:gd name="T8" fmla="*/ 90 w 90"/>
              <a:gd name="T9" fmla="*/ 32 h 3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0" h="32">
                <a:moveTo>
                  <a:pt x="90" y="8"/>
                </a:moveTo>
                <a:cubicBezTo>
                  <a:pt x="89" y="8"/>
                  <a:pt x="0" y="0"/>
                  <a:pt x="0" y="32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1" name="Freeform 49"/>
          <p:cNvSpPr>
            <a:spLocks/>
          </p:cNvSpPr>
          <p:nvPr/>
        </p:nvSpPr>
        <p:spPr bwMode="auto">
          <a:xfrm>
            <a:off x="4633913" y="5318026"/>
            <a:ext cx="247650" cy="47625"/>
          </a:xfrm>
          <a:custGeom>
            <a:avLst/>
            <a:gdLst>
              <a:gd name="T0" fmla="*/ 135 w 135"/>
              <a:gd name="T1" fmla="*/ 0 h 30"/>
              <a:gd name="T2" fmla="*/ 54 w 135"/>
              <a:gd name="T3" fmla="*/ 3 h 30"/>
              <a:gd name="T4" fmla="*/ 9 w 135"/>
              <a:gd name="T5" fmla="*/ 18 h 30"/>
              <a:gd name="T6" fmla="*/ 0 w 135"/>
              <a:gd name="T7" fmla="*/ 30 h 30"/>
              <a:gd name="T8" fmla="*/ 0 60000 65536"/>
              <a:gd name="T9" fmla="*/ 0 60000 65536"/>
              <a:gd name="T10" fmla="*/ 0 60000 65536"/>
              <a:gd name="T11" fmla="*/ 0 60000 65536"/>
              <a:gd name="T12" fmla="*/ 0 w 135"/>
              <a:gd name="T13" fmla="*/ 0 h 30"/>
              <a:gd name="T14" fmla="*/ 135 w 135"/>
              <a:gd name="T15" fmla="*/ 30 h 3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5" h="30">
                <a:moveTo>
                  <a:pt x="135" y="0"/>
                </a:moveTo>
                <a:cubicBezTo>
                  <a:pt x="108" y="1"/>
                  <a:pt x="81" y="1"/>
                  <a:pt x="54" y="3"/>
                </a:cubicBezTo>
                <a:cubicBezTo>
                  <a:pt x="40" y="4"/>
                  <a:pt x="24" y="16"/>
                  <a:pt x="9" y="18"/>
                </a:cubicBezTo>
                <a:cubicBezTo>
                  <a:pt x="2" y="28"/>
                  <a:pt x="6" y="24"/>
                  <a:pt x="0" y="30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2" name="Freeform 50"/>
          <p:cNvSpPr>
            <a:spLocks/>
          </p:cNvSpPr>
          <p:nvPr/>
        </p:nvSpPr>
        <p:spPr bwMode="auto">
          <a:xfrm>
            <a:off x="4562475" y="5245001"/>
            <a:ext cx="296863" cy="68262"/>
          </a:xfrm>
          <a:custGeom>
            <a:avLst/>
            <a:gdLst>
              <a:gd name="T0" fmla="*/ 168 w 168"/>
              <a:gd name="T1" fmla="*/ 10 h 43"/>
              <a:gd name="T2" fmla="*/ 6 w 168"/>
              <a:gd name="T3" fmla="*/ 34 h 43"/>
              <a:gd name="T4" fmla="*/ 0 w 168"/>
              <a:gd name="T5" fmla="*/ 43 h 43"/>
              <a:gd name="T6" fmla="*/ 0 60000 65536"/>
              <a:gd name="T7" fmla="*/ 0 60000 65536"/>
              <a:gd name="T8" fmla="*/ 0 60000 65536"/>
              <a:gd name="T9" fmla="*/ 0 w 168"/>
              <a:gd name="T10" fmla="*/ 0 h 43"/>
              <a:gd name="T11" fmla="*/ 168 w 168"/>
              <a:gd name="T12" fmla="*/ 43 h 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8" h="43">
                <a:moveTo>
                  <a:pt x="168" y="10"/>
                </a:moveTo>
                <a:cubicBezTo>
                  <a:pt x="139" y="0"/>
                  <a:pt x="42" y="28"/>
                  <a:pt x="6" y="34"/>
                </a:cubicBezTo>
                <a:cubicBezTo>
                  <a:pt x="4" y="37"/>
                  <a:pt x="0" y="43"/>
                  <a:pt x="0" y="43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66" name="Text Box 14"/>
          <p:cNvSpPr txBox="1">
            <a:spLocks noChangeArrowheads="1"/>
          </p:cNvSpPr>
          <p:nvPr/>
        </p:nvSpPr>
        <p:spPr bwMode="auto">
          <a:xfrm>
            <a:off x="467544" y="908720"/>
            <a:ext cx="820891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i="1" dirty="0" smtClean="0">
                <a:solidFill>
                  <a:srgbClr val="7030A0"/>
                </a:solidFill>
              </a:rPr>
              <a:t>Можно </a:t>
            </a:r>
            <a:r>
              <a:rPr lang="ru-RU" sz="2800" i="1" dirty="0" smtClean="0">
                <a:solidFill>
                  <a:srgbClr val="7030A0"/>
                </a:solidFill>
              </a:rPr>
              <a:t>ли, зная радиус вписанной окружности найти площадь треугольника?</a:t>
            </a:r>
            <a:endParaRPr lang="ru-RU" sz="2800" b="1" i="1" dirty="0">
              <a:solidFill>
                <a:srgbClr val="7030A0"/>
              </a:solidFill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211638" y="2066826"/>
            <a:ext cx="4302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В</a:t>
            </a:r>
          </a:p>
        </p:txBody>
      </p:sp>
      <p:sp>
        <p:nvSpPr>
          <p:cNvPr id="2" name="TextBox 14"/>
          <p:cNvSpPr txBox="1">
            <a:spLocks noChangeArrowheads="1"/>
          </p:cNvSpPr>
          <p:nvPr/>
        </p:nvSpPr>
        <p:spPr bwMode="auto">
          <a:xfrm>
            <a:off x="4859338" y="5594251"/>
            <a:ext cx="4302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С</a:t>
            </a:r>
          </a:p>
        </p:txBody>
      </p:sp>
      <p:sp>
        <p:nvSpPr>
          <p:cNvPr id="3" name="TextBox 14"/>
          <p:cNvSpPr txBox="1">
            <a:spLocks noChangeArrowheads="1"/>
          </p:cNvSpPr>
          <p:nvPr/>
        </p:nvSpPr>
        <p:spPr bwMode="auto">
          <a:xfrm>
            <a:off x="254000" y="5527576"/>
            <a:ext cx="4302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А</a:t>
            </a:r>
          </a:p>
        </p:txBody>
      </p:sp>
      <p:sp>
        <p:nvSpPr>
          <p:cNvPr id="100380" name="Line 28"/>
          <p:cNvSpPr>
            <a:spLocks noChangeShapeType="1"/>
          </p:cNvSpPr>
          <p:nvPr/>
        </p:nvSpPr>
        <p:spPr bwMode="auto">
          <a:xfrm flipV="1">
            <a:off x="539750" y="4082255"/>
            <a:ext cx="4104258" cy="151199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81" name="Line 29"/>
          <p:cNvSpPr>
            <a:spLocks noChangeShapeType="1"/>
          </p:cNvSpPr>
          <p:nvPr/>
        </p:nvSpPr>
        <p:spPr bwMode="auto">
          <a:xfrm flipH="1" flipV="1">
            <a:off x="2771799" y="3794224"/>
            <a:ext cx="2160563" cy="180002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82" name="Line 30"/>
          <p:cNvSpPr>
            <a:spLocks noChangeShapeType="1"/>
          </p:cNvSpPr>
          <p:nvPr/>
        </p:nvSpPr>
        <p:spPr bwMode="auto">
          <a:xfrm flipH="1">
            <a:off x="3131839" y="2498626"/>
            <a:ext cx="1209973" cy="3095798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" name="TextBox 14"/>
          <p:cNvSpPr txBox="1">
            <a:spLocks noChangeArrowheads="1"/>
          </p:cNvSpPr>
          <p:nvPr/>
        </p:nvSpPr>
        <p:spPr bwMode="auto">
          <a:xfrm>
            <a:off x="3347864" y="3938240"/>
            <a:ext cx="4302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dirty="0"/>
              <a:t>О</a:t>
            </a:r>
          </a:p>
        </p:txBody>
      </p:sp>
      <p:sp>
        <p:nvSpPr>
          <p:cNvPr id="6" name="TextBox 14"/>
          <p:cNvSpPr txBox="1">
            <a:spLocks noChangeArrowheads="1"/>
          </p:cNvSpPr>
          <p:nvPr/>
        </p:nvSpPr>
        <p:spPr bwMode="auto">
          <a:xfrm>
            <a:off x="4643438" y="3655913"/>
            <a:ext cx="646112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А</a:t>
            </a:r>
            <a:r>
              <a:rPr lang="ru-RU" sz="2200" baseline="-25000"/>
              <a:t>1</a:t>
            </a:r>
            <a:endParaRPr lang="ru-RU" sz="2200"/>
          </a:p>
        </p:txBody>
      </p:sp>
      <p:sp>
        <p:nvSpPr>
          <p:cNvPr id="7" name="TextBox 14"/>
          <p:cNvSpPr txBox="1">
            <a:spLocks noChangeArrowheads="1"/>
          </p:cNvSpPr>
          <p:nvPr/>
        </p:nvSpPr>
        <p:spPr bwMode="auto">
          <a:xfrm>
            <a:off x="2195513" y="3511451"/>
            <a:ext cx="57467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С</a:t>
            </a:r>
            <a:r>
              <a:rPr lang="ru-RU" sz="2200" baseline="-25000"/>
              <a:t>1</a:t>
            </a:r>
            <a:endParaRPr lang="ru-RU" sz="2200"/>
          </a:p>
        </p:txBody>
      </p:sp>
      <p:sp>
        <p:nvSpPr>
          <p:cNvPr id="8" name="TextBox 14"/>
          <p:cNvSpPr txBox="1">
            <a:spLocks noChangeArrowheads="1"/>
          </p:cNvSpPr>
          <p:nvPr/>
        </p:nvSpPr>
        <p:spPr bwMode="auto">
          <a:xfrm>
            <a:off x="2701925" y="5594251"/>
            <a:ext cx="6461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В</a:t>
            </a:r>
            <a:r>
              <a:rPr lang="ru-RU" sz="2200" baseline="-25000"/>
              <a:t>1</a:t>
            </a:r>
            <a:endParaRPr lang="ru-RU" sz="2200"/>
          </a:p>
        </p:txBody>
      </p:sp>
      <p:sp>
        <p:nvSpPr>
          <p:cNvPr id="100387" name="Line 35"/>
          <p:cNvSpPr>
            <a:spLocks noChangeShapeType="1"/>
          </p:cNvSpPr>
          <p:nvPr/>
        </p:nvSpPr>
        <p:spPr bwMode="auto">
          <a:xfrm>
            <a:off x="3563888" y="4442296"/>
            <a:ext cx="0" cy="1122362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88" name="Line 36"/>
          <p:cNvSpPr>
            <a:spLocks noChangeShapeType="1"/>
          </p:cNvSpPr>
          <p:nvPr/>
        </p:nvSpPr>
        <p:spPr bwMode="auto">
          <a:xfrm flipV="1">
            <a:off x="3563888" y="4298851"/>
            <a:ext cx="1116062" cy="143445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89" name="Line 37"/>
          <p:cNvSpPr>
            <a:spLocks noChangeShapeType="1"/>
          </p:cNvSpPr>
          <p:nvPr/>
        </p:nvSpPr>
        <p:spPr bwMode="auto">
          <a:xfrm flipH="1" flipV="1">
            <a:off x="2843808" y="3722216"/>
            <a:ext cx="720080" cy="720080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" name="TextBox 14"/>
          <p:cNvSpPr txBox="1">
            <a:spLocks noChangeArrowheads="1"/>
          </p:cNvSpPr>
          <p:nvPr/>
        </p:nvSpPr>
        <p:spPr bwMode="auto">
          <a:xfrm>
            <a:off x="3219450" y="5594251"/>
            <a:ext cx="4302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/>
              <a:t>M</a:t>
            </a:r>
            <a:endParaRPr lang="ru-RU" sz="2200"/>
          </a:p>
        </p:txBody>
      </p:sp>
      <p:sp>
        <p:nvSpPr>
          <p:cNvPr id="10" name="TextBox 14"/>
          <p:cNvSpPr txBox="1">
            <a:spLocks noChangeArrowheads="1"/>
          </p:cNvSpPr>
          <p:nvPr/>
        </p:nvSpPr>
        <p:spPr bwMode="auto">
          <a:xfrm>
            <a:off x="4679950" y="4043263"/>
            <a:ext cx="43021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/>
              <a:t>L</a:t>
            </a:r>
            <a:endParaRPr lang="ru-RU" sz="2200"/>
          </a:p>
        </p:txBody>
      </p:sp>
      <p:sp>
        <p:nvSpPr>
          <p:cNvPr id="11" name="TextBox 14"/>
          <p:cNvSpPr txBox="1">
            <a:spLocks noChangeArrowheads="1"/>
          </p:cNvSpPr>
          <p:nvPr/>
        </p:nvSpPr>
        <p:spPr bwMode="auto">
          <a:xfrm>
            <a:off x="2484438" y="3366988"/>
            <a:ext cx="430212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dirty="0"/>
              <a:t>K</a:t>
            </a:r>
            <a:endParaRPr lang="ru-RU" sz="2200" dirty="0"/>
          </a:p>
        </p:txBody>
      </p:sp>
      <p:sp>
        <p:nvSpPr>
          <p:cNvPr id="100375" name="Freeform 23"/>
          <p:cNvSpPr>
            <a:spLocks/>
          </p:cNvSpPr>
          <p:nvPr/>
        </p:nvSpPr>
        <p:spPr bwMode="auto">
          <a:xfrm>
            <a:off x="539750" y="2498626"/>
            <a:ext cx="4392613" cy="3097212"/>
          </a:xfrm>
          <a:custGeom>
            <a:avLst/>
            <a:gdLst>
              <a:gd name="T0" fmla="*/ 0 w 1996"/>
              <a:gd name="T1" fmla="*/ 1089 h 1089"/>
              <a:gd name="T2" fmla="*/ 1724 w 1996"/>
              <a:gd name="T3" fmla="*/ 0 h 1089"/>
              <a:gd name="T4" fmla="*/ 1996 w 1996"/>
              <a:gd name="T5" fmla="*/ 1089 h 1089"/>
              <a:gd name="T6" fmla="*/ 0 w 1996"/>
              <a:gd name="T7" fmla="*/ 1089 h 1089"/>
              <a:gd name="T8" fmla="*/ 0 60000 65536"/>
              <a:gd name="T9" fmla="*/ 0 60000 65536"/>
              <a:gd name="T10" fmla="*/ 0 60000 65536"/>
              <a:gd name="T11" fmla="*/ 0 60000 65536"/>
              <a:gd name="T12" fmla="*/ 0 w 1996"/>
              <a:gd name="T13" fmla="*/ 0 h 1089"/>
              <a:gd name="T14" fmla="*/ 1996 w 1996"/>
              <a:gd name="T15" fmla="*/ 1089 h 108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96" h="1089">
                <a:moveTo>
                  <a:pt x="0" y="1089"/>
                </a:moveTo>
                <a:lnTo>
                  <a:pt x="1724" y="0"/>
                </a:lnTo>
                <a:lnTo>
                  <a:pt x="1996" y="1089"/>
                </a:lnTo>
                <a:lnTo>
                  <a:pt x="0" y="1089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2483768" y="3434184"/>
            <a:ext cx="2232248" cy="216024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5364088" y="2204865"/>
            <a:ext cx="33843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smtClean="0"/>
              <a:t>S</a:t>
            </a:r>
            <a:r>
              <a:rPr lang="ru-RU" sz="2000" i="1" baseline="-25000" dirty="0" smtClean="0"/>
              <a:t>△</a:t>
            </a:r>
            <a:r>
              <a:rPr lang="ru-RU" sz="2000" i="1" baseline="-25000" dirty="0" smtClean="0"/>
              <a:t>A0С </a:t>
            </a:r>
            <a:r>
              <a:rPr lang="ru-RU" sz="2000" i="1" dirty="0" smtClean="0"/>
              <a:t>= </a:t>
            </a:r>
            <a:r>
              <a:rPr lang="en-US" sz="2000" i="1" dirty="0" smtClean="0"/>
              <a:t>(r*AC)/2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Рисунок 35" descr="Что-то новенько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sp>
        <p:nvSpPr>
          <p:cNvPr id="100406" name="Freeform 54"/>
          <p:cNvSpPr>
            <a:spLocks/>
          </p:cNvSpPr>
          <p:nvPr/>
        </p:nvSpPr>
        <p:spPr bwMode="auto">
          <a:xfrm>
            <a:off x="3563888" y="5450408"/>
            <a:ext cx="144463" cy="146050"/>
          </a:xfrm>
          <a:custGeom>
            <a:avLst/>
            <a:gdLst>
              <a:gd name="T0" fmla="*/ 0 w 91"/>
              <a:gd name="T1" fmla="*/ 0 h 91"/>
              <a:gd name="T2" fmla="*/ 91 w 91"/>
              <a:gd name="T3" fmla="*/ 0 h 91"/>
              <a:gd name="T4" fmla="*/ 91 w 91"/>
              <a:gd name="T5" fmla="*/ 91 h 91"/>
              <a:gd name="T6" fmla="*/ 0 60000 65536"/>
              <a:gd name="T7" fmla="*/ 0 60000 65536"/>
              <a:gd name="T8" fmla="*/ 0 60000 65536"/>
              <a:gd name="T9" fmla="*/ 0 w 91"/>
              <a:gd name="T10" fmla="*/ 0 h 91"/>
              <a:gd name="T11" fmla="*/ 91 w 91"/>
              <a:gd name="T12" fmla="*/ 91 h 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" h="91">
                <a:moveTo>
                  <a:pt x="0" y="0"/>
                </a:moveTo>
                <a:lnTo>
                  <a:pt x="91" y="0"/>
                </a:lnTo>
                <a:lnTo>
                  <a:pt x="91" y="91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7" name="Freeform 45"/>
          <p:cNvSpPr>
            <a:spLocks/>
          </p:cNvSpPr>
          <p:nvPr/>
        </p:nvSpPr>
        <p:spPr bwMode="auto">
          <a:xfrm>
            <a:off x="4191000" y="2827238"/>
            <a:ext cx="214313" cy="63500"/>
          </a:xfrm>
          <a:custGeom>
            <a:avLst/>
            <a:gdLst>
              <a:gd name="T0" fmla="*/ 0 w 123"/>
              <a:gd name="T1" fmla="*/ 0 h 40"/>
              <a:gd name="T2" fmla="*/ 123 w 123"/>
              <a:gd name="T3" fmla="*/ 27 h 40"/>
              <a:gd name="T4" fmla="*/ 0 60000 65536"/>
              <a:gd name="T5" fmla="*/ 0 60000 65536"/>
              <a:gd name="T6" fmla="*/ 0 w 123"/>
              <a:gd name="T7" fmla="*/ 0 h 40"/>
              <a:gd name="T8" fmla="*/ 123 w 123"/>
              <a:gd name="T9" fmla="*/ 40 h 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3" h="40">
                <a:moveTo>
                  <a:pt x="0" y="0"/>
                </a:moveTo>
                <a:cubicBezTo>
                  <a:pt x="40" y="40"/>
                  <a:pt x="56" y="27"/>
                  <a:pt x="123" y="27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9" name="Freeform 47"/>
          <p:cNvSpPr>
            <a:spLocks/>
          </p:cNvSpPr>
          <p:nvPr/>
        </p:nvSpPr>
        <p:spPr bwMode="auto">
          <a:xfrm>
            <a:off x="4167188" y="2889151"/>
            <a:ext cx="238125" cy="68262"/>
          </a:xfrm>
          <a:custGeom>
            <a:avLst/>
            <a:gdLst>
              <a:gd name="T0" fmla="*/ 0 w 150"/>
              <a:gd name="T1" fmla="*/ 0 h 43"/>
              <a:gd name="T2" fmla="*/ 39 w 150"/>
              <a:gd name="T3" fmla="*/ 30 h 43"/>
              <a:gd name="T4" fmla="*/ 57 w 150"/>
              <a:gd name="T5" fmla="*/ 36 h 43"/>
              <a:gd name="T6" fmla="*/ 150 w 150"/>
              <a:gd name="T7" fmla="*/ 24 h 43"/>
              <a:gd name="T8" fmla="*/ 0 60000 65536"/>
              <a:gd name="T9" fmla="*/ 0 60000 65536"/>
              <a:gd name="T10" fmla="*/ 0 60000 65536"/>
              <a:gd name="T11" fmla="*/ 0 60000 65536"/>
              <a:gd name="T12" fmla="*/ 0 w 150"/>
              <a:gd name="T13" fmla="*/ 0 h 43"/>
              <a:gd name="T14" fmla="*/ 150 w 150"/>
              <a:gd name="T15" fmla="*/ 43 h 4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0" h="43">
                <a:moveTo>
                  <a:pt x="0" y="0"/>
                </a:moveTo>
                <a:cubicBezTo>
                  <a:pt x="5" y="24"/>
                  <a:pt x="17" y="23"/>
                  <a:pt x="39" y="30"/>
                </a:cubicBezTo>
                <a:cubicBezTo>
                  <a:pt x="45" y="32"/>
                  <a:pt x="57" y="36"/>
                  <a:pt x="57" y="36"/>
                </a:cubicBezTo>
                <a:cubicBezTo>
                  <a:pt x="62" y="36"/>
                  <a:pt x="131" y="43"/>
                  <a:pt x="150" y="24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5" name="Freeform 43"/>
          <p:cNvSpPr>
            <a:spLocks/>
          </p:cNvSpPr>
          <p:nvPr/>
        </p:nvSpPr>
        <p:spPr bwMode="auto">
          <a:xfrm>
            <a:off x="4065588" y="2712938"/>
            <a:ext cx="115887" cy="114300"/>
          </a:xfrm>
          <a:custGeom>
            <a:avLst/>
            <a:gdLst>
              <a:gd name="T0" fmla="*/ 10 w 73"/>
              <a:gd name="T1" fmla="*/ 0 h 72"/>
              <a:gd name="T2" fmla="*/ 7 w 73"/>
              <a:gd name="T3" fmla="*/ 33 h 72"/>
              <a:gd name="T4" fmla="*/ 73 w 73"/>
              <a:gd name="T5" fmla="*/ 72 h 72"/>
              <a:gd name="T6" fmla="*/ 0 60000 65536"/>
              <a:gd name="T7" fmla="*/ 0 60000 65536"/>
              <a:gd name="T8" fmla="*/ 0 60000 65536"/>
              <a:gd name="T9" fmla="*/ 0 w 73"/>
              <a:gd name="T10" fmla="*/ 0 h 72"/>
              <a:gd name="T11" fmla="*/ 73 w 73"/>
              <a:gd name="T12" fmla="*/ 72 h 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3" h="72">
                <a:moveTo>
                  <a:pt x="10" y="0"/>
                </a:moveTo>
                <a:cubicBezTo>
                  <a:pt x="0" y="15"/>
                  <a:pt x="2" y="7"/>
                  <a:pt x="7" y="33"/>
                </a:cubicBezTo>
                <a:cubicBezTo>
                  <a:pt x="13" y="65"/>
                  <a:pt x="46" y="72"/>
                  <a:pt x="73" y="72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6" name="Freeform 44"/>
          <p:cNvSpPr>
            <a:spLocks/>
          </p:cNvSpPr>
          <p:nvPr/>
        </p:nvSpPr>
        <p:spPr bwMode="auto">
          <a:xfrm>
            <a:off x="4010025" y="2779613"/>
            <a:ext cx="142875" cy="123825"/>
          </a:xfrm>
          <a:custGeom>
            <a:avLst/>
            <a:gdLst>
              <a:gd name="T0" fmla="*/ 0 w 90"/>
              <a:gd name="T1" fmla="*/ 0 h 78"/>
              <a:gd name="T2" fmla="*/ 12 w 90"/>
              <a:gd name="T3" fmla="*/ 54 h 78"/>
              <a:gd name="T4" fmla="*/ 90 w 90"/>
              <a:gd name="T5" fmla="*/ 78 h 78"/>
              <a:gd name="T6" fmla="*/ 0 60000 65536"/>
              <a:gd name="T7" fmla="*/ 0 60000 65536"/>
              <a:gd name="T8" fmla="*/ 0 60000 65536"/>
              <a:gd name="T9" fmla="*/ 0 w 90"/>
              <a:gd name="T10" fmla="*/ 0 h 78"/>
              <a:gd name="T11" fmla="*/ 90 w 90"/>
              <a:gd name="T12" fmla="*/ 78 h 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0" h="78">
                <a:moveTo>
                  <a:pt x="0" y="0"/>
                </a:moveTo>
                <a:cubicBezTo>
                  <a:pt x="1" y="15"/>
                  <a:pt x="0" y="40"/>
                  <a:pt x="12" y="54"/>
                </a:cubicBezTo>
                <a:cubicBezTo>
                  <a:pt x="26" y="71"/>
                  <a:pt x="69" y="78"/>
                  <a:pt x="90" y="78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7" name="Freeform 55"/>
          <p:cNvSpPr>
            <a:spLocks/>
          </p:cNvSpPr>
          <p:nvPr/>
        </p:nvSpPr>
        <p:spPr bwMode="auto">
          <a:xfrm rot="8170577">
            <a:off x="2810762" y="3729578"/>
            <a:ext cx="79375" cy="144463"/>
          </a:xfrm>
          <a:custGeom>
            <a:avLst/>
            <a:gdLst>
              <a:gd name="T0" fmla="*/ 0 w 91"/>
              <a:gd name="T1" fmla="*/ 0 h 91"/>
              <a:gd name="T2" fmla="*/ 91 w 91"/>
              <a:gd name="T3" fmla="*/ 0 h 91"/>
              <a:gd name="T4" fmla="*/ 91 w 91"/>
              <a:gd name="T5" fmla="*/ 91 h 91"/>
              <a:gd name="T6" fmla="*/ 0 60000 65536"/>
              <a:gd name="T7" fmla="*/ 0 60000 65536"/>
              <a:gd name="T8" fmla="*/ 0 60000 65536"/>
              <a:gd name="T9" fmla="*/ 0 w 91"/>
              <a:gd name="T10" fmla="*/ 0 h 91"/>
              <a:gd name="T11" fmla="*/ 91 w 91"/>
              <a:gd name="T12" fmla="*/ 91 h 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" h="91">
                <a:moveTo>
                  <a:pt x="0" y="0"/>
                </a:moveTo>
                <a:lnTo>
                  <a:pt x="91" y="0"/>
                </a:lnTo>
                <a:lnTo>
                  <a:pt x="91" y="91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3" name="Freeform 41"/>
          <p:cNvSpPr>
            <a:spLocks/>
          </p:cNvSpPr>
          <p:nvPr/>
        </p:nvSpPr>
        <p:spPr bwMode="auto">
          <a:xfrm>
            <a:off x="942975" y="5276751"/>
            <a:ext cx="114300" cy="109537"/>
          </a:xfrm>
          <a:custGeom>
            <a:avLst/>
            <a:gdLst>
              <a:gd name="T0" fmla="*/ 0 w 72"/>
              <a:gd name="T1" fmla="*/ 0 h 69"/>
              <a:gd name="T2" fmla="*/ 60 w 72"/>
              <a:gd name="T3" fmla="*/ 24 h 69"/>
              <a:gd name="T4" fmla="*/ 72 w 72"/>
              <a:gd name="T5" fmla="*/ 69 h 69"/>
              <a:gd name="T6" fmla="*/ 0 60000 65536"/>
              <a:gd name="T7" fmla="*/ 0 60000 65536"/>
              <a:gd name="T8" fmla="*/ 0 60000 65536"/>
              <a:gd name="T9" fmla="*/ 0 w 72"/>
              <a:gd name="T10" fmla="*/ 0 h 69"/>
              <a:gd name="T11" fmla="*/ 72 w 72"/>
              <a:gd name="T12" fmla="*/ 69 h 6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" h="69">
                <a:moveTo>
                  <a:pt x="0" y="0"/>
                </a:moveTo>
                <a:cubicBezTo>
                  <a:pt x="41" y="3"/>
                  <a:pt x="36" y="0"/>
                  <a:pt x="60" y="24"/>
                </a:cubicBezTo>
                <a:cubicBezTo>
                  <a:pt x="65" y="38"/>
                  <a:pt x="72" y="54"/>
                  <a:pt x="72" y="69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4" name="Freeform 42"/>
          <p:cNvSpPr>
            <a:spLocks/>
          </p:cNvSpPr>
          <p:nvPr/>
        </p:nvSpPr>
        <p:spPr bwMode="auto">
          <a:xfrm>
            <a:off x="1025525" y="5416451"/>
            <a:ext cx="63500" cy="176212"/>
          </a:xfrm>
          <a:custGeom>
            <a:avLst/>
            <a:gdLst>
              <a:gd name="T0" fmla="*/ 0 w 40"/>
              <a:gd name="T1" fmla="*/ 0 h 111"/>
              <a:gd name="T2" fmla="*/ 27 w 40"/>
              <a:gd name="T3" fmla="*/ 12 h 111"/>
              <a:gd name="T4" fmla="*/ 39 w 40"/>
              <a:gd name="T5" fmla="*/ 39 h 111"/>
              <a:gd name="T6" fmla="*/ 36 w 40"/>
              <a:gd name="T7" fmla="*/ 108 h 111"/>
              <a:gd name="T8" fmla="*/ 27 w 40"/>
              <a:gd name="T9" fmla="*/ 111 h 1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"/>
              <a:gd name="T16" fmla="*/ 0 h 111"/>
              <a:gd name="T17" fmla="*/ 40 w 40"/>
              <a:gd name="T18" fmla="*/ 111 h 11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" h="111">
                <a:moveTo>
                  <a:pt x="0" y="0"/>
                </a:moveTo>
                <a:cubicBezTo>
                  <a:pt x="21" y="7"/>
                  <a:pt x="13" y="2"/>
                  <a:pt x="27" y="12"/>
                </a:cubicBezTo>
                <a:cubicBezTo>
                  <a:pt x="32" y="20"/>
                  <a:pt x="39" y="39"/>
                  <a:pt x="39" y="39"/>
                </a:cubicBezTo>
                <a:cubicBezTo>
                  <a:pt x="38" y="62"/>
                  <a:pt x="40" y="85"/>
                  <a:pt x="36" y="108"/>
                </a:cubicBezTo>
                <a:cubicBezTo>
                  <a:pt x="35" y="111"/>
                  <a:pt x="27" y="111"/>
                  <a:pt x="27" y="111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8" name="Freeform 56"/>
          <p:cNvSpPr>
            <a:spLocks/>
          </p:cNvSpPr>
          <p:nvPr/>
        </p:nvSpPr>
        <p:spPr bwMode="auto">
          <a:xfrm rot="10221548">
            <a:off x="4572000" y="4297263"/>
            <a:ext cx="119063" cy="144463"/>
          </a:xfrm>
          <a:custGeom>
            <a:avLst/>
            <a:gdLst>
              <a:gd name="T0" fmla="*/ 0 w 91"/>
              <a:gd name="T1" fmla="*/ 0 h 91"/>
              <a:gd name="T2" fmla="*/ 91 w 91"/>
              <a:gd name="T3" fmla="*/ 0 h 91"/>
              <a:gd name="T4" fmla="*/ 91 w 91"/>
              <a:gd name="T5" fmla="*/ 91 h 91"/>
              <a:gd name="T6" fmla="*/ 0 60000 65536"/>
              <a:gd name="T7" fmla="*/ 0 60000 65536"/>
              <a:gd name="T8" fmla="*/ 0 60000 65536"/>
              <a:gd name="T9" fmla="*/ 0 w 91"/>
              <a:gd name="T10" fmla="*/ 0 h 91"/>
              <a:gd name="T11" fmla="*/ 91 w 91"/>
              <a:gd name="T12" fmla="*/ 91 h 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" h="91">
                <a:moveTo>
                  <a:pt x="0" y="0"/>
                </a:moveTo>
                <a:lnTo>
                  <a:pt x="91" y="0"/>
                </a:lnTo>
                <a:lnTo>
                  <a:pt x="91" y="91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5" name="Freeform 53"/>
          <p:cNvSpPr>
            <a:spLocks/>
          </p:cNvSpPr>
          <p:nvPr/>
        </p:nvSpPr>
        <p:spPr bwMode="auto">
          <a:xfrm>
            <a:off x="4410075" y="5313263"/>
            <a:ext cx="152400" cy="276225"/>
          </a:xfrm>
          <a:custGeom>
            <a:avLst/>
            <a:gdLst>
              <a:gd name="T0" fmla="*/ 96 w 96"/>
              <a:gd name="T1" fmla="*/ 3 h 174"/>
              <a:gd name="T2" fmla="*/ 75 w 96"/>
              <a:gd name="T3" fmla="*/ 15 h 174"/>
              <a:gd name="T4" fmla="*/ 57 w 96"/>
              <a:gd name="T5" fmla="*/ 27 h 174"/>
              <a:gd name="T6" fmla="*/ 27 w 96"/>
              <a:gd name="T7" fmla="*/ 63 h 174"/>
              <a:gd name="T8" fmla="*/ 15 w 96"/>
              <a:gd name="T9" fmla="*/ 81 h 174"/>
              <a:gd name="T10" fmla="*/ 0 w 96"/>
              <a:gd name="T11" fmla="*/ 174 h 1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96"/>
              <a:gd name="T19" fmla="*/ 0 h 174"/>
              <a:gd name="T20" fmla="*/ 96 w 96"/>
              <a:gd name="T21" fmla="*/ 174 h 17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96" h="174">
                <a:moveTo>
                  <a:pt x="96" y="3"/>
                </a:moveTo>
                <a:cubicBezTo>
                  <a:pt x="66" y="9"/>
                  <a:pt x="92" y="0"/>
                  <a:pt x="75" y="15"/>
                </a:cubicBezTo>
                <a:cubicBezTo>
                  <a:pt x="70" y="20"/>
                  <a:pt x="57" y="27"/>
                  <a:pt x="57" y="27"/>
                </a:cubicBezTo>
                <a:cubicBezTo>
                  <a:pt x="48" y="41"/>
                  <a:pt x="37" y="50"/>
                  <a:pt x="27" y="63"/>
                </a:cubicBezTo>
                <a:cubicBezTo>
                  <a:pt x="23" y="69"/>
                  <a:pt x="15" y="81"/>
                  <a:pt x="15" y="81"/>
                </a:cubicBezTo>
                <a:cubicBezTo>
                  <a:pt x="7" y="113"/>
                  <a:pt x="0" y="140"/>
                  <a:pt x="0" y="174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4" name="Freeform 52"/>
          <p:cNvSpPr>
            <a:spLocks/>
          </p:cNvSpPr>
          <p:nvPr/>
        </p:nvSpPr>
        <p:spPr bwMode="auto">
          <a:xfrm>
            <a:off x="4505325" y="5384701"/>
            <a:ext cx="128588" cy="204787"/>
          </a:xfrm>
          <a:custGeom>
            <a:avLst/>
            <a:gdLst>
              <a:gd name="T0" fmla="*/ 81 w 81"/>
              <a:gd name="T1" fmla="*/ 0 h 129"/>
              <a:gd name="T2" fmla="*/ 42 w 81"/>
              <a:gd name="T3" fmla="*/ 36 h 129"/>
              <a:gd name="T4" fmla="*/ 12 w 81"/>
              <a:gd name="T5" fmla="*/ 75 h 129"/>
              <a:gd name="T6" fmla="*/ 6 w 81"/>
              <a:gd name="T7" fmla="*/ 84 h 129"/>
              <a:gd name="T8" fmla="*/ 3 w 81"/>
              <a:gd name="T9" fmla="*/ 129 h 1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1"/>
              <a:gd name="T16" fmla="*/ 0 h 129"/>
              <a:gd name="T17" fmla="*/ 81 w 81"/>
              <a:gd name="T18" fmla="*/ 129 h 1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1" h="129">
                <a:moveTo>
                  <a:pt x="81" y="0"/>
                </a:moveTo>
                <a:cubicBezTo>
                  <a:pt x="74" y="20"/>
                  <a:pt x="60" y="27"/>
                  <a:pt x="42" y="36"/>
                </a:cubicBezTo>
                <a:cubicBezTo>
                  <a:pt x="33" y="50"/>
                  <a:pt x="21" y="61"/>
                  <a:pt x="12" y="75"/>
                </a:cubicBezTo>
                <a:cubicBezTo>
                  <a:pt x="10" y="78"/>
                  <a:pt x="6" y="84"/>
                  <a:pt x="6" y="84"/>
                </a:cubicBezTo>
                <a:cubicBezTo>
                  <a:pt x="0" y="107"/>
                  <a:pt x="3" y="92"/>
                  <a:pt x="3" y="129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3" name="Freeform 51"/>
          <p:cNvSpPr>
            <a:spLocks/>
          </p:cNvSpPr>
          <p:nvPr/>
        </p:nvSpPr>
        <p:spPr bwMode="auto">
          <a:xfrm>
            <a:off x="4595813" y="5451376"/>
            <a:ext cx="128587" cy="138112"/>
          </a:xfrm>
          <a:custGeom>
            <a:avLst/>
            <a:gdLst>
              <a:gd name="T0" fmla="*/ 81 w 81"/>
              <a:gd name="T1" fmla="*/ 0 h 87"/>
              <a:gd name="T2" fmla="*/ 33 w 81"/>
              <a:gd name="T3" fmla="*/ 18 h 87"/>
              <a:gd name="T4" fmla="*/ 18 w 81"/>
              <a:gd name="T5" fmla="*/ 33 h 87"/>
              <a:gd name="T6" fmla="*/ 0 w 81"/>
              <a:gd name="T7" fmla="*/ 87 h 87"/>
              <a:gd name="T8" fmla="*/ 0 60000 65536"/>
              <a:gd name="T9" fmla="*/ 0 60000 65536"/>
              <a:gd name="T10" fmla="*/ 0 60000 65536"/>
              <a:gd name="T11" fmla="*/ 0 60000 65536"/>
              <a:gd name="T12" fmla="*/ 0 w 81"/>
              <a:gd name="T13" fmla="*/ 0 h 87"/>
              <a:gd name="T14" fmla="*/ 81 w 81"/>
              <a:gd name="T15" fmla="*/ 87 h 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1" h="87">
                <a:moveTo>
                  <a:pt x="81" y="0"/>
                </a:moveTo>
                <a:cubicBezTo>
                  <a:pt x="65" y="5"/>
                  <a:pt x="50" y="14"/>
                  <a:pt x="33" y="18"/>
                </a:cubicBezTo>
                <a:cubicBezTo>
                  <a:pt x="17" y="42"/>
                  <a:pt x="38" y="13"/>
                  <a:pt x="18" y="33"/>
                </a:cubicBezTo>
                <a:cubicBezTo>
                  <a:pt x="7" y="44"/>
                  <a:pt x="0" y="71"/>
                  <a:pt x="0" y="87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0" name="Freeform 48"/>
          <p:cNvSpPr>
            <a:spLocks/>
          </p:cNvSpPr>
          <p:nvPr/>
        </p:nvSpPr>
        <p:spPr bwMode="auto">
          <a:xfrm>
            <a:off x="4738688" y="5386288"/>
            <a:ext cx="142875" cy="50800"/>
          </a:xfrm>
          <a:custGeom>
            <a:avLst/>
            <a:gdLst>
              <a:gd name="T0" fmla="*/ 90 w 90"/>
              <a:gd name="T1" fmla="*/ 8 h 32"/>
              <a:gd name="T2" fmla="*/ 0 w 90"/>
              <a:gd name="T3" fmla="*/ 32 h 32"/>
              <a:gd name="T4" fmla="*/ 0 60000 65536"/>
              <a:gd name="T5" fmla="*/ 0 60000 65536"/>
              <a:gd name="T6" fmla="*/ 0 w 90"/>
              <a:gd name="T7" fmla="*/ 0 h 32"/>
              <a:gd name="T8" fmla="*/ 90 w 90"/>
              <a:gd name="T9" fmla="*/ 32 h 3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0" h="32">
                <a:moveTo>
                  <a:pt x="90" y="8"/>
                </a:moveTo>
                <a:cubicBezTo>
                  <a:pt x="89" y="8"/>
                  <a:pt x="0" y="0"/>
                  <a:pt x="0" y="32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1" name="Freeform 49"/>
          <p:cNvSpPr>
            <a:spLocks/>
          </p:cNvSpPr>
          <p:nvPr/>
        </p:nvSpPr>
        <p:spPr bwMode="auto">
          <a:xfrm>
            <a:off x="4633913" y="5318026"/>
            <a:ext cx="247650" cy="47625"/>
          </a:xfrm>
          <a:custGeom>
            <a:avLst/>
            <a:gdLst>
              <a:gd name="T0" fmla="*/ 135 w 135"/>
              <a:gd name="T1" fmla="*/ 0 h 30"/>
              <a:gd name="T2" fmla="*/ 54 w 135"/>
              <a:gd name="T3" fmla="*/ 3 h 30"/>
              <a:gd name="T4" fmla="*/ 9 w 135"/>
              <a:gd name="T5" fmla="*/ 18 h 30"/>
              <a:gd name="T6" fmla="*/ 0 w 135"/>
              <a:gd name="T7" fmla="*/ 30 h 30"/>
              <a:gd name="T8" fmla="*/ 0 60000 65536"/>
              <a:gd name="T9" fmla="*/ 0 60000 65536"/>
              <a:gd name="T10" fmla="*/ 0 60000 65536"/>
              <a:gd name="T11" fmla="*/ 0 60000 65536"/>
              <a:gd name="T12" fmla="*/ 0 w 135"/>
              <a:gd name="T13" fmla="*/ 0 h 30"/>
              <a:gd name="T14" fmla="*/ 135 w 135"/>
              <a:gd name="T15" fmla="*/ 30 h 3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5" h="30">
                <a:moveTo>
                  <a:pt x="135" y="0"/>
                </a:moveTo>
                <a:cubicBezTo>
                  <a:pt x="108" y="1"/>
                  <a:pt x="81" y="1"/>
                  <a:pt x="54" y="3"/>
                </a:cubicBezTo>
                <a:cubicBezTo>
                  <a:pt x="40" y="4"/>
                  <a:pt x="24" y="16"/>
                  <a:pt x="9" y="18"/>
                </a:cubicBezTo>
                <a:cubicBezTo>
                  <a:pt x="2" y="28"/>
                  <a:pt x="6" y="24"/>
                  <a:pt x="0" y="30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2" name="Freeform 50"/>
          <p:cNvSpPr>
            <a:spLocks/>
          </p:cNvSpPr>
          <p:nvPr/>
        </p:nvSpPr>
        <p:spPr bwMode="auto">
          <a:xfrm>
            <a:off x="4562475" y="5245001"/>
            <a:ext cx="296863" cy="68262"/>
          </a:xfrm>
          <a:custGeom>
            <a:avLst/>
            <a:gdLst>
              <a:gd name="T0" fmla="*/ 168 w 168"/>
              <a:gd name="T1" fmla="*/ 10 h 43"/>
              <a:gd name="T2" fmla="*/ 6 w 168"/>
              <a:gd name="T3" fmla="*/ 34 h 43"/>
              <a:gd name="T4" fmla="*/ 0 w 168"/>
              <a:gd name="T5" fmla="*/ 43 h 43"/>
              <a:gd name="T6" fmla="*/ 0 60000 65536"/>
              <a:gd name="T7" fmla="*/ 0 60000 65536"/>
              <a:gd name="T8" fmla="*/ 0 60000 65536"/>
              <a:gd name="T9" fmla="*/ 0 w 168"/>
              <a:gd name="T10" fmla="*/ 0 h 43"/>
              <a:gd name="T11" fmla="*/ 168 w 168"/>
              <a:gd name="T12" fmla="*/ 43 h 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8" h="43">
                <a:moveTo>
                  <a:pt x="168" y="10"/>
                </a:moveTo>
                <a:cubicBezTo>
                  <a:pt x="139" y="0"/>
                  <a:pt x="42" y="28"/>
                  <a:pt x="6" y="34"/>
                </a:cubicBezTo>
                <a:cubicBezTo>
                  <a:pt x="4" y="37"/>
                  <a:pt x="0" y="43"/>
                  <a:pt x="0" y="43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66" name="Text Box 14"/>
          <p:cNvSpPr txBox="1">
            <a:spLocks noChangeArrowheads="1"/>
          </p:cNvSpPr>
          <p:nvPr/>
        </p:nvSpPr>
        <p:spPr bwMode="auto">
          <a:xfrm>
            <a:off x="467544" y="908720"/>
            <a:ext cx="820891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i="1" dirty="0" smtClean="0">
                <a:solidFill>
                  <a:srgbClr val="7030A0"/>
                </a:solidFill>
              </a:rPr>
              <a:t>Можно </a:t>
            </a:r>
            <a:r>
              <a:rPr lang="ru-RU" sz="2800" i="1" dirty="0" smtClean="0">
                <a:solidFill>
                  <a:srgbClr val="7030A0"/>
                </a:solidFill>
              </a:rPr>
              <a:t>ли, зная радиус вписанной окружности найти площадь треугольника?</a:t>
            </a:r>
            <a:endParaRPr lang="ru-RU" sz="2800" b="1" i="1" dirty="0">
              <a:solidFill>
                <a:srgbClr val="7030A0"/>
              </a:solidFill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211638" y="2066826"/>
            <a:ext cx="4302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В</a:t>
            </a:r>
          </a:p>
        </p:txBody>
      </p:sp>
      <p:sp>
        <p:nvSpPr>
          <p:cNvPr id="2" name="TextBox 14"/>
          <p:cNvSpPr txBox="1">
            <a:spLocks noChangeArrowheads="1"/>
          </p:cNvSpPr>
          <p:nvPr/>
        </p:nvSpPr>
        <p:spPr bwMode="auto">
          <a:xfrm>
            <a:off x="4859338" y="5594251"/>
            <a:ext cx="4302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С</a:t>
            </a:r>
          </a:p>
        </p:txBody>
      </p:sp>
      <p:sp>
        <p:nvSpPr>
          <p:cNvPr id="3" name="TextBox 14"/>
          <p:cNvSpPr txBox="1">
            <a:spLocks noChangeArrowheads="1"/>
          </p:cNvSpPr>
          <p:nvPr/>
        </p:nvSpPr>
        <p:spPr bwMode="auto">
          <a:xfrm>
            <a:off x="254000" y="5527576"/>
            <a:ext cx="4302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А</a:t>
            </a:r>
          </a:p>
        </p:txBody>
      </p:sp>
      <p:sp>
        <p:nvSpPr>
          <p:cNvPr id="100380" name="Line 28"/>
          <p:cNvSpPr>
            <a:spLocks noChangeShapeType="1"/>
          </p:cNvSpPr>
          <p:nvPr/>
        </p:nvSpPr>
        <p:spPr bwMode="auto">
          <a:xfrm flipV="1">
            <a:off x="539750" y="4082255"/>
            <a:ext cx="4104258" cy="151199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81" name="Line 29"/>
          <p:cNvSpPr>
            <a:spLocks noChangeShapeType="1"/>
          </p:cNvSpPr>
          <p:nvPr/>
        </p:nvSpPr>
        <p:spPr bwMode="auto">
          <a:xfrm flipH="1" flipV="1">
            <a:off x="2771799" y="3794224"/>
            <a:ext cx="2160563" cy="180002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82" name="Line 30"/>
          <p:cNvSpPr>
            <a:spLocks noChangeShapeType="1"/>
          </p:cNvSpPr>
          <p:nvPr/>
        </p:nvSpPr>
        <p:spPr bwMode="auto">
          <a:xfrm flipH="1">
            <a:off x="3131839" y="2498626"/>
            <a:ext cx="1209973" cy="3095798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" name="TextBox 14"/>
          <p:cNvSpPr txBox="1">
            <a:spLocks noChangeArrowheads="1"/>
          </p:cNvSpPr>
          <p:nvPr/>
        </p:nvSpPr>
        <p:spPr bwMode="auto">
          <a:xfrm>
            <a:off x="3347864" y="3938240"/>
            <a:ext cx="4302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dirty="0"/>
              <a:t>О</a:t>
            </a:r>
          </a:p>
        </p:txBody>
      </p:sp>
      <p:sp>
        <p:nvSpPr>
          <p:cNvPr id="6" name="TextBox 14"/>
          <p:cNvSpPr txBox="1">
            <a:spLocks noChangeArrowheads="1"/>
          </p:cNvSpPr>
          <p:nvPr/>
        </p:nvSpPr>
        <p:spPr bwMode="auto">
          <a:xfrm>
            <a:off x="4643438" y="3655913"/>
            <a:ext cx="646112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А</a:t>
            </a:r>
            <a:r>
              <a:rPr lang="ru-RU" sz="2200" baseline="-25000"/>
              <a:t>1</a:t>
            </a:r>
            <a:endParaRPr lang="ru-RU" sz="2200"/>
          </a:p>
        </p:txBody>
      </p:sp>
      <p:sp>
        <p:nvSpPr>
          <p:cNvPr id="7" name="TextBox 14"/>
          <p:cNvSpPr txBox="1">
            <a:spLocks noChangeArrowheads="1"/>
          </p:cNvSpPr>
          <p:nvPr/>
        </p:nvSpPr>
        <p:spPr bwMode="auto">
          <a:xfrm>
            <a:off x="2195513" y="3511451"/>
            <a:ext cx="57467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С</a:t>
            </a:r>
            <a:r>
              <a:rPr lang="ru-RU" sz="2200" baseline="-25000"/>
              <a:t>1</a:t>
            </a:r>
            <a:endParaRPr lang="ru-RU" sz="2200"/>
          </a:p>
        </p:txBody>
      </p:sp>
      <p:sp>
        <p:nvSpPr>
          <p:cNvPr id="8" name="TextBox 14"/>
          <p:cNvSpPr txBox="1">
            <a:spLocks noChangeArrowheads="1"/>
          </p:cNvSpPr>
          <p:nvPr/>
        </p:nvSpPr>
        <p:spPr bwMode="auto">
          <a:xfrm>
            <a:off x="2701925" y="5594251"/>
            <a:ext cx="6461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В</a:t>
            </a:r>
            <a:r>
              <a:rPr lang="ru-RU" sz="2200" baseline="-25000"/>
              <a:t>1</a:t>
            </a:r>
            <a:endParaRPr lang="ru-RU" sz="2200"/>
          </a:p>
        </p:txBody>
      </p:sp>
      <p:sp>
        <p:nvSpPr>
          <p:cNvPr id="100387" name="Line 35"/>
          <p:cNvSpPr>
            <a:spLocks noChangeShapeType="1"/>
          </p:cNvSpPr>
          <p:nvPr/>
        </p:nvSpPr>
        <p:spPr bwMode="auto">
          <a:xfrm>
            <a:off x="3563888" y="4442296"/>
            <a:ext cx="0" cy="1122362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88" name="Line 36"/>
          <p:cNvSpPr>
            <a:spLocks noChangeShapeType="1"/>
          </p:cNvSpPr>
          <p:nvPr/>
        </p:nvSpPr>
        <p:spPr bwMode="auto">
          <a:xfrm flipV="1">
            <a:off x="3563888" y="4298851"/>
            <a:ext cx="1116062" cy="143445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89" name="Line 37"/>
          <p:cNvSpPr>
            <a:spLocks noChangeShapeType="1"/>
          </p:cNvSpPr>
          <p:nvPr/>
        </p:nvSpPr>
        <p:spPr bwMode="auto">
          <a:xfrm flipH="1" flipV="1">
            <a:off x="2843808" y="3722216"/>
            <a:ext cx="720080" cy="720080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" name="TextBox 14"/>
          <p:cNvSpPr txBox="1">
            <a:spLocks noChangeArrowheads="1"/>
          </p:cNvSpPr>
          <p:nvPr/>
        </p:nvSpPr>
        <p:spPr bwMode="auto">
          <a:xfrm>
            <a:off x="3219450" y="5594251"/>
            <a:ext cx="4302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/>
              <a:t>M</a:t>
            </a:r>
            <a:endParaRPr lang="ru-RU" sz="2200"/>
          </a:p>
        </p:txBody>
      </p:sp>
      <p:sp>
        <p:nvSpPr>
          <p:cNvPr id="10" name="TextBox 14"/>
          <p:cNvSpPr txBox="1">
            <a:spLocks noChangeArrowheads="1"/>
          </p:cNvSpPr>
          <p:nvPr/>
        </p:nvSpPr>
        <p:spPr bwMode="auto">
          <a:xfrm>
            <a:off x="4679950" y="4043263"/>
            <a:ext cx="43021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/>
              <a:t>L</a:t>
            </a:r>
            <a:endParaRPr lang="ru-RU" sz="2200"/>
          </a:p>
        </p:txBody>
      </p:sp>
      <p:sp>
        <p:nvSpPr>
          <p:cNvPr id="11" name="TextBox 14"/>
          <p:cNvSpPr txBox="1">
            <a:spLocks noChangeArrowheads="1"/>
          </p:cNvSpPr>
          <p:nvPr/>
        </p:nvSpPr>
        <p:spPr bwMode="auto">
          <a:xfrm>
            <a:off x="2484438" y="3366988"/>
            <a:ext cx="430212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dirty="0"/>
              <a:t>K</a:t>
            </a:r>
            <a:endParaRPr lang="ru-RU" sz="2200" dirty="0"/>
          </a:p>
        </p:txBody>
      </p:sp>
      <p:sp>
        <p:nvSpPr>
          <p:cNvPr id="100375" name="Freeform 23"/>
          <p:cNvSpPr>
            <a:spLocks/>
          </p:cNvSpPr>
          <p:nvPr/>
        </p:nvSpPr>
        <p:spPr bwMode="auto">
          <a:xfrm>
            <a:off x="539750" y="2498626"/>
            <a:ext cx="4392613" cy="3097212"/>
          </a:xfrm>
          <a:custGeom>
            <a:avLst/>
            <a:gdLst>
              <a:gd name="T0" fmla="*/ 0 w 1996"/>
              <a:gd name="T1" fmla="*/ 1089 h 1089"/>
              <a:gd name="T2" fmla="*/ 1724 w 1996"/>
              <a:gd name="T3" fmla="*/ 0 h 1089"/>
              <a:gd name="T4" fmla="*/ 1996 w 1996"/>
              <a:gd name="T5" fmla="*/ 1089 h 1089"/>
              <a:gd name="T6" fmla="*/ 0 w 1996"/>
              <a:gd name="T7" fmla="*/ 1089 h 1089"/>
              <a:gd name="T8" fmla="*/ 0 60000 65536"/>
              <a:gd name="T9" fmla="*/ 0 60000 65536"/>
              <a:gd name="T10" fmla="*/ 0 60000 65536"/>
              <a:gd name="T11" fmla="*/ 0 60000 65536"/>
              <a:gd name="T12" fmla="*/ 0 w 1996"/>
              <a:gd name="T13" fmla="*/ 0 h 1089"/>
              <a:gd name="T14" fmla="*/ 1996 w 1996"/>
              <a:gd name="T15" fmla="*/ 1089 h 108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96" h="1089">
                <a:moveTo>
                  <a:pt x="0" y="1089"/>
                </a:moveTo>
                <a:lnTo>
                  <a:pt x="1724" y="0"/>
                </a:lnTo>
                <a:lnTo>
                  <a:pt x="1996" y="1089"/>
                </a:lnTo>
                <a:lnTo>
                  <a:pt x="0" y="1089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2483768" y="3434184"/>
            <a:ext cx="2232248" cy="216024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5364088" y="2204865"/>
            <a:ext cx="3384376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smtClean="0"/>
              <a:t>S</a:t>
            </a:r>
            <a:r>
              <a:rPr lang="ru-RU" sz="2000" i="1" baseline="-25000" dirty="0" smtClean="0"/>
              <a:t>△</a:t>
            </a:r>
            <a:r>
              <a:rPr lang="ru-RU" sz="2000" i="1" baseline="-25000" dirty="0" smtClean="0"/>
              <a:t>A0С </a:t>
            </a:r>
            <a:r>
              <a:rPr lang="ru-RU" sz="2000" i="1" dirty="0" smtClean="0"/>
              <a:t>= </a:t>
            </a:r>
            <a:r>
              <a:rPr lang="en-US" sz="2000" i="1" dirty="0" smtClean="0"/>
              <a:t>(r*AC)/2</a:t>
            </a:r>
          </a:p>
          <a:p>
            <a:r>
              <a:rPr lang="ru-RU" sz="2000" i="1" dirty="0" smtClean="0"/>
              <a:t>S</a:t>
            </a:r>
            <a:r>
              <a:rPr lang="ru-RU" sz="2000" i="1" baseline="-25000" dirty="0" smtClean="0"/>
              <a:t>△</a:t>
            </a:r>
            <a:r>
              <a:rPr lang="en-US" sz="2000" i="1" baseline="-25000" dirty="0" smtClean="0"/>
              <a:t>COB</a:t>
            </a:r>
            <a:r>
              <a:rPr lang="ru-RU" sz="2000" i="1" dirty="0" smtClean="0"/>
              <a:t> = </a:t>
            </a:r>
            <a:r>
              <a:rPr lang="en-US" sz="2000" i="1" dirty="0" smtClean="0"/>
              <a:t>(</a:t>
            </a:r>
            <a:r>
              <a:rPr lang="en-US" sz="2000" i="1" dirty="0" smtClean="0"/>
              <a:t>r*CB)/2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Рисунок 35" descr="Что-то новенько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sp>
        <p:nvSpPr>
          <p:cNvPr id="100406" name="Freeform 54"/>
          <p:cNvSpPr>
            <a:spLocks/>
          </p:cNvSpPr>
          <p:nvPr/>
        </p:nvSpPr>
        <p:spPr bwMode="auto">
          <a:xfrm>
            <a:off x="3563888" y="5450408"/>
            <a:ext cx="144463" cy="146050"/>
          </a:xfrm>
          <a:custGeom>
            <a:avLst/>
            <a:gdLst>
              <a:gd name="T0" fmla="*/ 0 w 91"/>
              <a:gd name="T1" fmla="*/ 0 h 91"/>
              <a:gd name="T2" fmla="*/ 91 w 91"/>
              <a:gd name="T3" fmla="*/ 0 h 91"/>
              <a:gd name="T4" fmla="*/ 91 w 91"/>
              <a:gd name="T5" fmla="*/ 91 h 91"/>
              <a:gd name="T6" fmla="*/ 0 60000 65536"/>
              <a:gd name="T7" fmla="*/ 0 60000 65536"/>
              <a:gd name="T8" fmla="*/ 0 60000 65536"/>
              <a:gd name="T9" fmla="*/ 0 w 91"/>
              <a:gd name="T10" fmla="*/ 0 h 91"/>
              <a:gd name="T11" fmla="*/ 91 w 91"/>
              <a:gd name="T12" fmla="*/ 91 h 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" h="91">
                <a:moveTo>
                  <a:pt x="0" y="0"/>
                </a:moveTo>
                <a:lnTo>
                  <a:pt x="91" y="0"/>
                </a:lnTo>
                <a:lnTo>
                  <a:pt x="91" y="91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7" name="Freeform 45"/>
          <p:cNvSpPr>
            <a:spLocks/>
          </p:cNvSpPr>
          <p:nvPr/>
        </p:nvSpPr>
        <p:spPr bwMode="auto">
          <a:xfrm>
            <a:off x="4191000" y="2827238"/>
            <a:ext cx="214313" cy="63500"/>
          </a:xfrm>
          <a:custGeom>
            <a:avLst/>
            <a:gdLst>
              <a:gd name="T0" fmla="*/ 0 w 123"/>
              <a:gd name="T1" fmla="*/ 0 h 40"/>
              <a:gd name="T2" fmla="*/ 123 w 123"/>
              <a:gd name="T3" fmla="*/ 27 h 40"/>
              <a:gd name="T4" fmla="*/ 0 60000 65536"/>
              <a:gd name="T5" fmla="*/ 0 60000 65536"/>
              <a:gd name="T6" fmla="*/ 0 w 123"/>
              <a:gd name="T7" fmla="*/ 0 h 40"/>
              <a:gd name="T8" fmla="*/ 123 w 123"/>
              <a:gd name="T9" fmla="*/ 40 h 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3" h="40">
                <a:moveTo>
                  <a:pt x="0" y="0"/>
                </a:moveTo>
                <a:cubicBezTo>
                  <a:pt x="40" y="40"/>
                  <a:pt x="56" y="27"/>
                  <a:pt x="123" y="27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9" name="Freeform 47"/>
          <p:cNvSpPr>
            <a:spLocks/>
          </p:cNvSpPr>
          <p:nvPr/>
        </p:nvSpPr>
        <p:spPr bwMode="auto">
          <a:xfrm>
            <a:off x="4167188" y="2889151"/>
            <a:ext cx="238125" cy="68262"/>
          </a:xfrm>
          <a:custGeom>
            <a:avLst/>
            <a:gdLst>
              <a:gd name="T0" fmla="*/ 0 w 150"/>
              <a:gd name="T1" fmla="*/ 0 h 43"/>
              <a:gd name="T2" fmla="*/ 39 w 150"/>
              <a:gd name="T3" fmla="*/ 30 h 43"/>
              <a:gd name="T4" fmla="*/ 57 w 150"/>
              <a:gd name="T5" fmla="*/ 36 h 43"/>
              <a:gd name="T6" fmla="*/ 150 w 150"/>
              <a:gd name="T7" fmla="*/ 24 h 43"/>
              <a:gd name="T8" fmla="*/ 0 60000 65536"/>
              <a:gd name="T9" fmla="*/ 0 60000 65536"/>
              <a:gd name="T10" fmla="*/ 0 60000 65536"/>
              <a:gd name="T11" fmla="*/ 0 60000 65536"/>
              <a:gd name="T12" fmla="*/ 0 w 150"/>
              <a:gd name="T13" fmla="*/ 0 h 43"/>
              <a:gd name="T14" fmla="*/ 150 w 150"/>
              <a:gd name="T15" fmla="*/ 43 h 4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0" h="43">
                <a:moveTo>
                  <a:pt x="0" y="0"/>
                </a:moveTo>
                <a:cubicBezTo>
                  <a:pt x="5" y="24"/>
                  <a:pt x="17" y="23"/>
                  <a:pt x="39" y="30"/>
                </a:cubicBezTo>
                <a:cubicBezTo>
                  <a:pt x="45" y="32"/>
                  <a:pt x="57" y="36"/>
                  <a:pt x="57" y="36"/>
                </a:cubicBezTo>
                <a:cubicBezTo>
                  <a:pt x="62" y="36"/>
                  <a:pt x="131" y="43"/>
                  <a:pt x="150" y="24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5" name="Freeform 43"/>
          <p:cNvSpPr>
            <a:spLocks/>
          </p:cNvSpPr>
          <p:nvPr/>
        </p:nvSpPr>
        <p:spPr bwMode="auto">
          <a:xfrm>
            <a:off x="4065588" y="2712938"/>
            <a:ext cx="115887" cy="114300"/>
          </a:xfrm>
          <a:custGeom>
            <a:avLst/>
            <a:gdLst>
              <a:gd name="T0" fmla="*/ 10 w 73"/>
              <a:gd name="T1" fmla="*/ 0 h 72"/>
              <a:gd name="T2" fmla="*/ 7 w 73"/>
              <a:gd name="T3" fmla="*/ 33 h 72"/>
              <a:gd name="T4" fmla="*/ 73 w 73"/>
              <a:gd name="T5" fmla="*/ 72 h 72"/>
              <a:gd name="T6" fmla="*/ 0 60000 65536"/>
              <a:gd name="T7" fmla="*/ 0 60000 65536"/>
              <a:gd name="T8" fmla="*/ 0 60000 65536"/>
              <a:gd name="T9" fmla="*/ 0 w 73"/>
              <a:gd name="T10" fmla="*/ 0 h 72"/>
              <a:gd name="T11" fmla="*/ 73 w 73"/>
              <a:gd name="T12" fmla="*/ 72 h 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3" h="72">
                <a:moveTo>
                  <a:pt x="10" y="0"/>
                </a:moveTo>
                <a:cubicBezTo>
                  <a:pt x="0" y="15"/>
                  <a:pt x="2" y="7"/>
                  <a:pt x="7" y="33"/>
                </a:cubicBezTo>
                <a:cubicBezTo>
                  <a:pt x="13" y="65"/>
                  <a:pt x="46" y="72"/>
                  <a:pt x="73" y="72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6" name="Freeform 44"/>
          <p:cNvSpPr>
            <a:spLocks/>
          </p:cNvSpPr>
          <p:nvPr/>
        </p:nvSpPr>
        <p:spPr bwMode="auto">
          <a:xfrm>
            <a:off x="4010025" y="2779613"/>
            <a:ext cx="142875" cy="123825"/>
          </a:xfrm>
          <a:custGeom>
            <a:avLst/>
            <a:gdLst>
              <a:gd name="T0" fmla="*/ 0 w 90"/>
              <a:gd name="T1" fmla="*/ 0 h 78"/>
              <a:gd name="T2" fmla="*/ 12 w 90"/>
              <a:gd name="T3" fmla="*/ 54 h 78"/>
              <a:gd name="T4" fmla="*/ 90 w 90"/>
              <a:gd name="T5" fmla="*/ 78 h 78"/>
              <a:gd name="T6" fmla="*/ 0 60000 65536"/>
              <a:gd name="T7" fmla="*/ 0 60000 65536"/>
              <a:gd name="T8" fmla="*/ 0 60000 65536"/>
              <a:gd name="T9" fmla="*/ 0 w 90"/>
              <a:gd name="T10" fmla="*/ 0 h 78"/>
              <a:gd name="T11" fmla="*/ 90 w 90"/>
              <a:gd name="T12" fmla="*/ 78 h 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0" h="78">
                <a:moveTo>
                  <a:pt x="0" y="0"/>
                </a:moveTo>
                <a:cubicBezTo>
                  <a:pt x="1" y="15"/>
                  <a:pt x="0" y="40"/>
                  <a:pt x="12" y="54"/>
                </a:cubicBezTo>
                <a:cubicBezTo>
                  <a:pt x="26" y="71"/>
                  <a:pt x="69" y="78"/>
                  <a:pt x="90" y="78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7" name="Freeform 55"/>
          <p:cNvSpPr>
            <a:spLocks/>
          </p:cNvSpPr>
          <p:nvPr/>
        </p:nvSpPr>
        <p:spPr bwMode="auto">
          <a:xfrm rot="8170577">
            <a:off x="2810762" y="3729578"/>
            <a:ext cx="79375" cy="144463"/>
          </a:xfrm>
          <a:custGeom>
            <a:avLst/>
            <a:gdLst>
              <a:gd name="T0" fmla="*/ 0 w 91"/>
              <a:gd name="T1" fmla="*/ 0 h 91"/>
              <a:gd name="T2" fmla="*/ 91 w 91"/>
              <a:gd name="T3" fmla="*/ 0 h 91"/>
              <a:gd name="T4" fmla="*/ 91 w 91"/>
              <a:gd name="T5" fmla="*/ 91 h 91"/>
              <a:gd name="T6" fmla="*/ 0 60000 65536"/>
              <a:gd name="T7" fmla="*/ 0 60000 65536"/>
              <a:gd name="T8" fmla="*/ 0 60000 65536"/>
              <a:gd name="T9" fmla="*/ 0 w 91"/>
              <a:gd name="T10" fmla="*/ 0 h 91"/>
              <a:gd name="T11" fmla="*/ 91 w 91"/>
              <a:gd name="T12" fmla="*/ 91 h 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" h="91">
                <a:moveTo>
                  <a:pt x="0" y="0"/>
                </a:moveTo>
                <a:lnTo>
                  <a:pt x="91" y="0"/>
                </a:lnTo>
                <a:lnTo>
                  <a:pt x="91" y="91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3" name="Freeform 41"/>
          <p:cNvSpPr>
            <a:spLocks/>
          </p:cNvSpPr>
          <p:nvPr/>
        </p:nvSpPr>
        <p:spPr bwMode="auto">
          <a:xfrm>
            <a:off x="942975" y="5276751"/>
            <a:ext cx="114300" cy="109537"/>
          </a:xfrm>
          <a:custGeom>
            <a:avLst/>
            <a:gdLst>
              <a:gd name="T0" fmla="*/ 0 w 72"/>
              <a:gd name="T1" fmla="*/ 0 h 69"/>
              <a:gd name="T2" fmla="*/ 60 w 72"/>
              <a:gd name="T3" fmla="*/ 24 h 69"/>
              <a:gd name="T4" fmla="*/ 72 w 72"/>
              <a:gd name="T5" fmla="*/ 69 h 69"/>
              <a:gd name="T6" fmla="*/ 0 60000 65536"/>
              <a:gd name="T7" fmla="*/ 0 60000 65536"/>
              <a:gd name="T8" fmla="*/ 0 60000 65536"/>
              <a:gd name="T9" fmla="*/ 0 w 72"/>
              <a:gd name="T10" fmla="*/ 0 h 69"/>
              <a:gd name="T11" fmla="*/ 72 w 72"/>
              <a:gd name="T12" fmla="*/ 69 h 6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" h="69">
                <a:moveTo>
                  <a:pt x="0" y="0"/>
                </a:moveTo>
                <a:cubicBezTo>
                  <a:pt x="41" y="3"/>
                  <a:pt x="36" y="0"/>
                  <a:pt x="60" y="24"/>
                </a:cubicBezTo>
                <a:cubicBezTo>
                  <a:pt x="65" y="38"/>
                  <a:pt x="72" y="54"/>
                  <a:pt x="72" y="69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4" name="Freeform 42"/>
          <p:cNvSpPr>
            <a:spLocks/>
          </p:cNvSpPr>
          <p:nvPr/>
        </p:nvSpPr>
        <p:spPr bwMode="auto">
          <a:xfrm>
            <a:off x="1025525" y="5416451"/>
            <a:ext cx="63500" cy="176212"/>
          </a:xfrm>
          <a:custGeom>
            <a:avLst/>
            <a:gdLst>
              <a:gd name="T0" fmla="*/ 0 w 40"/>
              <a:gd name="T1" fmla="*/ 0 h 111"/>
              <a:gd name="T2" fmla="*/ 27 w 40"/>
              <a:gd name="T3" fmla="*/ 12 h 111"/>
              <a:gd name="T4" fmla="*/ 39 w 40"/>
              <a:gd name="T5" fmla="*/ 39 h 111"/>
              <a:gd name="T6" fmla="*/ 36 w 40"/>
              <a:gd name="T7" fmla="*/ 108 h 111"/>
              <a:gd name="T8" fmla="*/ 27 w 40"/>
              <a:gd name="T9" fmla="*/ 111 h 1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"/>
              <a:gd name="T16" fmla="*/ 0 h 111"/>
              <a:gd name="T17" fmla="*/ 40 w 40"/>
              <a:gd name="T18" fmla="*/ 111 h 11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" h="111">
                <a:moveTo>
                  <a:pt x="0" y="0"/>
                </a:moveTo>
                <a:cubicBezTo>
                  <a:pt x="21" y="7"/>
                  <a:pt x="13" y="2"/>
                  <a:pt x="27" y="12"/>
                </a:cubicBezTo>
                <a:cubicBezTo>
                  <a:pt x="32" y="20"/>
                  <a:pt x="39" y="39"/>
                  <a:pt x="39" y="39"/>
                </a:cubicBezTo>
                <a:cubicBezTo>
                  <a:pt x="38" y="62"/>
                  <a:pt x="40" y="85"/>
                  <a:pt x="36" y="108"/>
                </a:cubicBezTo>
                <a:cubicBezTo>
                  <a:pt x="35" y="111"/>
                  <a:pt x="27" y="111"/>
                  <a:pt x="27" y="111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8" name="Freeform 56"/>
          <p:cNvSpPr>
            <a:spLocks/>
          </p:cNvSpPr>
          <p:nvPr/>
        </p:nvSpPr>
        <p:spPr bwMode="auto">
          <a:xfrm rot="10221548">
            <a:off x="4572000" y="4297263"/>
            <a:ext cx="119063" cy="144463"/>
          </a:xfrm>
          <a:custGeom>
            <a:avLst/>
            <a:gdLst>
              <a:gd name="T0" fmla="*/ 0 w 91"/>
              <a:gd name="T1" fmla="*/ 0 h 91"/>
              <a:gd name="T2" fmla="*/ 91 w 91"/>
              <a:gd name="T3" fmla="*/ 0 h 91"/>
              <a:gd name="T4" fmla="*/ 91 w 91"/>
              <a:gd name="T5" fmla="*/ 91 h 91"/>
              <a:gd name="T6" fmla="*/ 0 60000 65536"/>
              <a:gd name="T7" fmla="*/ 0 60000 65536"/>
              <a:gd name="T8" fmla="*/ 0 60000 65536"/>
              <a:gd name="T9" fmla="*/ 0 w 91"/>
              <a:gd name="T10" fmla="*/ 0 h 91"/>
              <a:gd name="T11" fmla="*/ 91 w 91"/>
              <a:gd name="T12" fmla="*/ 91 h 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" h="91">
                <a:moveTo>
                  <a:pt x="0" y="0"/>
                </a:moveTo>
                <a:lnTo>
                  <a:pt x="91" y="0"/>
                </a:lnTo>
                <a:lnTo>
                  <a:pt x="91" y="91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5" name="Freeform 53"/>
          <p:cNvSpPr>
            <a:spLocks/>
          </p:cNvSpPr>
          <p:nvPr/>
        </p:nvSpPr>
        <p:spPr bwMode="auto">
          <a:xfrm>
            <a:off x="4410075" y="5313263"/>
            <a:ext cx="152400" cy="276225"/>
          </a:xfrm>
          <a:custGeom>
            <a:avLst/>
            <a:gdLst>
              <a:gd name="T0" fmla="*/ 96 w 96"/>
              <a:gd name="T1" fmla="*/ 3 h 174"/>
              <a:gd name="T2" fmla="*/ 75 w 96"/>
              <a:gd name="T3" fmla="*/ 15 h 174"/>
              <a:gd name="T4" fmla="*/ 57 w 96"/>
              <a:gd name="T5" fmla="*/ 27 h 174"/>
              <a:gd name="T6" fmla="*/ 27 w 96"/>
              <a:gd name="T7" fmla="*/ 63 h 174"/>
              <a:gd name="T8" fmla="*/ 15 w 96"/>
              <a:gd name="T9" fmla="*/ 81 h 174"/>
              <a:gd name="T10" fmla="*/ 0 w 96"/>
              <a:gd name="T11" fmla="*/ 174 h 1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96"/>
              <a:gd name="T19" fmla="*/ 0 h 174"/>
              <a:gd name="T20" fmla="*/ 96 w 96"/>
              <a:gd name="T21" fmla="*/ 174 h 17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96" h="174">
                <a:moveTo>
                  <a:pt x="96" y="3"/>
                </a:moveTo>
                <a:cubicBezTo>
                  <a:pt x="66" y="9"/>
                  <a:pt x="92" y="0"/>
                  <a:pt x="75" y="15"/>
                </a:cubicBezTo>
                <a:cubicBezTo>
                  <a:pt x="70" y="20"/>
                  <a:pt x="57" y="27"/>
                  <a:pt x="57" y="27"/>
                </a:cubicBezTo>
                <a:cubicBezTo>
                  <a:pt x="48" y="41"/>
                  <a:pt x="37" y="50"/>
                  <a:pt x="27" y="63"/>
                </a:cubicBezTo>
                <a:cubicBezTo>
                  <a:pt x="23" y="69"/>
                  <a:pt x="15" y="81"/>
                  <a:pt x="15" y="81"/>
                </a:cubicBezTo>
                <a:cubicBezTo>
                  <a:pt x="7" y="113"/>
                  <a:pt x="0" y="140"/>
                  <a:pt x="0" y="174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4" name="Freeform 52"/>
          <p:cNvSpPr>
            <a:spLocks/>
          </p:cNvSpPr>
          <p:nvPr/>
        </p:nvSpPr>
        <p:spPr bwMode="auto">
          <a:xfrm>
            <a:off x="4505325" y="5384701"/>
            <a:ext cx="128588" cy="204787"/>
          </a:xfrm>
          <a:custGeom>
            <a:avLst/>
            <a:gdLst>
              <a:gd name="T0" fmla="*/ 81 w 81"/>
              <a:gd name="T1" fmla="*/ 0 h 129"/>
              <a:gd name="T2" fmla="*/ 42 w 81"/>
              <a:gd name="T3" fmla="*/ 36 h 129"/>
              <a:gd name="T4" fmla="*/ 12 w 81"/>
              <a:gd name="T5" fmla="*/ 75 h 129"/>
              <a:gd name="T6" fmla="*/ 6 w 81"/>
              <a:gd name="T7" fmla="*/ 84 h 129"/>
              <a:gd name="T8" fmla="*/ 3 w 81"/>
              <a:gd name="T9" fmla="*/ 129 h 1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1"/>
              <a:gd name="T16" fmla="*/ 0 h 129"/>
              <a:gd name="T17" fmla="*/ 81 w 81"/>
              <a:gd name="T18" fmla="*/ 129 h 1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1" h="129">
                <a:moveTo>
                  <a:pt x="81" y="0"/>
                </a:moveTo>
                <a:cubicBezTo>
                  <a:pt x="74" y="20"/>
                  <a:pt x="60" y="27"/>
                  <a:pt x="42" y="36"/>
                </a:cubicBezTo>
                <a:cubicBezTo>
                  <a:pt x="33" y="50"/>
                  <a:pt x="21" y="61"/>
                  <a:pt x="12" y="75"/>
                </a:cubicBezTo>
                <a:cubicBezTo>
                  <a:pt x="10" y="78"/>
                  <a:pt x="6" y="84"/>
                  <a:pt x="6" y="84"/>
                </a:cubicBezTo>
                <a:cubicBezTo>
                  <a:pt x="0" y="107"/>
                  <a:pt x="3" y="92"/>
                  <a:pt x="3" y="129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3" name="Freeform 51"/>
          <p:cNvSpPr>
            <a:spLocks/>
          </p:cNvSpPr>
          <p:nvPr/>
        </p:nvSpPr>
        <p:spPr bwMode="auto">
          <a:xfrm>
            <a:off x="4595813" y="5451376"/>
            <a:ext cx="128587" cy="138112"/>
          </a:xfrm>
          <a:custGeom>
            <a:avLst/>
            <a:gdLst>
              <a:gd name="T0" fmla="*/ 81 w 81"/>
              <a:gd name="T1" fmla="*/ 0 h 87"/>
              <a:gd name="T2" fmla="*/ 33 w 81"/>
              <a:gd name="T3" fmla="*/ 18 h 87"/>
              <a:gd name="T4" fmla="*/ 18 w 81"/>
              <a:gd name="T5" fmla="*/ 33 h 87"/>
              <a:gd name="T6" fmla="*/ 0 w 81"/>
              <a:gd name="T7" fmla="*/ 87 h 87"/>
              <a:gd name="T8" fmla="*/ 0 60000 65536"/>
              <a:gd name="T9" fmla="*/ 0 60000 65536"/>
              <a:gd name="T10" fmla="*/ 0 60000 65536"/>
              <a:gd name="T11" fmla="*/ 0 60000 65536"/>
              <a:gd name="T12" fmla="*/ 0 w 81"/>
              <a:gd name="T13" fmla="*/ 0 h 87"/>
              <a:gd name="T14" fmla="*/ 81 w 81"/>
              <a:gd name="T15" fmla="*/ 87 h 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1" h="87">
                <a:moveTo>
                  <a:pt x="81" y="0"/>
                </a:moveTo>
                <a:cubicBezTo>
                  <a:pt x="65" y="5"/>
                  <a:pt x="50" y="14"/>
                  <a:pt x="33" y="18"/>
                </a:cubicBezTo>
                <a:cubicBezTo>
                  <a:pt x="17" y="42"/>
                  <a:pt x="38" y="13"/>
                  <a:pt x="18" y="33"/>
                </a:cubicBezTo>
                <a:cubicBezTo>
                  <a:pt x="7" y="44"/>
                  <a:pt x="0" y="71"/>
                  <a:pt x="0" y="87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0" name="Freeform 48"/>
          <p:cNvSpPr>
            <a:spLocks/>
          </p:cNvSpPr>
          <p:nvPr/>
        </p:nvSpPr>
        <p:spPr bwMode="auto">
          <a:xfrm>
            <a:off x="4738688" y="5386288"/>
            <a:ext cx="142875" cy="50800"/>
          </a:xfrm>
          <a:custGeom>
            <a:avLst/>
            <a:gdLst>
              <a:gd name="T0" fmla="*/ 90 w 90"/>
              <a:gd name="T1" fmla="*/ 8 h 32"/>
              <a:gd name="T2" fmla="*/ 0 w 90"/>
              <a:gd name="T3" fmla="*/ 32 h 32"/>
              <a:gd name="T4" fmla="*/ 0 60000 65536"/>
              <a:gd name="T5" fmla="*/ 0 60000 65536"/>
              <a:gd name="T6" fmla="*/ 0 w 90"/>
              <a:gd name="T7" fmla="*/ 0 h 32"/>
              <a:gd name="T8" fmla="*/ 90 w 90"/>
              <a:gd name="T9" fmla="*/ 32 h 3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0" h="32">
                <a:moveTo>
                  <a:pt x="90" y="8"/>
                </a:moveTo>
                <a:cubicBezTo>
                  <a:pt x="89" y="8"/>
                  <a:pt x="0" y="0"/>
                  <a:pt x="0" y="32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1" name="Freeform 49"/>
          <p:cNvSpPr>
            <a:spLocks/>
          </p:cNvSpPr>
          <p:nvPr/>
        </p:nvSpPr>
        <p:spPr bwMode="auto">
          <a:xfrm>
            <a:off x="4633913" y="5318026"/>
            <a:ext cx="247650" cy="47625"/>
          </a:xfrm>
          <a:custGeom>
            <a:avLst/>
            <a:gdLst>
              <a:gd name="T0" fmla="*/ 135 w 135"/>
              <a:gd name="T1" fmla="*/ 0 h 30"/>
              <a:gd name="T2" fmla="*/ 54 w 135"/>
              <a:gd name="T3" fmla="*/ 3 h 30"/>
              <a:gd name="T4" fmla="*/ 9 w 135"/>
              <a:gd name="T5" fmla="*/ 18 h 30"/>
              <a:gd name="T6" fmla="*/ 0 w 135"/>
              <a:gd name="T7" fmla="*/ 30 h 30"/>
              <a:gd name="T8" fmla="*/ 0 60000 65536"/>
              <a:gd name="T9" fmla="*/ 0 60000 65536"/>
              <a:gd name="T10" fmla="*/ 0 60000 65536"/>
              <a:gd name="T11" fmla="*/ 0 60000 65536"/>
              <a:gd name="T12" fmla="*/ 0 w 135"/>
              <a:gd name="T13" fmla="*/ 0 h 30"/>
              <a:gd name="T14" fmla="*/ 135 w 135"/>
              <a:gd name="T15" fmla="*/ 30 h 3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5" h="30">
                <a:moveTo>
                  <a:pt x="135" y="0"/>
                </a:moveTo>
                <a:cubicBezTo>
                  <a:pt x="108" y="1"/>
                  <a:pt x="81" y="1"/>
                  <a:pt x="54" y="3"/>
                </a:cubicBezTo>
                <a:cubicBezTo>
                  <a:pt x="40" y="4"/>
                  <a:pt x="24" y="16"/>
                  <a:pt x="9" y="18"/>
                </a:cubicBezTo>
                <a:cubicBezTo>
                  <a:pt x="2" y="28"/>
                  <a:pt x="6" y="24"/>
                  <a:pt x="0" y="30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2" name="Freeform 50"/>
          <p:cNvSpPr>
            <a:spLocks/>
          </p:cNvSpPr>
          <p:nvPr/>
        </p:nvSpPr>
        <p:spPr bwMode="auto">
          <a:xfrm>
            <a:off x="4562475" y="5245001"/>
            <a:ext cx="296863" cy="68262"/>
          </a:xfrm>
          <a:custGeom>
            <a:avLst/>
            <a:gdLst>
              <a:gd name="T0" fmla="*/ 168 w 168"/>
              <a:gd name="T1" fmla="*/ 10 h 43"/>
              <a:gd name="T2" fmla="*/ 6 w 168"/>
              <a:gd name="T3" fmla="*/ 34 h 43"/>
              <a:gd name="T4" fmla="*/ 0 w 168"/>
              <a:gd name="T5" fmla="*/ 43 h 43"/>
              <a:gd name="T6" fmla="*/ 0 60000 65536"/>
              <a:gd name="T7" fmla="*/ 0 60000 65536"/>
              <a:gd name="T8" fmla="*/ 0 60000 65536"/>
              <a:gd name="T9" fmla="*/ 0 w 168"/>
              <a:gd name="T10" fmla="*/ 0 h 43"/>
              <a:gd name="T11" fmla="*/ 168 w 168"/>
              <a:gd name="T12" fmla="*/ 43 h 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8" h="43">
                <a:moveTo>
                  <a:pt x="168" y="10"/>
                </a:moveTo>
                <a:cubicBezTo>
                  <a:pt x="139" y="0"/>
                  <a:pt x="42" y="28"/>
                  <a:pt x="6" y="34"/>
                </a:cubicBezTo>
                <a:cubicBezTo>
                  <a:pt x="4" y="37"/>
                  <a:pt x="0" y="43"/>
                  <a:pt x="0" y="43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66" name="Text Box 14"/>
          <p:cNvSpPr txBox="1">
            <a:spLocks noChangeArrowheads="1"/>
          </p:cNvSpPr>
          <p:nvPr/>
        </p:nvSpPr>
        <p:spPr bwMode="auto">
          <a:xfrm>
            <a:off x="467544" y="908720"/>
            <a:ext cx="820891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i="1" dirty="0" smtClean="0">
                <a:solidFill>
                  <a:srgbClr val="7030A0"/>
                </a:solidFill>
              </a:rPr>
              <a:t>Можно </a:t>
            </a:r>
            <a:r>
              <a:rPr lang="ru-RU" sz="2800" i="1" dirty="0" smtClean="0">
                <a:solidFill>
                  <a:srgbClr val="7030A0"/>
                </a:solidFill>
              </a:rPr>
              <a:t>ли, зная радиус вписанной окружности найти площадь треугольника?</a:t>
            </a:r>
            <a:endParaRPr lang="ru-RU" sz="2800" b="1" i="1" dirty="0">
              <a:solidFill>
                <a:srgbClr val="7030A0"/>
              </a:solidFill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211638" y="2066826"/>
            <a:ext cx="4302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В</a:t>
            </a:r>
          </a:p>
        </p:txBody>
      </p:sp>
      <p:sp>
        <p:nvSpPr>
          <p:cNvPr id="2" name="TextBox 14"/>
          <p:cNvSpPr txBox="1">
            <a:spLocks noChangeArrowheads="1"/>
          </p:cNvSpPr>
          <p:nvPr/>
        </p:nvSpPr>
        <p:spPr bwMode="auto">
          <a:xfrm>
            <a:off x="4859338" y="5594251"/>
            <a:ext cx="4302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С</a:t>
            </a:r>
          </a:p>
        </p:txBody>
      </p:sp>
      <p:sp>
        <p:nvSpPr>
          <p:cNvPr id="3" name="TextBox 14"/>
          <p:cNvSpPr txBox="1">
            <a:spLocks noChangeArrowheads="1"/>
          </p:cNvSpPr>
          <p:nvPr/>
        </p:nvSpPr>
        <p:spPr bwMode="auto">
          <a:xfrm>
            <a:off x="254000" y="5527576"/>
            <a:ext cx="4302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А</a:t>
            </a:r>
          </a:p>
        </p:txBody>
      </p:sp>
      <p:sp>
        <p:nvSpPr>
          <p:cNvPr id="100380" name="Line 28"/>
          <p:cNvSpPr>
            <a:spLocks noChangeShapeType="1"/>
          </p:cNvSpPr>
          <p:nvPr/>
        </p:nvSpPr>
        <p:spPr bwMode="auto">
          <a:xfrm flipV="1">
            <a:off x="539750" y="4082255"/>
            <a:ext cx="4104258" cy="151199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81" name="Line 29"/>
          <p:cNvSpPr>
            <a:spLocks noChangeShapeType="1"/>
          </p:cNvSpPr>
          <p:nvPr/>
        </p:nvSpPr>
        <p:spPr bwMode="auto">
          <a:xfrm flipH="1" flipV="1">
            <a:off x="2771799" y="3794224"/>
            <a:ext cx="2160563" cy="180002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82" name="Line 30"/>
          <p:cNvSpPr>
            <a:spLocks noChangeShapeType="1"/>
          </p:cNvSpPr>
          <p:nvPr/>
        </p:nvSpPr>
        <p:spPr bwMode="auto">
          <a:xfrm flipH="1">
            <a:off x="3131839" y="2498626"/>
            <a:ext cx="1209973" cy="3095798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" name="TextBox 14"/>
          <p:cNvSpPr txBox="1">
            <a:spLocks noChangeArrowheads="1"/>
          </p:cNvSpPr>
          <p:nvPr/>
        </p:nvSpPr>
        <p:spPr bwMode="auto">
          <a:xfrm>
            <a:off x="3347864" y="3938240"/>
            <a:ext cx="4302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dirty="0"/>
              <a:t>О</a:t>
            </a:r>
          </a:p>
        </p:txBody>
      </p:sp>
      <p:sp>
        <p:nvSpPr>
          <p:cNvPr id="6" name="TextBox 14"/>
          <p:cNvSpPr txBox="1">
            <a:spLocks noChangeArrowheads="1"/>
          </p:cNvSpPr>
          <p:nvPr/>
        </p:nvSpPr>
        <p:spPr bwMode="auto">
          <a:xfrm>
            <a:off x="4643438" y="3655913"/>
            <a:ext cx="646112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А</a:t>
            </a:r>
            <a:r>
              <a:rPr lang="ru-RU" sz="2200" baseline="-25000"/>
              <a:t>1</a:t>
            </a:r>
            <a:endParaRPr lang="ru-RU" sz="2200"/>
          </a:p>
        </p:txBody>
      </p:sp>
      <p:sp>
        <p:nvSpPr>
          <p:cNvPr id="7" name="TextBox 14"/>
          <p:cNvSpPr txBox="1">
            <a:spLocks noChangeArrowheads="1"/>
          </p:cNvSpPr>
          <p:nvPr/>
        </p:nvSpPr>
        <p:spPr bwMode="auto">
          <a:xfrm>
            <a:off x="2195513" y="3511451"/>
            <a:ext cx="57467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С</a:t>
            </a:r>
            <a:r>
              <a:rPr lang="ru-RU" sz="2200" baseline="-25000"/>
              <a:t>1</a:t>
            </a:r>
            <a:endParaRPr lang="ru-RU" sz="2200"/>
          </a:p>
        </p:txBody>
      </p:sp>
      <p:sp>
        <p:nvSpPr>
          <p:cNvPr id="8" name="TextBox 14"/>
          <p:cNvSpPr txBox="1">
            <a:spLocks noChangeArrowheads="1"/>
          </p:cNvSpPr>
          <p:nvPr/>
        </p:nvSpPr>
        <p:spPr bwMode="auto">
          <a:xfrm>
            <a:off x="2701925" y="5594251"/>
            <a:ext cx="6461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В</a:t>
            </a:r>
            <a:r>
              <a:rPr lang="ru-RU" sz="2200" baseline="-25000"/>
              <a:t>1</a:t>
            </a:r>
            <a:endParaRPr lang="ru-RU" sz="2200"/>
          </a:p>
        </p:txBody>
      </p:sp>
      <p:sp>
        <p:nvSpPr>
          <p:cNvPr id="100387" name="Line 35"/>
          <p:cNvSpPr>
            <a:spLocks noChangeShapeType="1"/>
          </p:cNvSpPr>
          <p:nvPr/>
        </p:nvSpPr>
        <p:spPr bwMode="auto">
          <a:xfrm>
            <a:off x="3563888" y="4442296"/>
            <a:ext cx="0" cy="1122362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88" name="Line 36"/>
          <p:cNvSpPr>
            <a:spLocks noChangeShapeType="1"/>
          </p:cNvSpPr>
          <p:nvPr/>
        </p:nvSpPr>
        <p:spPr bwMode="auto">
          <a:xfrm flipV="1">
            <a:off x="3563888" y="4298851"/>
            <a:ext cx="1116062" cy="143445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89" name="Line 37"/>
          <p:cNvSpPr>
            <a:spLocks noChangeShapeType="1"/>
          </p:cNvSpPr>
          <p:nvPr/>
        </p:nvSpPr>
        <p:spPr bwMode="auto">
          <a:xfrm flipH="1" flipV="1">
            <a:off x="2843808" y="3722216"/>
            <a:ext cx="720080" cy="720080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" name="TextBox 14"/>
          <p:cNvSpPr txBox="1">
            <a:spLocks noChangeArrowheads="1"/>
          </p:cNvSpPr>
          <p:nvPr/>
        </p:nvSpPr>
        <p:spPr bwMode="auto">
          <a:xfrm>
            <a:off x="3219450" y="5594251"/>
            <a:ext cx="4302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/>
              <a:t>M</a:t>
            </a:r>
            <a:endParaRPr lang="ru-RU" sz="2200"/>
          </a:p>
        </p:txBody>
      </p:sp>
      <p:sp>
        <p:nvSpPr>
          <p:cNvPr id="10" name="TextBox 14"/>
          <p:cNvSpPr txBox="1">
            <a:spLocks noChangeArrowheads="1"/>
          </p:cNvSpPr>
          <p:nvPr/>
        </p:nvSpPr>
        <p:spPr bwMode="auto">
          <a:xfrm>
            <a:off x="4679950" y="4043263"/>
            <a:ext cx="43021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/>
              <a:t>L</a:t>
            </a:r>
            <a:endParaRPr lang="ru-RU" sz="2200"/>
          </a:p>
        </p:txBody>
      </p:sp>
      <p:sp>
        <p:nvSpPr>
          <p:cNvPr id="11" name="TextBox 14"/>
          <p:cNvSpPr txBox="1">
            <a:spLocks noChangeArrowheads="1"/>
          </p:cNvSpPr>
          <p:nvPr/>
        </p:nvSpPr>
        <p:spPr bwMode="auto">
          <a:xfrm>
            <a:off x="2484438" y="3366988"/>
            <a:ext cx="430212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dirty="0"/>
              <a:t>K</a:t>
            </a:r>
            <a:endParaRPr lang="ru-RU" sz="2200" dirty="0"/>
          </a:p>
        </p:txBody>
      </p:sp>
      <p:sp>
        <p:nvSpPr>
          <p:cNvPr id="100375" name="Freeform 23"/>
          <p:cNvSpPr>
            <a:spLocks/>
          </p:cNvSpPr>
          <p:nvPr/>
        </p:nvSpPr>
        <p:spPr bwMode="auto">
          <a:xfrm>
            <a:off x="539750" y="2498626"/>
            <a:ext cx="4392613" cy="3097212"/>
          </a:xfrm>
          <a:custGeom>
            <a:avLst/>
            <a:gdLst>
              <a:gd name="T0" fmla="*/ 0 w 1996"/>
              <a:gd name="T1" fmla="*/ 1089 h 1089"/>
              <a:gd name="T2" fmla="*/ 1724 w 1996"/>
              <a:gd name="T3" fmla="*/ 0 h 1089"/>
              <a:gd name="T4" fmla="*/ 1996 w 1996"/>
              <a:gd name="T5" fmla="*/ 1089 h 1089"/>
              <a:gd name="T6" fmla="*/ 0 w 1996"/>
              <a:gd name="T7" fmla="*/ 1089 h 1089"/>
              <a:gd name="T8" fmla="*/ 0 60000 65536"/>
              <a:gd name="T9" fmla="*/ 0 60000 65536"/>
              <a:gd name="T10" fmla="*/ 0 60000 65536"/>
              <a:gd name="T11" fmla="*/ 0 60000 65536"/>
              <a:gd name="T12" fmla="*/ 0 w 1996"/>
              <a:gd name="T13" fmla="*/ 0 h 1089"/>
              <a:gd name="T14" fmla="*/ 1996 w 1996"/>
              <a:gd name="T15" fmla="*/ 1089 h 108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96" h="1089">
                <a:moveTo>
                  <a:pt x="0" y="1089"/>
                </a:moveTo>
                <a:lnTo>
                  <a:pt x="1724" y="0"/>
                </a:lnTo>
                <a:lnTo>
                  <a:pt x="1996" y="1089"/>
                </a:lnTo>
                <a:lnTo>
                  <a:pt x="0" y="1089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2483768" y="3434184"/>
            <a:ext cx="2232248" cy="216024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5364088" y="2204865"/>
            <a:ext cx="3384376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smtClean="0"/>
              <a:t>S</a:t>
            </a:r>
            <a:r>
              <a:rPr lang="ru-RU" sz="2000" i="1" baseline="-25000" dirty="0" smtClean="0"/>
              <a:t>△</a:t>
            </a:r>
            <a:r>
              <a:rPr lang="ru-RU" sz="2000" i="1" baseline="-25000" dirty="0" smtClean="0"/>
              <a:t>A0С </a:t>
            </a:r>
            <a:r>
              <a:rPr lang="ru-RU" sz="2000" i="1" dirty="0" smtClean="0"/>
              <a:t>= </a:t>
            </a:r>
            <a:r>
              <a:rPr lang="en-US" sz="2000" i="1" dirty="0" smtClean="0"/>
              <a:t>(r*AC)/2</a:t>
            </a:r>
          </a:p>
          <a:p>
            <a:r>
              <a:rPr lang="ru-RU" sz="2000" i="1" dirty="0" smtClean="0"/>
              <a:t>S</a:t>
            </a:r>
            <a:r>
              <a:rPr lang="ru-RU" sz="2000" i="1" baseline="-25000" dirty="0" smtClean="0"/>
              <a:t>△</a:t>
            </a:r>
            <a:r>
              <a:rPr lang="en-US" sz="2000" i="1" baseline="-25000" dirty="0" smtClean="0"/>
              <a:t>COB</a:t>
            </a:r>
            <a:r>
              <a:rPr lang="ru-RU" sz="2000" i="1" dirty="0" smtClean="0"/>
              <a:t> = </a:t>
            </a:r>
            <a:r>
              <a:rPr lang="en-US" sz="2000" i="1" dirty="0" smtClean="0"/>
              <a:t>(</a:t>
            </a:r>
            <a:r>
              <a:rPr lang="en-US" sz="2000" i="1" dirty="0" smtClean="0"/>
              <a:t>r*CB)/2</a:t>
            </a:r>
          </a:p>
          <a:p>
            <a:r>
              <a:rPr lang="ru-RU" sz="2000" i="1" dirty="0" smtClean="0"/>
              <a:t>S</a:t>
            </a:r>
            <a:r>
              <a:rPr lang="ru-RU" sz="2000" i="1" baseline="-25000" dirty="0" smtClean="0"/>
              <a:t>△</a:t>
            </a:r>
            <a:r>
              <a:rPr lang="en-US" sz="2000" i="1" baseline="-25000" dirty="0" smtClean="0"/>
              <a:t>BOA</a:t>
            </a:r>
            <a:r>
              <a:rPr lang="ru-RU" sz="2000" i="1" dirty="0" smtClean="0"/>
              <a:t> </a:t>
            </a:r>
            <a:r>
              <a:rPr lang="ru-RU" sz="2000" i="1" dirty="0" smtClean="0"/>
              <a:t>= </a:t>
            </a:r>
            <a:r>
              <a:rPr lang="en-US" sz="2000" i="1" dirty="0" smtClean="0"/>
              <a:t>(</a:t>
            </a:r>
            <a:r>
              <a:rPr lang="en-US" sz="2000" i="1" dirty="0" smtClean="0"/>
              <a:t>r*AB)/2</a:t>
            </a:r>
            <a:br>
              <a:rPr lang="en-US" sz="2000" i="1" dirty="0" smtClean="0"/>
            </a:br>
            <a:r>
              <a:rPr lang="en-US" sz="2000" i="1" dirty="0" smtClean="0"/>
              <a:t/>
            </a:r>
            <a:br>
              <a:rPr lang="en-US" sz="2000" i="1" dirty="0" smtClean="0"/>
            </a:br>
            <a:endParaRPr lang="ru-RU" sz="2000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Рисунок 35" descr="Что-то новенько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sp>
        <p:nvSpPr>
          <p:cNvPr id="100406" name="Freeform 54"/>
          <p:cNvSpPr>
            <a:spLocks/>
          </p:cNvSpPr>
          <p:nvPr/>
        </p:nvSpPr>
        <p:spPr bwMode="auto">
          <a:xfrm>
            <a:off x="3563888" y="5450408"/>
            <a:ext cx="144463" cy="146050"/>
          </a:xfrm>
          <a:custGeom>
            <a:avLst/>
            <a:gdLst>
              <a:gd name="T0" fmla="*/ 0 w 91"/>
              <a:gd name="T1" fmla="*/ 0 h 91"/>
              <a:gd name="T2" fmla="*/ 91 w 91"/>
              <a:gd name="T3" fmla="*/ 0 h 91"/>
              <a:gd name="T4" fmla="*/ 91 w 91"/>
              <a:gd name="T5" fmla="*/ 91 h 91"/>
              <a:gd name="T6" fmla="*/ 0 60000 65536"/>
              <a:gd name="T7" fmla="*/ 0 60000 65536"/>
              <a:gd name="T8" fmla="*/ 0 60000 65536"/>
              <a:gd name="T9" fmla="*/ 0 w 91"/>
              <a:gd name="T10" fmla="*/ 0 h 91"/>
              <a:gd name="T11" fmla="*/ 91 w 91"/>
              <a:gd name="T12" fmla="*/ 91 h 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" h="91">
                <a:moveTo>
                  <a:pt x="0" y="0"/>
                </a:moveTo>
                <a:lnTo>
                  <a:pt x="91" y="0"/>
                </a:lnTo>
                <a:lnTo>
                  <a:pt x="91" y="91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7" name="Freeform 45"/>
          <p:cNvSpPr>
            <a:spLocks/>
          </p:cNvSpPr>
          <p:nvPr/>
        </p:nvSpPr>
        <p:spPr bwMode="auto">
          <a:xfrm>
            <a:off x="4191000" y="2827238"/>
            <a:ext cx="214313" cy="63500"/>
          </a:xfrm>
          <a:custGeom>
            <a:avLst/>
            <a:gdLst>
              <a:gd name="T0" fmla="*/ 0 w 123"/>
              <a:gd name="T1" fmla="*/ 0 h 40"/>
              <a:gd name="T2" fmla="*/ 123 w 123"/>
              <a:gd name="T3" fmla="*/ 27 h 40"/>
              <a:gd name="T4" fmla="*/ 0 60000 65536"/>
              <a:gd name="T5" fmla="*/ 0 60000 65536"/>
              <a:gd name="T6" fmla="*/ 0 w 123"/>
              <a:gd name="T7" fmla="*/ 0 h 40"/>
              <a:gd name="T8" fmla="*/ 123 w 123"/>
              <a:gd name="T9" fmla="*/ 40 h 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3" h="40">
                <a:moveTo>
                  <a:pt x="0" y="0"/>
                </a:moveTo>
                <a:cubicBezTo>
                  <a:pt x="40" y="40"/>
                  <a:pt x="56" y="27"/>
                  <a:pt x="123" y="27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9" name="Freeform 47"/>
          <p:cNvSpPr>
            <a:spLocks/>
          </p:cNvSpPr>
          <p:nvPr/>
        </p:nvSpPr>
        <p:spPr bwMode="auto">
          <a:xfrm>
            <a:off x="4167188" y="2889151"/>
            <a:ext cx="238125" cy="68262"/>
          </a:xfrm>
          <a:custGeom>
            <a:avLst/>
            <a:gdLst>
              <a:gd name="T0" fmla="*/ 0 w 150"/>
              <a:gd name="T1" fmla="*/ 0 h 43"/>
              <a:gd name="T2" fmla="*/ 39 w 150"/>
              <a:gd name="T3" fmla="*/ 30 h 43"/>
              <a:gd name="T4" fmla="*/ 57 w 150"/>
              <a:gd name="T5" fmla="*/ 36 h 43"/>
              <a:gd name="T6" fmla="*/ 150 w 150"/>
              <a:gd name="T7" fmla="*/ 24 h 43"/>
              <a:gd name="T8" fmla="*/ 0 60000 65536"/>
              <a:gd name="T9" fmla="*/ 0 60000 65536"/>
              <a:gd name="T10" fmla="*/ 0 60000 65536"/>
              <a:gd name="T11" fmla="*/ 0 60000 65536"/>
              <a:gd name="T12" fmla="*/ 0 w 150"/>
              <a:gd name="T13" fmla="*/ 0 h 43"/>
              <a:gd name="T14" fmla="*/ 150 w 150"/>
              <a:gd name="T15" fmla="*/ 43 h 4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0" h="43">
                <a:moveTo>
                  <a:pt x="0" y="0"/>
                </a:moveTo>
                <a:cubicBezTo>
                  <a:pt x="5" y="24"/>
                  <a:pt x="17" y="23"/>
                  <a:pt x="39" y="30"/>
                </a:cubicBezTo>
                <a:cubicBezTo>
                  <a:pt x="45" y="32"/>
                  <a:pt x="57" y="36"/>
                  <a:pt x="57" y="36"/>
                </a:cubicBezTo>
                <a:cubicBezTo>
                  <a:pt x="62" y="36"/>
                  <a:pt x="131" y="43"/>
                  <a:pt x="150" y="24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5" name="Freeform 43"/>
          <p:cNvSpPr>
            <a:spLocks/>
          </p:cNvSpPr>
          <p:nvPr/>
        </p:nvSpPr>
        <p:spPr bwMode="auto">
          <a:xfrm>
            <a:off x="4065588" y="2712938"/>
            <a:ext cx="115887" cy="114300"/>
          </a:xfrm>
          <a:custGeom>
            <a:avLst/>
            <a:gdLst>
              <a:gd name="T0" fmla="*/ 10 w 73"/>
              <a:gd name="T1" fmla="*/ 0 h 72"/>
              <a:gd name="T2" fmla="*/ 7 w 73"/>
              <a:gd name="T3" fmla="*/ 33 h 72"/>
              <a:gd name="T4" fmla="*/ 73 w 73"/>
              <a:gd name="T5" fmla="*/ 72 h 72"/>
              <a:gd name="T6" fmla="*/ 0 60000 65536"/>
              <a:gd name="T7" fmla="*/ 0 60000 65536"/>
              <a:gd name="T8" fmla="*/ 0 60000 65536"/>
              <a:gd name="T9" fmla="*/ 0 w 73"/>
              <a:gd name="T10" fmla="*/ 0 h 72"/>
              <a:gd name="T11" fmla="*/ 73 w 73"/>
              <a:gd name="T12" fmla="*/ 72 h 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3" h="72">
                <a:moveTo>
                  <a:pt x="10" y="0"/>
                </a:moveTo>
                <a:cubicBezTo>
                  <a:pt x="0" y="15"/>
                  <a:pt x="2" y="7"/>
                  <a:pt x="7" y="33"/>
                </a:cubicBezTo>
                <a:cubicBezTo>
                  <a:pt x="13" y="65"/>
                  <a:pt x="46" y="72"/>
                  <a:pt x="73" y="72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6" name="Freeform 44"/>
          <p:cNvSpPr>
            <a:spLocks/>
          </p:cNvSpPr>
          <p:nvPr/>
        </p:nvSpPr>
        <p:spPr bwMode="auto">
          <a:xfrm>
            <a:off x="4010025" y="2779613"/>
            <a:ext cx="142875" cy="123825"/>
          </a:xfrm>
          <a:custGeom>
            <a:avLst/>
            <a:gdLst>
              <a:gd name="T0" fmla="*/ 0 w 90"/>
              <a:gd name="T1" fmla="*/ 0 h 78"/>
              <a:gd name="T2" fmla="*/ 12 w 90"/>
              <a:gd name="T3" fmla="*/ 54 h 78"/>
              <a:gd name="T4" fmla="*/ 90 w 90"/>
              <a:gd name="T5" fmla="*/ 78 h 78"/>
              <a:gd name="T6" fmla="*/ 0 60000 65536"/>
              <a:gd name="T7" fmla="*/ 0 60000 65536"/>
              <a:gd name="T8" fmla="*/ 0 60000 65536"/>
              <a:gd name="T9" fmla="*/ 0 w 90"/>
              <a:gd name="T10" fmla="*/ 0 h 78"/>
              <a:gd name="T11" fmla="*/ 90 w 90"/>
              <a:gd name="T12" fmla="*/ 78 h 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0" h="78">
                <a:moveTo>
                  <a:pt x="0" y="0"/>
                </a:moveTo>
                <a:cubicBezTo>
                  <a:pt x="1" y="15"/>
                  <a:pt x="0" y="40"/>
                  <a:pt x="12" y="54"/>
                </a:cubicBezTo>
                <a:cubicBezTo>
                  <a:pt x="26" y="71"/>
                  <a:pt x="69" y="78"/>
                  <a:pt x="90" y="78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7" name="Freeform 55"/>
          <p:cNvSpPr>
            <a:spLocks/>
          </p:cNvSpPr>
          <p:nvPr/>
        </p:nvSpPr>
        <p:spPr bwMode="auto">
          <a:xfrm rot="8170577">
            <a:off x="2810762" y="3729578"/>
            <a:ext cx="79375" cy="144463"/>
          </a:xfrm>
          <a:custGeom>
            <a:avLst/>
            <a:gdLst>
              <a:gd name="T0" fmla="*/ 0 w 91"/>
              <a:gd name="T1" fmla="*/ 0 h 91"/>
              <a:gd name="T2" fmla="*/ 91 w 91"/>
              <a:gd name="T3" fmla="*/ 0 h 91"/>
              <a:gd name="T4" fmla="*/ 91 w 91"/>
              <a:gd name="T5" fmla="*/ 91 h 91"/>
              <a:gd name="T6" fmla="*/ 0 60000 65536"/>
              <a:gd name="T7" fmla="*/ 0 60000 65536"/>
              <a:gd name="T8" fmla="*/ 0 60000 65536"/>
              <a:gd name="T9" fmla="*/ 0 w 91"/>
              <a:gd name="T10" fmla="*/ 0 h 91"/>
              <a:gd name="T11" fmla="*/ 91 w 91"/>
              <a:gd name="T12" fmla="*/ 91 h 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" h="91">
                <a:moveTo>
                  <a:pt x="0" y="0"/>
                </a:moveTo>
                <a:lnTo>
                  <a:pt x="91" y="0"/>
                </a:lnTo>
                <a:lnTo>
                  <a:pt x="91" y="91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3" name="Freeform 41"/>
          <p:cNvSpPr>
            <a:spLocks/>
          </p:cNvSpPr>
          <p:nvPr/>
        </p:nvSpPr>
        <p:spPr bwMode="auto">
          <a:xfrm>
            <a:off x="942975" y="5276751"/>
            <a:ext cx="114300" cy="109537"/>
          </a:xfrm>
          <a:custGeom>
            <a:avLst/>
            <a:gdLst>
              <a:gd name="T0" fmla="*/ 0 w 72"/>
              <a:gd name="T1" fmla="*/ 0 h 69"/>
              <a:gd name="T2" fmla="*/ 60 w 72"/>
              <a:gd name="T3" fmla="*/ 24 h 69"/>
              <a:gd name="T4" fmla="*/ 72 w 72"/>
              <a:gd name="T5" fmla="*/ 69 h 69"/>
              <a:gd name="T6" fmla="*/ 0 60000 65536"/>
              <a:gd name="T7" fmla="*/ 0 60000 65536"/>
              <a:gd name="T8" fmla="*/ 0 60000 65536"/>
              <a:gd name="T9" fmla="*/ 0 w 72"/>
              <a:gd name="T10" fmla="*/ 0 h 69"/>
              <a:gd name="T11" fmla="*/ 72 w 72"/>
              <a:gd name="T12" fmla="*/ 69 h 6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" h="69">
                <a:moveTo>
                  <a:pt x="0" y="0"/>
                </a:moveTo>
                <a:cubicBezTo>
                  <a:pt x="41" y="3"/>
                  <a:pt x="36" y="0"/>
                  <a:pt x="60" y="24"/>
                </a:cubicBezTo>
                <a:cubicBezTo>
                  <a:pt x="65" y="38"/>
                  <a:pt x="72" y="54"/>
                  <a:pt x="72" y="69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4" name="Freeform 42"/>
          <p:cNvSpPr>
            <a:spLocks/>
          </p:cNvSpPr>
          <p:nvPr/>
        </p:nvSpPr>
        <p:spPr bwMode="auto">
          <a:xfrm>
            <a:off x="1025525" y="5416451"/>
            <a:ext cx="63500" cy="176212"/>
          </a:xfrm>
          <a:custGeom>
            <a:avLst/>
            <a:gdLst>
              <a:gd name="T0" fmla="*/ 0 w 40"/>
              <a:gd name="T1" fmla="*/ 0 h 111"/>
              <a:gd name="T2" fmla="*/ 27 w 40"/>
              <a:gd name="T3" fmla="*/ 12 h 111"/>
              <a:gd name="T4" fmla="*/ 39 w 40"/>
              <a:gd name="T5" fmla="*/ 39 h 111"/>
              <a:gd name="T6" fmla="*/ 36 w 40"/>
              <a:gd name="T7" fmla="*/ 108 h 111"/>
              <a:gd name="T8" fmla="*/ 27 w 40"/>
              <a:gd name="T9" fmla="*/ 111 h 1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"/>
              <a:gd name="T16" fmla="*/ 0 h 111"/>
              <a:gd name="T17" fmla="*/ 40 w 40"/>
              <a:gd name="T18" fmla="*/ 111 h 11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" h="111">
                <a:moveTo>
                  <a:pt x="0" y="0"/>
                </a:moveTo>
                <a:cubicBezTo>
                  <a:pt x="21" y="7"/>
                  <a:pt x="13" y="2"/>
                  <a:pt x="27" y="12"/>
                </a:cubicBezTo>
                <a:cubicBezTo>
                  <a:pt x="32" y="20"/>
                  <a:pt x="39" y="39"/>
                  <a:pt x="39" y="39"/>
                </a:cubicBezTo>
                <a:cubicBezTo>
                  <a:pt x="38" y="62"/>
                  <a:pt x="40" y="85"/>
                  <a:pt x="36" y="108"/>
                </a:cubicBezTo>
                <a:cubicBezTo>
                  <a:pt x="35" y="111"/>
                  <a:pt x="27" y="111"/>
                  <a:pt x="27" y="111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8" name="Freeform 56"/>
          <p:cNvSpPr>
            <a:spLocks/>
          </p:cNvSpPr>
          <p:nvPr/>
        </p:nvSpPr>
        <p:spPr bwMode="auto">
          <a:xfrm rot="10221548">
            <a:off x="4572000" y="4297263"/>
            <a:ext cx="119063" cy="144463"/>
          </a:xfrm>
          <a:custGeom>
            <a:avLst/>
            <a:gdLst>
              <a:gd name="T0" fmla="*/ 0 w 91"/>
              <a:gd name="T1" fmla="*/ 0 h 91"/>
              <a:gd name="T2" fmla="*/ 91 w 91"/>
              <a:gd name="T3" fmla="*/ 0 h 91"/>
              <a:gd name="T4" fmla="*/ 91 w 91"/>
              <a:gd name="T5" fmla="*/ 91 h 91"/>
              <a:gd name="T6" fmla="*/ 0 60000 65536"/>
              <a:gd name="T7" fmla="*/ 0 60000 65536"/>
              <a:gd name="T8" fmla="*/ 0 60000 65536"/>
              <a:gd name="T9" fmla="*/ 0 w 91"/>
              <a:gd name="T10" fmla="*/ 0 h 91"/>
              <a:gd name="T11" fmla="*/ 91 w 91"/>
              <a:gd name="T12" fmla="*/ 91 h 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" h="91">
                <a:moveTo>
                  <a:pt x="0" y="0"/>
                </a:moveTo>
                <a:lnTo>
                  <a:pt x="91" y="0"/>
                </a:lnTo>
                <a:lnTo>
                  <a:pt x="91" y="91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5" name="Freeform 53"/>
          <p:cNvSpPr>
            <a:spLocks/>
          </p:cNvSpPr>
          <p:nvPr/>
        </p:nvSpPr>
        <p:spPr bwMode="auto">
          <a:xfrm>
            <a:off x="4410075" y="5313263"/>
            <a:ext cx="152400" cy="276225"/>
          </a:xfrm>
          <a:custGeom>
            <a:avLst/>
            <a:gdLst>
              <a:gd name="T0" fmla="*/ 96 w 96"/>
              <a:gd name="T1" fmla="*/ 3 h 174"/>
              <a:gd name="T2" fmla="*/ 75 w 96"/>
              <a:gd name="T3" fmla="*/ 15 h 174"/>
              <a:gd name="T4" fmla="*/ 57 w 96"/>
              <a:gd name="T5" fmla="*/ 27 h 174"/>
              <a:gd name="T6" fmla="*/ 27 w 96"/>
              <a:gd name="T7" fmla="*/ 63 h 174"/>
              <a:gd name="T8" fmla="*/ 15 w 96"/>
              <a:gd name="T9" fmla="*/ 81 h 174"/>
              <a:gd name="T10" fmla="*/ 0 w 96"/>
              <a:gd name="T11" fmla="*/ 174 h 1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96"/>
              <a:gd name="T19" fmla="*/ 0 h 174"/>
              <a:gd name="T20" fmla="*/ 96 w 96"/>
              <a:gd name="T21" fmla="*/ 174 h 17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96" h="174">
                <a:moveTo>
                  <a:pt x="96" y="3"/>
                </a:moveTo>
                <a:cubicBezTo>
                  <a:pt x="66" y="9"/>
                  <a:pt x="92" y="0"/>
                  <a:pt x="75" y="15"/>
                </a:cubicBezTo>
                <a:cubicBezTo>
                  <a:pt x="70" y="20"/>
                  <a:pt x="57" y="27"/>
                  <a:pt x="57" y="27"/>
                </a:cubicBezTo>
                <a:cubicBezTo>
                  <a:pt x="48" y="41"/>
                  <a:pt x="37" y="50"/>
                  <a:pt x="27" y="63"/>
                </a:cubicBezTo>
                <a:cubicBezTo>
                  <a:pt x="23" y="69"/>
                  <a:pt x="15" y="81"/>
                  <a:pt x="15" y="81"/>
                </a:cubicBezTo>
                <a:cubicBezTo>
                  <a:pt x="7" y="113"/>
                  <a:pt x="0" y="140"/>
                  <a:pt x="0" y="174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4" name="Freeform 52"/>
          <p:cNvSpPr>
            <a:spLocks/>
          </p:cNvSpPr>
          <p:nvPr/>
        </p:nvSpPr>
        <p:spPr bwMode="auto">
          <a:xfrm>
            <a:off x="4505325" y="5384701"/>
            <a:ext cx="128588" cy="204787"/>
          </a:xfrm>
          <a:custGeom>
            <a:avLst/>
            <a:gdLst>
              <a:gd name="T0" fmla="*/ 81 w 81"/>
              <a:gd name="T1" fmla="*/ 0 h 129"/>
              <a:gd name="T2" fmla="*/ 42 w 81"/>
              <a:gd name="T3" fmla="*/ 36 h 129"/>
              <a:gd name="T4" fmla="*/ 12 w 81"/>
              <a:gd name="T5" fmla="*/ 75 h 129"/>
              <a:gd name="T6" fmla="*/ 6 w 81"/>
              <a:gd name="T7" fmla="*/ 84 h 129"/>
              <a:gd name="T8" fmla="*/ 3 w 81"/>
              <a:gd name="T9" fmla="*/ 129 h 1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1"/>
              <a:gd name="T16" fmla="*/ 0 h 129"/>
              <a:gd name="T17" fmla="*/ 81 w 81"/>
              <a:gd name="T18" fmla="*/ 129 h 1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1" h="129">
                <a:moveTo>
                  <a:pt x="81" y="0"/>
                </a:moveTo>
                <a:cubicBezTo>
                  <a:pt x="74" y="20"/>
                  <a:pt x="60" y="27"/>
                  <a:pt x="42" y="36"/>
                </a:cubicBezTo>
                <a:cubicBezTo>
                  <a:pt x="33" y="50"/>
                  <a:pt x="21" y="61"/>
                  <a:pt x="12" y="75"/>
                </a:cubicBezTo>
                <a:cubicBezTo>
                  <a:pt x="10" y="78"/>
                  <a:pt x="6" y="84"/>
                  <a:pt x="6" y="84"/>
                </a:cubicBezTo>
                <a:cubicBezTo>
                  <a:pt x="0" y="107"/>
                  <a:pt x="3" y="92"/>
                  <a:pt x="3" y="129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3" name="Freeform 51"/>
          <p:cNvSpPr>
            <a:spLocks/>
          </p:cNvSpPr>
          <p:nvPr/>
        </p:nvSpPr>
        <p:spPr bwMode="auto">
          <a:xfrm>
            <a:off x="4595813" y="5451376"/>
            <a:ext cx="128587" cy="138112"/>
          </a:xfrm>
          <a:custGeom>
            <a:avLst/>
            <a:gdLst>
              <a:gd name="T0" fmla="*/ 81 w 81"/>
              <a:gd name="T1" fmla="*/ 0 h 87"/>
              <a:gd name="T2" fmla="*/ 33 w 81"/>
              <a:gd name="T3" fmla="*/ 18 h 87"/>
              <a:gd name="T4" fmla="*/ 18 w 81"/>
              <a:gd name="T5" fmla="*/ 33 h 87"/>
              <a:gd name="T6" fmla="*/ 0 w 81"/>
              <a:gd name="T7" fmla="*/ 87 h 87"/>
              <a:gd name="T8" fmla="*/ 0 60000 65536"/>
              <a:gd name="T9" fmla="*/ 0 60000 65536"/>
              <a:gd name="T10" fmla="*/ 0 60000 65536"/>
              <a:gd name="T11" fmla="*/ 0 60000 65536"/>
              <a:gd name="T12" fmla="*/ 0 w 81"/>
              <a:gd name="T13" fmla="*/ 0 h 87"/>
              <a:gd name="T14" fmla="*/ 81 w 81"/>
              <a:gd name="T15" fmla="*/ 87 h 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1" h="87">
                <a:moveTo>
                  <a:pt x="81" y="0"/>
                </a:moveTo>
                <a:cubicBezTo>
                  <a:pt x="65" y="5"/>
                  <a:pt x="50" y="14"/>
                  <a:pt x="33" y="18"/>
                </a:cubicBezTo>
                <a:cubicBezTo>
                  <a:pt x="17" y="42"/>
                  <a:pt x="38" y="13"/>
                  <a:pt x="18" y="33"/>
                </a:cubicBezTo>
                <a:cubicBezTo>
                  <a:pt x="7" y="44"/>
                  <a:pt x="0" y="71"/>
                  <a:pt x="0" y="87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0" name="Freeform 48"/>
          <p:cNvSpPr>
            <a:spLocks/>
          </p:cNvSpPr>
          <p:nvPr/>
        </p:nvSpPr>
        <p:spPr bwMode="auto">
          <a:xfrm>
            <a:off x="4738688" y="5386288"/>
            <a:ext cx="142875" cy="50800"/>
          </a:xfrm>
          <a:custGeom>
            <a:avLst/>
            <a:gdLst>
              <a:gd name="T0" fmla="*/ 90 w 90"/>
              <a:gd name="T1" fmla="*/ 8 h 32"/>
              <a:gd name="T2" fmla="*/ 0 w 90"/>
              <a:gd name="T3" fmla="*/ 32 h 32"/>
              <a:gd name="T4" fmla="*/ 0 60000 65536"/>
              <a:gd name="T5" fmla="*/ 0 60000 65536"/>
              <a:gd name="T6" fmla="*/ 0 w 90"/>
              <a:gd name="T7" fmla="*/ 0 h 32"/>
              <a:gd name="T8" fmla="*/ 90 w 90"/>
              <a:gd name="T9" fmla="*/ 32 h 3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0" h="32">
                <a:moveTo>
                  <a:pt x="90" y="8"/>
                </a:moveTo>
                <a:cubicBezTo>
                  <a:pt x="89" y="8"/>
                  <a:pt x="0" y="0"/>
                  <a:pt x="0" y="32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1" name="Freeform 49"/>
          <p:cNvSpPr>
            <a:spLocks/>
          </p:cNvSpPr>
          <p:nvPr/>
        </p:nvSpPr>
        <p:spPr bwMode="auto">
          <a:xfrm>
            <a:off x="4633913" y="5318026"/>
            <a:ext cx="247650" cy="47625"/>
          </a:xfrm>
          <a:custGeom>
            <a:avLst/>
            <a:gdLst>
              <a:gd name="T0" fmla="*/ 135 w 135"/>
              <a:gd name="T1" fmla="*/ 0 h 30"/>
              <a:gd name="T2" fmla="*/ 54 w 135"/>
              <a:gd name="T3" fmla="*/ 3 h 30"/>
              <a:gd name="T4" fmla="*/ 9 w 135"/>
              <a:gd name="T5" fmla="*/ 18 h 30"/>
              <a:gd name="T6" fmla="*/ 0 w 135"/>
              <a:gd name="T7" fmla="*/ 30 h 30"/>
              <a:gd name="T8" fmla="*/ 0 60000 65536"/>
              <a:gd name="T9" fmla="*/ 0 60000 65536"/>
              <a:gd name="T10" fmla="*/ 0 60000 65536"/>
              <a:gd name="T11" fmla="*/ 0 60000 65536"/>
              <a:gd name="T12" fmla="*/ 0 w 135"/>
              <a:gd name="T13" fmla="*/ 0 h 30"/>
              <a:gd name="T14" fmla="*/ 135 w 135"/>
              <a:gd name="T15" fmla="*/ 30 h 3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5" h="30">
                <a:moveTo>
                  <a:pt x="135" y="0"/>
                </a:moveTo>
                <a:cubicBezTo>
                  <a:pt x="108" y="1"/>
                  <a:pt x="81" y="1"/>
                  <a:pt x="54" y="3"/>
                </a:cubicBezTo>
                <a:cubicBezTo>
                  <a:pt x="40" y="4"/>
                  <a:pt x="24" y="16"/>
                  <a:pt x="9" y="18"/>
                </a:cubicBezTo>
                <a:cubicBezTo>
                  <a:pt x="2" y="28"/>
                  <a:pt x="6" y="24"/>
                  <a:pt x="0" y="30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2" name="Freeform 50"/>
          <p:cNvSpPr>
            <a:spLocks/>
          </p:cNvSpPr>
          <p:nvPr/>
        </p:nvSpPr>
        <p:spPr bwMode="auto">
          <a:xfrm>
            <a:off x="4562475" y="5245001"/>
            <a:ext cx="296863" cy="68262"/>
          </a:xfrm>
          <a:custGeom>
            <a:avLst/>
            <a:gdLst>
              <a:gd name="T0" fmla="*/ 168 w 168"/>
              <a:gd name="T1" fmla="*/ 10 h 43"/>
              <a:gd name="T2" fmla="*/ 6 w 168"/>
              <a:gd name="T3" fmla="*/ 34 h 43"/>
              <a:gd name="T4" fmla="*/ 0 w 168"/>
              <a:gd name="T5" fmla="*/ 43 h 43"/>
              <a:gd name="T6" fmla="*/ 0 60000 65536"/>
              <a:gd name="T7" fmla="*/ 0 60000 65536"/>
              <a:gd name="T8" fmla="*/ 0 60000 65536"/>
              <a:gd name="T9" fmla="*/ 0 w 168"/>
              <a:gd name="T10" fmla="*/ 0 h 43"/>
              <a:gd name="T11" fmla="*/ 168 w 168"/>
              <a:gd name="T12" fmla="*/ 43 h 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8" h="43">
                <a:moveTo>
                  <a:pt x="168" y="10"/>
                </a:moveTo>
                <a:cubicBezTo>
                  <a:pt x="139" y="0"/>
                  <a:pt x="42" y="28"/>
                  <a:pt x="6" y="34"/>
                </a:cubicBezTo>
                <a:cubicBezTo>
                  <a:pt x="4" y="37"/>
                  <a:pt x="0" y="43"/>
                  <a:pt x="0" y="43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66" name="Text Box 14"/>
          <p:cNvSpPr txBox="1">
            <a:spLocks noChangeArrowheads="1"/>
          </p:cNvSpPr>
          <p:nvPr/>
        </p:nvSpPr>
        <p:spPr bwMode="auto">
          <a:xfrm>
            <a:off x="467544" y="908720"/>
            <a:ext cx="820891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i="1" dirty="0" smtClean="0">
                <a:solidFill>
                  <a:srgbClr val="7030A0"/>
                </a:solidFill>
              </a:rPr>
              <a:t>Можно </a:t>
            </a:r>
            <a:r>
              <a:rPr lang="ru-RU" sz="2800" i="1" dirty="0" smtClean="0">
                <a:solidFill>
                  <a:srgbClr val="7030A0"/>
                </a:solidFill>
              </a:rPr>
              <a:t>ли, зная радиус вписанной окружности найти площадь треугольника?</a:t>
            </a:r>
            <a:endParaRPr lang="ru-RU" sz="2800" b="1" i="1" dirty="0">
              <a:solidFill>
                <a:srgbClr val="7030A0"/>
              </a:solidFill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211638" y="2066826"/>
            <a:ext cx="4302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В</a:t>
            </a:r>
          </a:p>
        </p:txBody>
      </p:sp>
      <p:sp>
        <p:nvSpPr>
          <p:cNvPr id="2" name="TextBox 14"/>
          <p:cNvSpPr txBox="1">
            <a:spLocks noChangeArrowheads="1"/>
          </p:cNvSpPr>
          <p:nvPr/>
        </p:nvSpPr>
        <p:spPr bwMode="auto">
          <a:xfrm>
            <a:off x="4859338" y="5594251"/>
            <a:ext cx="4302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С</a:t>
            </a:r>
          </a:p>
        </p:txBody>
      </p:sp>
      <p:sp>
        <p:nvSpPr>
          <p:cNvPr id="3" name="TextBox 14"/>
          <p:cNvSpPr txBox="1">
            <a:spLocks noChangeArrowheads="1"/>
          </p:cNvSpPr>
          <p:nvPr/>
        </p:nvSpPr>
        <p:spPr bwMode="auto">
          <a:xfrm>
            <a:off x="254000" y="5527576"/>
            <a:ext cx="4302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А</a:t>
            </a:r>
          </a:p>
        </p:txBody>
      </p:sp>
      <p:sp>
        <p:nvSpPr>
          <p:cNvPr id="100380" name="Line 28"/>
          <p:cNvSpPr>
            <a:spLocks noChangeShapeType="1"/>
          </p:cNvSpPr>
          <p:nvPr/>
        </p:nvSpPr>
        <p:spPr bwMode="auto">
          <a:xfrm flipV="1">
            <a:off x="539750" y="4082255"/>
            <a:ext cx="4104258" cy="151199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81" name="Line 29"/>
          <p:cNvSpPr>
            <a:spLocks noChangeShapeType="1"/>
          </p:cNvSpPr>
          <p:nvPr/>
        </p:nvSpPr>
        <p:spPr bwMode="auto">
          <a:xfrm flipH="1" flipV="1">
            <a:off x="2771799" y="3794224"/>
            <a:ext cx="2160563" cy="180002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82" name="Line 30"/>
          <p:cNvSpPr>
            <a:spLocks noChangeShapeType="1"/>
          </p:cNvSpPr>
          <p:nvPr/>
        </p:nvSpPr>
        <p:spPr bwMode="auto">
          <a:xfrm flipH="1">
            <a:off x="3131839" y="2498626"/>
            <a:ext cx="1209973" cy="3095798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" name="TextBox 14"/>
          <p:cNvSpPr txBox="1">
            <a:spLocks noChangeArrowheads="1"/>
          </p:cNvSpPr>
          <p:nvPr/>
        </p:nvSpPr>
        <p:spPr bwMode="auto">
          <a:xfrm>
            <a:off x="3347864" y="3938240"/>
            <a:ext cx="4302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dirty="0"/>
              <a:t>О</a:t>
            </a:r>
          </a:p>
        </p:txBody>
      </p:sp>
      <p:sp>
        <p:nvSpPr>
          <p:cNvPr id="6" name="TextBox 14"/>
          <p:cNvSpPr txBox="1">
            <a:spLocks noChangeArrowheads="1"/>
          </p:cNvSpPr>
          <p:nvPr/>
        </p:nvSpPr>
        <p:spPr bwMode="auto">
          <a:xfrm>
            <a:off x="4643438" y="3655913"/>
            <a:ext cx="646112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А</a:t>
            </a:r>
            <a:r>
              <a:rPr lang="ru-RU" sz="2200" baseline="-25000"/>
              <a:t>1</a:t>
            </a:r>
            <a:endParaRPr lang="ru-RU" sz="2200"/>
          </a:p>
        </p:txBody>
      </p:sp>
      <p:sp>
        <p:nvSpPr>
          <p:cNvPr id="7" name="TextBox 14"/>
          <p:cNvSpPr txBox="1">
            <a:spLocks noChangeArrowheads="1"/>
          </p:cNvSpPr>
          <p:nvPr/>
        </p:nvSpPr>
        <p:spPr bwMode="auto">
          <a:xfrm>
            <a:off x="2195513" y="3511451"/>
            <a:ext cx="57467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С</a:t>
            </a:r>
            <a:r>
              <a:rPr lang="ru-RU" sz="2200" baseline="-25000"/>
              <a:t>1</a:t>
            </a:r>
            <a:endParaRPr lang="ru-RU" sz="2200"/>
          </a:p>
        </p:txBody>
      </p:sp>
      <p:sp>
        <p:nvSpPr>
          <p:cNvPr id="8" name="TextBox 14"/>
          <p:cNvSpPr txBox="1">
            <a:spLocks noChangeArrowheads="1"/>
          </p:cNvSpPr>
          <p:nvPr/>
        </p:nvSpPr>
        <p:spPr bwMode="auto">
          <a:xfrm>
            <a:off x="2701925" y="5594251"/>
            <a:ext cx="6461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В</a:t>
            </a:r>
            <a:r>
              <a:rPr lang="ru-RU" sz="2200" baseline="-25000"/>
              <a:t>1</a:t>
            </a:r>
            <a:endParaRPr lang="ru-RU" sz="2200"/>
          </a:p>
        </p:txBody>
      </p:sp>
      <p:sp>
        <p:nvSpPr>
          <p:cNvPr id="100387" name="Line 35"/>
          <p:cNvSpPr>
            <a:spLocks noChangeShapeType="1"/>
          </p:cNvSpPr>
          <p:nvPr/>
        </p:nvSpPr>
        <p:spPr bwMode="auto">
          <a:xfrm>
            <a:off x="3563888" y="4442296"/>
            <a:ext cx="0" cy="1122362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88" name="Line 36"/>
          <p:cNvSpPr>
            <a:spLocks noChangeShapeType="1"/>
          </p:cNvSpPr>
          <p:nvPr/>
        </p:nvSpPr>
        <p:spPr bwMode="auto">
          <a:xfrm flipV="1">
            <a:off x="3563888" y="4298851"/>
            <a:ext cx="1116062" cy="143445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89" name="Line 37"/>
          <p:cNvSpPr>
            <a:spLocks noChangeShapeType="1"/>
          </p:cNvSpPr>
          <p:nvPr/>
        </p:nvSpPr>
        <p:spPr bwMode="auto">
          <a:xfrm flipH="1" flipV="1">
            <a:off x="2843808" y="3722216"/>
            <a:ext cx="720080" cy="720080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" name="TextBox 14"/>
          <p:cNvSpPr txBox="1">
            <a:spLocks noChangeArrowheads="1"/>
          </p:cNvSpPr>
          <p:nvPr/>
        </p:nvSpPr>
        <p:spPr bwMode="auto">
          <a:xfrm>
            <a:off x="3219450" y="5594251"/>
            <a:ext cx="4302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/>
              <a:t>M</a:t>
            </a:r>
            <a:endParaRPr lang="ru-RU" sz="2200"/>
          </a:p>
        </p:txBody>
      </p:sp>
      <p:sp>
        <p:nvSpPr>
          <p:cNvPr id="10" name="TextBox 14"/>
          <p:cNvSpPr txBox="1">
            <a:spLocks noChangeArrowheads="1"/>
          </p:cNvSpPr>
          <p:nvPr/>
        </p:nvSpPr>
        <p:spPr bwMode="auto">
          <a:xfrm>
            <a:off x="4679950" y="4043263"/>
            <a:ext cx="43021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/>
              <a:t>L</a:t>
            </a:r>
            <a:endParaRPr lang="ru-RU" sz="2200"/>
          </a:p>
        </p:txBody>
      </p:sp>
      <p:sp>
        <p:nvSpPr>
          <p:cNvPr id="11" name="TextBox 14"/>
          <p:cNvSpPr txBox="1">
            <a:spLocks noChangeArrowheads="1"/>
          </p:cNvSpPr>
          <p:nvPr/>
        </p:nvSpPr>
        <p:spPr bwMode="auto">
          <a:xfrm>
            <a:off x="2484438" y="3366988"/>
            <a:ext cx="430212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dirty="0"/>
              <a:t>K</a:t>
            </a:r>
            <a:endParaRPr lang="ru-RU" sz="2200" dirty="0"/>
          </a:p>
        </p:txBody>
      </p:sp>
      <p:sp>
        <p:nvSpPr>
          <p:cNvPr id="100375" name="Freeform 23"/>
          <p:cNvSpPr>
            <a:spLocks/>
          </p:cNvSpPr>
          <p:nvPr/>
        </p:nvSpPr>
        <p:spPr bwMode="auto">
          <a:xfrm>
            <a:off x="539750" y="2498626"/>
            <a:ext cx="4392613" cy="3097212"/>
          </a:xfrm>
          <a:custGeom>
            <a:avLst/>
            <a:gdLst>
              <a:gd name="T0" fmla="*/ 0 w 1996"/>
              <a:gd name="T1" fmla="*/ 1089 h 1089"/>
              <a:gd name="T2" fmla="*/ 1724 w 1996"/>
              <a:gd name="T3" fmla="*/ 0 h 1089"/>
              <a:gd name="T4" fmla="*/ 1996 w 1996"/>
              <a:gd name="T5" fmla="*/ 1089 h 1089"/>
              <a:gd name="T6" fmla="*/ 0 w 1996"/>
              <a:gd name="T7" fmla="*/ 1089 h 1089"/>
              <a:gd name="T8" fmla="*/ 0 60000 65536"/>
              <a:gd name="T9" fmla="*/ 0 60000 65536"/>
              <a:gd name="T10" fmla="*/ 0 60000 65536"/>
              <a:gd name="T11" fmla="*/ 0 60000 65536"/>
              <a:gd name="T12" fmla="*/ 0 w 1996"/>
              <a:gd name="T13" fmla="*/ 0 h 1089"/>
              <a:gd name="T14" fmla="*/ 1996 w 1996"/>
              <a:gd name="T15" fmla="*/ 1089 h 108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96" h="1089">
                <a:moveTo>
                  <a:pt x="0" y="1089"/>
                </a:moveTo>
                <a:lnTo>
                  <a:pt x="1724" y="0"/>
                </a:lnTo>
                <a:lnTo>
                  <a:pt x="1996" y="1089"/>
                </a:lnTo>
                <a:lnTo>
                  <a:pt x="0" y="1089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2483768" y="3434184"/>
            <a:ext cx="2232248" cy="216024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5364088" y="2204865"/>
            <a:ext cx="3384376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smtClean="0"/>
              <a:t>S</a:t>
            </a:r>
            <a:r>
              <a:rPr lang="ru-RU" sz="2000" i="1" baseline="-25000" dirty="0" smtClean="0"/>
              <a:t>△</a:t>
            </a:r>
            <a:r>
              <a:rPr lang="ru-RU" sz="2000" i="1" baseline="-25000" dirty="0" smtClean="0"/>
              <a:t>A0С </a:t>
            </a:r>
            <a:r>
              <a:rPr lang="ru-RU" sz="2000" i="1" dirty="0" smtClean="0"/>
              <a:t>= </a:t>
            </a:r>
            <a:r>
              <a:rPr lang="en-US" sz="2000" i="1" dirty="0" smtClean="0"/>
              <a:t>(r*AC)/2</a:t>
            </a:r>
          </a:p>
          <a:p>
            <a:r>
              <a:rPr lang="ru-RU" sz="2000" i="1" dirty="0" smtClean="0"/>
              <a:t>S</a:t>
            </a:r>
            <a:r>
              <a:rPr lang="ru-RU" sz="2000" i="1" baseline="-25000" dirty="0" smtClean="0"/>
              <a:t>△</a:t>
            </a:r>
            <a:r>
              <a:rPr lang="en-US" sz="2000" i="1" baseline="-25000" dirty="0" smtClean="0"/>
              <a:t>COB</a:t>
            </a:r>
            <a:r>
              <a:rPr lang="ru-RU" sz="2000" i="1" dirty="0" smtClean="0"/>
              <a:t> = </a:t>
            </a:r>
            <a:r>
              <a:rPr lang="en-US" sz="2000" i="1" dirty="0" smtClean="0"/>
              <a:t>(</a:t>
            </a:r>
            <a:r>
              <a:rPr lang="en-US" sz="2000" i="1" dirty="0" smtClean="0"/>
              <a:t>r*CB)/2</a:t>
            </a:r>
          </a:p>
          <a:p>
            <a:r>
              <a:rPr lang="ru-RU" sz="2000" i="1" dirty="0" smtClean="0"/>
              <a:t>S</a:t>
            </a:r>
            <a:r>
              <a:rPr lang="ru-RU" sz="2000" i="1" baseline="-25000" dirty="0" smtClean="0"/>
              <a:t>△</a:t>
            </a:r>
            <a:r>
              <a:rPr lang="en-US" sz="2000" i="1" baseline="-25000" dirty="0" smtClean="0"/>
              <a:t>BOA</a:t>
            </a:r>
            <a:r>
              <a:rPr lang="ru-RU" sz="2000" i="1" dirty="0" smtClean="0"/>
              <a:t> </a:t>
            </a:r>
            <a:r>
              <a:rPr lang="ru-RU" sz="2000" i="1" dirty="0" smtClean="0"/>
              <a:t>= </a:t>
            </a:r>
            <a:r>
              <a:rPr lang="en-US" sz="2000" i="1" dirty="0" smtClean="0"/>
              <a:t>(</a:t>
            </a:r>
            <a:r>
              <a:rPr lang="en-US" sz="2000" i="1" dirty="0" smtClean="0"/>
              <a:t>r*AB)/2</a:t>
            </a:r>
            <a:br>
              <a:rPr lang="en-US" sz="2000" i="1" dirty="0" smtClean="0"/>
            </a:br>
            <a:r>
              <a:rPr lang="en-US" sz="2000" i="1" dirty="0" smtClean="0"/>
              <a:t/>
            </a:r>
            <a:br>
              <a:rPr lang="en-US" sz="2000" i="1" dirty="0" smtClean="0"/>
            </a:br>
            <a:r>
              <a:rPr lang="ru-RU" sz="2000" i="1" dirty="0" smtClean="0"/>
              <a:t>S</a:t>
            </a:r>
            <a:r>
              <a:rPr lang="ru-RU" sz="2000" i="1" baseline="-25000" dirty="0" smtClean="0"/>
              <a:t>△</a:t>
            </a:r>
            <a:r>
              <a:rPr lang="en-US" sz="2000" i="1" baseline="-25000" dirty="0" smtClean="0"/>
              <a:t>ABC</a:t>
            </a:r>
            <a:r>
              <a:rPr lang="ru-RU" sz="2000" i="1" dirty="0" smtClean="0"/>
              <a:t> </a:t>
            </a:r>
            <a:r>
              <a:rPr lang="ru-RU" sz="2000" i="1" dirty="0" smtClean="0"/>
              <a:t>= </a:t>
            </a:r>
            <a:r>
              <a:rPr lang="en-US" sz="2000" i="1" dirty="0" smtClean="0"/>
              <a:t>r*(AB+DC+CA)/</a:t>
            </a:r>
            <a:r>
              <a:rPr lang="en-US" sz="2000" i="1" dirty="0" smtClean="0"/>
              <a:t>2</a:t>
            </a:r>
            <a:endParaRPr lang="ru-RU" sz="2000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Рисунок 35" descr="Что-то новенько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sp>
        <p:nvSpPr>
          <p:cNvPr id="100406" name="Freeform 54"/>
          <p:cNvSpPr>
            <a:spLocks/>
          </p:cNvSpPr>
          <p:nvPr/>
        </p:nvSpPr>
        <p:spPr bwMode="auto">
          <a:xfrm>
            <a:off x="3563888" y="5450408"/>
            <a:ext cx="144463" cy="146050"/>
          </a:xfrm>
          <a:custGeom>
            <a:avLst/>
            <a:gdLst>
              <a:gd name="T0" fmla="*/ 0 w 91"/>
              <a:gd name="T1" fmla="*/ 0 h 91"/>
              <a:gd name="T2" fmla="*/ 91 w 91"/>
              <a:gd name="T3" fmla="*/ 0 h 91"/>
              <a:gd name="T4" fmla="*/ 91 w 91"/>
              <a:gd name="T5" fmla="*/ 91 h 91"/>
              <a:gd name="T6" fmla="*/ 0 60000 65536"/>
              <a:gd name="T7" fmla="*/ 0 60000 65536"/>
              <a:gd name="T8" fmla="*/ 0 60000 65536"/>
              <a:gd name="T9" fmla="*/ 0 w 91"/>
              <a:gd name="T10" fmla="*/ 0 h 91"/>
              <a:gd name="T11" fmla="*/ 91 w 91"/>
              <a:gd name="T12" fmla="*/ 91 h 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" h="91">
                <a:moveTo>
                  <a:pt x="0" y="0"/>
                </a:moveTo>
                <a:lnTo>
                  <a:pt x="91" y="0"/>
                </a:lnTo>
                <a:lnTo>
                  <a:pt x="91" y="91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7" name="Freeform 45"/>
          <p:cNvSpPr>
            <a:spLocks/>
          </p:cNvSpPr>
          <p:nvPr/>
        </p:nvSpPr>
        <p:spPr bwMode="auto">
          <a:xfrm>
            <a:off x="4191000" y="2827238"/>
            <a:ext cx="214313" cy="63500"/>
          </a:xfrm>
          <a:custGeom>
            <a:avLst/>
            <a:gdLst>
              <a:gd name="T0" fmla="*/ 0 w 123"/>
              <a:gd name="T1" fmla="*/ 0 h 40"/>
              <a:gd name="T2" fmla="*/ 123 w 123"/>
              <a:gd name="T3" fmla="*/ 27 h 40"/>
              <a:gd name="T4" fmla="*/ 0 60000 65536"/>
              <a:gd name="T5" fmla="*/ 0 60000 65536"/>
              <a:gd name="T6" fmla="*/ 0 w 123"/>
              <a:gd name="T7" fmla="*/ 0 h 40"/>
              <a:gd name="T8" fmla="*/ 123 w 123"/>
              <a:gd name="T9" fmla="*/ 40 h 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3" h="40">
                <a:moveTo>
                  <a:pt x="0" y="0"/>
                </a:moveTo>
                <a:cubicBezTo>
                  <a:pt x="40" y="40"/>
                  <a:pt x="56" y="27"/>
                  <a:pt x="123" y="27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9" name="Freeform 47"/>
          <p:cNvSpPr>
            <a:spLocks/>
          </p:cNvSpPr>
          <p:nvPr/>
        </p:nvSpPr>
        <p:spPr bwMode="auto">
          <a:xfrm>
            <a:off x="4167188" y="2889151"/>
            <a:ext cx="238125" cy="68262"/>
          </a:xfrm>
          <a:custGeom>
            <a:avLst/>
            <a:gdLst>
              <a:gd name="T0" fmla="*/ 0 w 150"/>
              <a:gd name="T1" fmla="*/ 0 h 43"/>
              <a:gd name="T2" fmla="*/ 39 w 150"/>
              <a:gd name="T3" fmla="*/ 30 h 43"/>
              <a:gd name="T4" fmla="*/ 57 w 150"/>
              <a:gd name="T5" fmla="*/ 36 h 43"/>
              <a:gd name="T6" fmla="*/ 150 w 150"/>
              <a:gd name="T7" fmla="*/ 24 h 43"/>
              <a:gd name="T8" fmla="*/ 0 60000 65536"/>
              <a:gd name="T9" fmla="*/ 0 60000 65536"/>
              <a:gd name="T10" fmla="*/ 0 60000 65536"/>
              <a:gd name="T11" fmla="*/ 0 60000 65536"/>
              <a:gd name="T12" fmla="*/ 0 w 150"/>
              <a:gd name="T13" fmla="*/ 0 h 43"/>
              <a:gd name="T14" fmla="*/ 150 w 150"/>
              <a:gd name="T15" fmla="*/ 43 h 4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0" h="43">
                <a:moveTo>
                  <a:pt x="0" y="0"/>
                </a:moveTo>
                <a:cubicBezTo>
                  <a:pt x="5" y="24"/>
                  <a:pt x="17" y="23"/>
                  <a:pt x="39" y="30"/>
                </a:cubicBezTo>
                <a:cubicBezTo>
                  <a:pt x="45" y="32"/>
                  <a:pt x="57" y="36"/>
                  <a:pt x="57" y="36"/>
                </a:cubicBezTo>
                <a:cubicBezTo>
                  <a:pt x="62" y="36"/>
                  <a:pt x="131" y="43"/>
                  <a:pt x="150" y="24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5" name="Freeform 43"/>
          <p:cNvSpPr>
            <a:spLocks/>
          </p:cNvSpPr>
          <p:nvPr/>
        </p:nvSpPr>
        <p:spPr bwMode="auto">
          <a:xfrm>
            <a:off x="4065588" y="2712938"/>
            <a:ext cx="115887" cy="114300"/>
          </a:xfrm>
          <a:custGeom>
            <a:avLst/>
            <a:gdLst>
              <a:gd name="T0" fmla="*/ 10 w 73"/>
              <a:gd name="T1" fmla="*/ 0 h 72"/>
              <a:gd name="T2" fmla="*/ 7 w 73"/>
              <a:gd name="T3" fmla="*/ 33 h 72"/>
              <a:gd name="T4" fmla="*/ 73 w 73"/>
              <a:gd name="T5" fmla="*/ 72 h 72"/>
              <a:gd name="T6" fmla="*/ 0 60000 65536"/>
              <a:gd name="T7" fmla="*/ 0 60000 65536"/>
              <a:gd name="T8" fmla="*/ 0 60000 65536"/>
              <a:gd name="T9" fmla="*/ 0 w 73"/>
              <a:gd name="T10" fmla="*/ 0 h 72"/>
              <a:gd name="T11" fmla="*/ 73 w 73"/>
              <a:gd name="T12" fmla="*/ 72 h 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3" h="72">
                <a:moveTo>
                  <a:pt x="10" y="0"/>
                </a:moveTo>
                <a:cubicBezTo>
                  <a:pt x="0" y="15"/>
                  <a:pt x="2" y="7"/>
                  <a:pt x="7" y="33"/>
                </a:cubicBezTo>
                <a:cubicBezTo>
                  <a:pt x="13" y="65"/>
                  <a:pt x="46" y="72"/>
                  <a:pt x="73" y="72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6" name="Freeform 44"/>
          <p:cNvSpPr>
            <a:spLocks/>
          </p:cNvSpPr>
          <p:nvPr/>
        </p:nvSpPr>
        <p:spPr bwMode="auto">
          <a:xfrm>
            <a:off x="4010025" y="2779613"/>
            <a:ext cx="142875" cy="123825"/>
          </a:xfrm>
          <a:custGeom>
            <a:avLst/>
            <a:gdLst>
              <a:gd name="T0" fmla="*/ 0 w 90"/>
              <a:gd name="T1" fmla="*/ 0 h 78"/>
              <a:gd name="T2" fmla="*/ 12 w 90"/>
              <a:gd name="T3" fmla="*/ 54 h 78"/>
              <a:gd name="T4" fmla="*/ 90 w 90"/>
              <a:gd name="T5" fmla="*/ 78 h 78"/>
              <a:gd name="T6" fmla="*/ 0 60000 65536"/>
              <a:gd name="T7" fmla="*/ 0 60000 65536"/>
              <a:gd name="T8" fmla="*/ 0 60000 65536"/>
              <a:gd name="T9" fmla="*/ 0 w 90"/>
              <a:gd name="T10" fmla="*/ 0 h 78"/>
              <a:gd name="T11" fmla="*/ 90 w 90"/>
              <a:gd name="T12" fmla="*/ 78 h 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0" h="78">
                <a:moveTo>
                  <a:pt x="0" y="0"/>
                </a:moveTo>
                <a:cubicBezTo>
                  <a:pt x="1" y="15"/>
                  <a:pt x="0" y="40"/>
                  <a:pt x="12" y="54"/>
                </a:cubicBezTo>
                <a:cubicBezTo>
                  <a:pt x="26" y="71"/>
                  <a:pt x="69" y="78"/>
                  <a:pt x="90" y="78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7" name="Freeform 55"/>
          <p:cNvSpPr>
            <a:spLocks/>
          </p:cNvSpPr>
          <p:nvPr/>
        </p:nvSpPr>
        <p:spPr bwMode="auto">
          <a:xfrm rot="8170577">
            <a:off x="2810762" y="3729578"/>
            <a:ext cx="79375" cy="144463"/>
          </a:xfrm>
          <a:custGeom>
            <a:avLst/>
            <a:gdLst>
              <a:gd name="T0" fmla="*/ 0 w 91"/>
              <a:gd name="T1" fmla="*/ 0 h 91"/>
              <a:gd name="T2" fmla="*/ 91 w 91"/>
              <a:gd name="T3" fmla="*/ 0 h 91"/>
              <a:gd name="T4" fmla="*/ 91 w 91"/>
              <a:gd name="T5" fmla="*/ 91 h 91"/>
              <a:gd name="T6" fmla="*/ 0 60000 65536"/>
              <a:gd name="T7" fmla="*/ 0 60000 65536"/>
              <a:gd name="T8" fmla="*/ 0 60000 65536"/>
              <a:gd name="T9" fmla="*/ 0 w 91"/>
              <a:gd name="T10" fmla="*/ 0 h 91"/>
              <a:gd name="T11" fmla="*/ 91 w 91"/>
              <a:gd name="T12" fmla="*/ 91 h 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" h="91">
                <a:moveTo>
                  <a:pt x="0" y="0"/>
                </a:moveTo>
                <a:lnTo>
                  <a:pt x="91" y="0"/>
                </a:lnTo>
                <a:lnTo>
                  <a:pt x="91" y="91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3" name="Freeform 41"/>
          <p:cNvSpPr>
            <a:spLocks/>
          </p:cNvSpPr>
          <p:nvPr/>
        </p:nvSpPr>
        <p:spPr bwMode="auto">
          <a:xfrm>
            <a:off x="942975" y="5276751"/>
            <a:ext cx="114300" cy="109537"/>
          </a:xfrm>
          <a:custGeom>
            <a:avLst/>
            <a:gdLst>
              <a:gd name="T0" fmla="*/ 0 w 72"/>
              <a:gd name="T1" fmla="*/ 0 h 69"/>
              <a:gd name="T2" fmla="*/ 60 w 72"/>
              <a:gd name="T3" fmla="*/ 24 h 69"/>
              <a:gd name="T4" fmla="*/ 72 w 72"/>
              <a:gd name="T5" fmla="*/ 69 h 69"/>
              <a:gd name="T6" fmla="*/ 0 60000 65536"/>
              <a:gd name="T7" fmla="*/ 0 60000 65536"/>
              <a:gd name="T8" fmla="*/ 0 60000 65536"/>
              <a:gd name="T9" fmla="*/ 0 w 72"/>
              <a:gd name="T10" fmla="*/ 0 h 69"/>
              <a:gd name="T11" fmla="*/ 72 w 72"/>
              <a:gd name="T12" fmla="*/ 69 h 6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" h="69">
                <a:moveTo>
                  <a:pt x="0" y="0"/>
                </a:moveTo>
                <a:cubicBezTo>
                  <a:pt x="41" y="3"/>
                  <a:pt x="36" y="0"/>
                  <a:pt x="60" y="24"/>
                </a:cubicBezTo>
                <a:cubicBezTo>
                  <a:pt x="65" y="38"/>
                  <a:pt x="72" y="54"/>
                  <a:pt x="72" y="69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4" name="Freeform 42"/>
          <p:cNvSpPr>
            <a:spLocks/>
          </p:cNvSpPr>
          <p:nvPr/>
        </p:nvSpPr>
        <p:spPr bwMode="auto">
          <a:xfrm>
            <a:off x="1025525" y="5416451"/>
            <a:ext cx="63500" cy="176212"/>
          </a:xfrm>
          <a:custGeom>
            <a:avLst/>
            <a:gdLst>
              <a:gd name="T0" fmla="*/ 0 w 40"/>
              <a:gd name="T1" fmla="*/ 0 h 111"/>
              <a:gd name="T2" fmla="*/ 27 w 40"/>
              <a:gd name="T3" fmla="*/ 12 h 111"/>
              <a:gd name="T4" fmla="*/ 39 w 40"/>
              <a:gd name="T5" fmla="*/ 39 h 111"/>
              <a:gd name="T6" fmla="*/ 36 w 40"/>
              <a:gd name="T7" fmla="*/ 108 h 111"/>
              <a:gd name="T8" fmla="*/ 27 w 40"/>
              <a:gd name="T9" fmla="*/ 111 h 1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"/>
              <a:gd name="T16" fmla="*/ 0 h 111"/>
              <a:gd name="T17" fmla="*/ 40 w 40"/>
              <a:gd name="T18" fmla="*/ 111 h 11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" h="111">
                <a:moveTo>
                  <a:pt x="0" y="0"/>
                </a:moveTo>
                <a:cubicBezTo>
                  <a:pt x="21" y="7"/>
                  <a:pt x="13" y="2"/>
                  <a:pt x="27" y="12"/>
                </a:cubicBezTo>
                <a:cubicBezTo>
                  <a:pt x="32" y="20"/>
                  <a:pt x="39" y="39"/>
                  <a:pt x="39" y="39"/>
                </a:cubicBezTo>
                <a:cubicBezTo>
                  <a:pt x="38" y="62"/>
                  <a:pt x="40" y="85"/>
                  <a:pt x="36" y="108"/>
                </a:cubicBezTo>
                <a:cubicBezTo>
                  <a:pt x="35" y="111"/>
                  <a:pt x="27" y="111"/>
                  <a:pt x="27" y="111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8" name="Freeform 56"/>
          <p:cNvSpPr>
            <a:spLocks/>
          </p:cNvSpPr>
          <p:nvPr/>
        </p:nvSpPr>
        <p:spPr bwMode="auto">
          <a:xfrm rot="10221548">
            <a:off x="4572000" y="4297263"/>
            <a:ext cx="119063" cy="144463"/>
          </a:xfrm>
          <a:custGeom>
            <a:avLst/>
            <a:gdLst>
              <a:gd name="T0" fmla="*/ 0 w 91"/>
              <a:gd name="T1" fmla="*/ 0 h 91"/>
              <a:gd name="T2" fmla="*/ 91 w 91"/>
              <a:gd name="T3" fmla="*/ 0 h 91"/>
              <a:gd name="T4" fmla="*/ 91 w 91"/>
              <a:gd name="T5" fmla="*/ 91 h 91"/>
              <a:gd name="T6" fmla="*/ 0 60000 65536"/>
              <a:gd name="T7" fmla="*/ 0 60000 65536"/>
              <a:gd name="T8" fmla="*/ 0 60000 65536"/>
              <a:gd name="T9" fmla="*/ 0 w 91"/>
              <a:gd name="T10" fmla="*/ 0 h 91"/>
              <a:gd name="T11" fmla="*/ 91 w 91"/>
              <a:gd name="T12" fmla="*/ 91 h 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" h="91">
                <a:moveTo>
                  <a:pt x="0" y="0"/>
                </a:moveTo>
                <a:lnTo>
                  <a:pt x="91" y="0"/>
                </a:lnTo>
                <a:lnTo>
                  <a:pt x="91" y="91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5" name="Freeform 53"/>
          <p:cNvSpPr>
            <a:spLocks/>
          </p:cNvSpPr>
          <p:nvPr/>
        </p:nvSpPr>
        <p:spPr bwMode="auto">
          <a:xfrm>
            <a:off x="4410075" y="5313263"/>
            <a:ext cx="152400" cy="276225"/>
          </a:xfrm>
          <a:custGeom>
            <a:avLst/>
            <a:gdLst>
              <a:gd name="T0" fmla="*/ 96 w 96"/>
              <a:gd name="T1" fmla="*/ 3 h 174"/>
              <a:gd name="T2" fmla="*/ 75 w 96"/>
              <a:gd name="T3" fmla="*/ 15 h 174"/>
              <a:gd name="T4" fmla="*/ 57 w 96"/>
              <a:gd name="T5" fmla="*/ 27 h 174"/>
              <a:gd name="T6" fmla="*/ 27 w 96"/>
              <a:gd name="T7" fmla="*/ 63 h 174"/>
              <a:gd name="T8" fmla="*/ 15 w 96"/>
              <a:gd name="T9" fmla="*/ 81 h 174"/>
              <a:gd name="T10" fmla="*/ 0 w 96"/>
              <a:gd name="T11" fmla="*/ 174 h 1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96"/>
              <a:gd name="T19" fmla="*/ 0 h 174"/>
              <a:gd name="T20" fmla="*/ 96 w 96"/>
              <a:gd name="T21" fmla="*/ 174 h 17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96" h="174">
                <a:moveTo>
                  <a:pt x="96" y="3"/>
                </a:moveTo>
                <a:cubicBezTo>
                  <a:pt x="66" y="9"/>
                  <a:pt x="92" y="0"/>
                  <a:pt x="75" y="15"/>
                </a:cubicBezTo>
                <a:cubicBezTo>
                  <a:pt x="70" y="20"/>
                  <a:pt x="57" y="27"/>
                  <a:pt x="57" y="27"/>
                </a:cubicBezTo>
                <a:cubicBezTo>
                  <a:pt x="48" y="41"/>
                  <a:pt x="37" y="50"/>
                  <a:pt x="27" y="63"/>
                </a:cubicBezTo>
                <a:cubicBezTo>
                  <a:pt x="23" y="69"/>
                  <a:pt x="15" y="81"/>
                  <a:pt x="15" y="81"/>
                </a:cubicBezTo>
                <a:cubicBezTo>
                  <a:pt x="7" y="113"/>
                  <a:pt x="0" y="140"/>
                  <a:pt x="0" y="174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4" name="Freeform 52"/>
          <p:cNvSpPr>
            <a:spLocks/>
          </p:cNvSpPr>
          <p:nvPr/>
        </p:nvSpPr>
        <p:spPr bwMode="auto">
          <a:xfrm>
            <a:off x="4505325" y="5384701"/>
            <a:ext cx="128588" cy="204787"/>
          </a:xfrm>
          <a:custGeom>
            <a:avLst/>
            <a:gdLst>
              <a:gd name="T0" fmla="*/ 81 w 81"/>
              <a:gd name="T1" fmla="*/ 0 h 129"/>
              <a:gd name="T2" fmla="*/ 42 w 81"/>
              <a:gd name="T3" fmla="*/ 36 h 129"/>
              <a:gd name="T4" fmla="*/ 12 w 81"/>
              <a:gd name="T5" fmla="*/ 75 h 129"/>
              <a:gd name="T6" fmla="*/ 6 w 81"/>
              <a:gd name="T7" fmla="*/ 84 h 129"/>
              <a:gd name="T8" fmla="*/ 3 w 81"/>
              <a:gd name="T9" fmla="*/ 129 h 1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1"/>
              <a:gd name="T16" fmla="*/ 0 h 129"/>
              <a:gd name="T17" fmla="*/ 81 w 81"/>
              <a:gd name="T18" fmla="*/ 129 h 1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1" h="129">
                <a:moveTo>
                  <a:pt x="81" y="0"/>
                </a:moveTo>
                <a:cubicBezTo>
                  <a:pt x="74" y="20"/>
                  <a:pt x="60" y="27"/>
                  <a:pt x="42" y="36"/>
                </a:cubicBezTo>
                <a:cubicBezTo>
                  <a:pt x="33" y="50"/>
                  <a:pt x="21" y="61"/>
                  <a:pt x="12" y="75"/>
                </a:cubicBezTo>
                <a:cubicBezTo>
                  <a:pt x="10" y="78"/>
                  <a:pt x="6" y="84"/>
                  <a:pt x="6" y="84"/>
                </a:cubicBezTo>
                <a:cubicBezTo>
                  <a:pt x="0" y="107"/>
                  <a:pt x="3" y="92"/>
                  <a:pt x="3" y="129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3" name="Freeform 51"/>
          <p:cNvSpPr>
            <a:spLocks/>
          </p:cNvSpPr>
          <p:nvPr/>
        </p:nvSpPr>
        <p:spPr bwMode="auto">
          <a:xfrm>
            <a:off x="4595813" y="5451376"/>
            <a:ext cx="128587" cy="138112"/>
          </a:xfrm>
          <a:custGeom>
            <a:avLst/>
            <a:gdLst>
              <a:gd name="T0" fmla="*/ 81 w 81"/>
              <a:gd name="T1" fmla="*/ 0 h 87"/>
              <a:gd name="T2" fmla="*/ 33 w 81"/>
              <a:gd name="T3" fmla="*/ 18 h 87"/>
              <a:gd name="T4" fmla="*/ 18 w 81"/>
              <a:gd name="T5" fmla="*/ 33 h 87"/>
              <a:gd name="T6" fmla="*/ 0 w 81"/>
              <a:gd name="T7" fmla="*/ 87 h 87"/>
              <a:gd name="T8" fmla="*/ 0 60000 65536"/>
              <a:gd name="T9" fmla="*/ 0 60000 65536"/>
              <a:gd name="T10" fmla="*/ 0 60000 65536"/>
              <a:gd name="T11" fmla="*/ 0 60000 65536"/>
              <a:gd name="T12" fmla="*/ 0 w 81"/>
              <a:gd name="T13" fmla="*/ 0 h 87"/>
              <a:gd name="T14" fmla="*/ 81 w 81"/>
              <a:gd name="T15" fmla="*/ 87 h 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1" h="87">
                <a:moveTo>
                  <a:pt x="81" y="0"/>
                </a:moveTo>
                <a:cubicBezTo>
                  <a:pt x="65" y="5"/>
                  <a:pt x="50" y="14"/>
                  <a:pt x="33" y="18"/>
                </a:cubicBezTo>
                <a:cubicBezTo>
                  <a:pt x="17" y="42"/>
                  <a:pt x="38" y="13"/>
                  <a:pt x="18" y="33"/>
                </a:cubicBezTo>
                <a:cubicBezTo>
                  <a:pt x="7" y="44"/>
                  <a:pt x="0" y="71"/>
                  <a:pt x="0" y="87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0" name="Freeform 48"/>
          <p:cNvSpPr>
            <a:spLocks/>
          </p:cNvSpPr>
          <p:nvPr/>
        </p:nvSpPr>
        <p:spPr bwMode="auto">
          <a:xfrm>
            <a:off x="4738688" y="5386288"/>
            <a:ext cx="142875" cy="50800"/>
          </a:xfrm>
          <a:custGeom>
            <a:avLst/>
            <a:gdLst>
              <a:gd name="T0" fmla="*/ 90 w 90"/>
              <a:gd name="T1" fmla="*/ 8 h 32"/>
              <a:gd name="T2" fmla="*/ 0 w 90"/>
              <a:gd name="T3" fmla="*/ 32 h 32"/>
              <a:gd name="T4" fmla="*/ 0 60000 65536"/>
              <a:gd name="T5" fmla="*/ 0 60000 65536"/>
              <a:gd name="T6" fmla="*/ 0 w 90"/>
              <a:gd name="T7" fmla="*/ 0 h 32"/>
              <a:gd name="T8" fmla="*/ 90 w 90"/>
              <a:gd name="T9" fmla="*/ 32 h 3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0" h="32">
                <a:moveTo>
                  <a:pt x="90" y="8"/>
                </a:moveTo>
                <a:cubicBezTo>
                  <a:pt x="89" y="8"/>
                  <a:pt x="0" y="0"/>
                  <a:pt x="0" y="32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1" name="Freeform 49"/>
          <p:cNvSpPr>
            <a:spLocks/>
          </p:cNvSpPr>
          <p:nvPr/>
        </p:nvSpPr>
        <p:spPr bwMode="auto">
          <a:xfrm>
            <a:off x="4633913" y="5318026"/>
            <a:ext cx="247650" cy="47625"/>
          </a:xfrm>
          <a:custGeom>
            <a:avLst/>
            <a:gdLst>
              <a:gd name="T0" fmla="*/ 135 w 135"/>
              <a:gd name="T1" fmla="*/ 0 h 30"/>
              <a:gd name="T2" fmla="*/ 54 w 135"/>
              <a:gd name="T3" fmla="*/ 3 h 30"/>
              <a:gd name="T4" fmla="*/ 9 w 135"/>
              <a:gd name="T5" fmla="*/ 18 h 30"/>
              <a:gd name="T6" fmla="*/ 0 w 135"/>
              <a:gd name="T7" fmla="*/ 30 h 30"/>
              <a:gd name="T8" fmla="*/ 0 60000 65536"/>
              <a:gd name="T9" fmla="*/ 0 60000 65536"/>
              <a:gd name="T10" fmla="*/ 0 60000 65536"/>
              <a:gd name="T11" fmla="*/ 0 60000 65536"/>
              <a:gd name="T12" fmla="*/ 0 w 135"/>
              <a:gd name="T13" fmla="*/ 0 h 30"/>
              <a:gd name="T14" fmla="*/ 135 w 135"/>
              <a:gd name="T15" fmla="*/ 30 h 3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5" h="30">
                <a:moveTo>
                  <a:pt x="135" y="0"/>
                </a:moveTo>
                <a:cubicBezTo>
                  <a:pt x="108" y="1"/>
                  <a:pt x="81" y="1"/>
                  <a:pt x="54" y="3"/>
                </a:cubicBezTo>
                <a:cubicBezTo>
                  <a:pt x="40" y="4"/>
                  <a:pt x="24" y="16"/>
                  <a:pt x="9" y="18"/>
                </a:cubicBezTo>
                <a:cubicBezTo>
                  <a:pt x="2" y="28"/>
                  <a:pt x="6" y="24"/>
                  <a:pt x="0" y="30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2" name="Freeform 50"/>
          <p:cNvSpPr>
            <a:spLocks/>
          </p:cNvSpPr>
          <p:nvPr/>
        </p:nvSpPr>
        <p:spPr bwMode="auto">
          <a:xfrm>
            <a:off x="4562475" y="5245001"/>
            <a:ext cx="296863" cy="68262"/>
          </a:xfrm>
          <a:custGeom>
            <a:avLst/>
            <a:gdLst>
              <a:gd name="T0" fmla="*/ 168 w 168"/>
              <a:gd name="T1" fmla="*/ 10 h 43"/>
              <a:gd name="T2" fmla="*/ 6 w 168"/>
              <a:gd name="T3" fmla="*/ 34 h 43"/>
              <a:gd name="T4" fmla="*/ 0 w 168"/>
              <a:gd name="T5" fmla="*/ 43 h 43"/>
              <a:gd name="T6" fmla="*/ 0 60000 65536"/>
              <a:gd name="T7" fmla="*/ 0 60000 65536"/>
              <a:gd name="T8" fmla="*/ 0 60000 65536"/>
              <a:gd name="T9" fmla="*/ 0 w 168"/>
              <a:gd name="T10" fmla="*/ 0 h 43"/>
              <a:gd name="T11" fmla="*/ 168 w 168"/>
              <a:gd name="T12" fmla="*/ 43 h 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8" h="43">
                <a:moveTo>
                  <a:pt x="168" y="10"/>
                </a:moveTo>
                <a:cubicBezTo>
                  <a:pt x="139" y="0"/>
                  <a:pt x="42" y="28"/>
                  <a:pt x="6" y="34"/>
                </a:cubicBezTo>
                <a:cubicBezTo>
                  <a:pt x="4" y="37"/>
                  <a:pt x="0" y="43"/>
                  <a:pt x="0" y="43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66" name="Text Box 14"/>
          <p:cNvSpPr txBox="1">
            <a:spLocks noChangeArrowheads="1"/>
          </p:cNvSpPr>
          <p:nvPr/>
        </p:nvSpPr>
        <p:spPr bwMode="auto">
          <a:xfrm>
            <a:off x="467544" y="908720"/>
            <a:ext cx="820891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i="1" dirty="0" smtClean="0">
                <a:solidFill>
                  <a:srgbClr val="7030A0"/>
                </a:solidFill>
              </a:rPr>
              <a:t>Можно </a:t>
            </a:r>
            <a:r>
              <a:rPr lang="ru-RU" sz="2800" i="1" dirty="0" smtClean="0">
                <a:solidFill>
                  <a:srgbClr val="7030A0"/>
                </a:solidFill>
              </a:rPr>
              <a:t>ли, зная радиус вписанной окружности найти площадь треугольника?</a:t>
            </a:r>
            <a:endParaRPr lang="ru-RU" sz="2800" b="1" i="1" dirty="0">
              <a:solidFill>
                <a:srgbClr val="7030A0"/>
              </a:solidFill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211638" y="2066826"/>
            <a:ext cx="4302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В</a:t>
            </a:r>
          </a:p>
        </p:txBody>
      </p:sp>
      <p:sp>
        <p:nvSpPr>
          <p:cNvPr id="2" name="TextBox 14"/>
          <p:cNvSpPr txBox="1">
            <a:spLocks noChangeArrowheads="1"/>
          </p:cNvSpPr>
          <p:nvPr/>
        </p:nvSpPr>
        <p:spPr bwMode="auto">
          <a:xfrm>
            <a:off x="4859338" y="5594251"/>
            <a:ext cx="4302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С</a:t>
            </a:r>
          </a:p>
        </p:txBody>
      </p:sp>
      <p:sp>
        <p:nvSpPr>
          <p:cNvPr id="3" name="TextBox 14"/>
          <p:cNvSpPr txBox="1">
            <a:spLocks noChangeArrowheads="1"/>
          </p:cNvSpPr>
          <p:nvPr/>
        </p:nvSpPr>
        <p:spPr bwMode="auto">
          <a:xfrm>
            <a:off x="254000" y="5527576"/>
            <a:ext cx="4302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А</a:t>
            </a:r>
          </a:p>
        </p:txBody>
      </p:sp>
      <p:sp>
        <p:nvSpPr>
          <p:cNvPr id="100380" name="Line 28"/>
          <p:cNvSpPr>
            <a:spLocks noChangeShapeType="1"/>
          </p:cNvSpPr>
          <p:nvPr/>
        </p:nvSpPr>
        <p:spPr bwMode="auto">
          <a:xfrm flipV="1">
            <a:off x="539750" y="4082255"/>
            <a:ext cx="4104258" cy="151199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81" name="Line 29"/>
          <p:cNvSpPr>
            <a:spLocks noChangeShapeType="1"/>
          </p:cNvSpPr>
          <p:nvPr/>
        </p:nvSpPr>
        <p:spPr bwMode="auto">
          <a:xfrm flipH="1" flipV="1">
            <a:off x="2771799" y="3794224"/>
            <a:ext cx="2160563" cy="180002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82" name="Line 30"/>
          <p:cNvSpPr>
            <a:spLocks noChangeShapeType="1"/>
          </p:cNvSpPr>
          <p:nvPr/>
        </p:nvSpPr>
        <p:spPr bwMode="auto">
          <a:xfrm flipH="1">
            <a:off x="3131839" y="2498626"/>
            <a:ext cx="1209973" cy="3095798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" name="TextBox 14"/>
          <p:cNvSpPr txBox="1">
            <a:spLocks noChangeArrowheads="1"/>
          </p:cNvSpPr>
          <p:nvPr/>
        </p:nvSpPr>
        <p:spPr bwMode="auto">
          <a:xfrm>
            <a:off x="3347864" y="3938240"/>
            <a:ext cx="4302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dirty="0"/>
              <a:t>О</a:t>
            </a:r>
          </a:p>
        </p:txBody>
      </p:sp>
      <p:sp>
        <p:nvSpPr>
          <p:cNvPr id="6" name="TextBox 14"/>
          <p:cNvSpPr txBox="1">
            <a:spLocks noChangeArrowheads="1"/>
          </p:cNvSpPr>
          <p:nvPr/>
        </p:nvSpPr>
        <p:spPr bwMode="auto">
          <a:xfrm>
            <a:off x="4643438" y="3655913"/>
            <a:ext cx="646112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А</a:t>
            </a:r>
            <a:r>
              <a:rPr lang="ru-RU" sz="2200" baseline="-25000"/>
              <a:t>1</a:t>
            </a:r>
            <a:endParaRPr lang="ru-RU" sz="2200"/>
          </a:p>
        </p:txBody>
      </p:sp>
      <p:sp>
        <p:nvSpPr>
          <p:cNvPr id="7" name="TextBox 14"/>
          <p:cNvSpPr txBox="1">
            <a:spLocks noChangeArrowheads="1"/>
          </p:cNvSpPr>
          <p:nvPr/>
        </p:nvSpPr>
        <p:spPr bwMode="auto">
          <a:xfrm>
            <a:off x="2195513" y="3511451"/>
            <a:ext cx="57467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С</a:t>
            </a:r>
            <a:r>
              <a:rPr lang="ru-RU" sz="2200" baseline="-25000"/>
              <a:t>1</a:t>
            </a:r>
            <a:endParaRPr lang="ru-RU" sz="2200"/>
          </a:p>
        </p:txBody>
      </p:sp>
      <p:sp>
        <p:nvSpPr>
          <p:cNvPr id="8" name="TextBox 14"/>
          <p:cNvSpPr txBox="1">
            <a:spLocks noChangeArrowheads="1"/>
          </p:cNvSpPr>
          <p:nvPr/>
        </p:nvSpPr>
        <p:spPr bwMode="auto">
          <a:xfrm>
            <a:off x="2701925" y="5594251"/>
            <a:ext cx="6461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В</a:t>
            </a:r>
            <a:r>
              <a:rPr lang="ru-RU" sz="2200" baseline="-25000"/>
              <a:t>1</a:t>
            </a:r>
            <a:endParaRPr lang="ru-RU" sz="2200"/>
          </a:p>
        </p:txBody>
      </p:sp>
      <p:sp>
        <p:nvSpPr>
          <p:cNvPr id="100387" name="Line 35"/>
          <p:cNvSpPr>
            <a:spLocks noChangeShapeType="1"/>
          </p:cNvSpPr>
          <p:nvPr/>
        </p:nvSpPr>
        <p:spPr bwMode="auto">
          <a:xfrm>
            <a:off x="3563888" y="4442296"/>
            <a:ext cx="0" cy="1122362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88" name="Line 36"/>
          <p:cNvSpPr>
            <a:spLocks noChangeShapeType="1"/>
          </p:cNvSpPr>
          <p:nvPr/>
        </p:nvSpPr>
        <p:spPr bwMode="auto">
          <a:xfrm flipV="1">
            <a:off x="3563888" y="4298851"/>
            <a:ext cx="1116062" cy="143445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89" name="Line 37"/>
          <p:cNvSpPr>
            <a:spLocks noChangeShapeType="1"/>
          </p:cNvSpPr>
          <p:nvPr/>
        </p:nvSpPr>
        <p:spPr bwMode="auto">
          <a:xfrm flipH="1" flipV="1">
            <a:off x="2843808" y="3722216"/>
            <a:ext cx="720080" cy="720080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" name="TextBox 14"/>
          <p:cNvSpPr txBox="1">
            <a:spLocks noChangeArrowheads="1"/>
          </p:cNvSpPr>
          <p:nvPr/>
        </p:nvSpPr>
        <p:spPr bwMode="auto">
          <a:xfrm>
            <a:off x="3219450" y="5594251"/>
            <a:ext cx="4302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/>
              <a:t>M</a:t>
            </a:r>
            <a:endParaRPr lang="ru-RU" sz="2200"/>
          </a:p>
        </p:txBody>
      </p:sp>
      <p:sp>
        <p:nvSpPr>
          <p:cNvPr id="10" name="TextBox 14"/>
          <p:cNvSpPr txBox="1">
            <a:spLocks noChangeArrowheads="1"/>
          </p:cNvSpPr>
          <p:nvPr/>
        </p:nvSpPr>
        <p:spPr bwMode="auto">
          <a:xfrm>
            <a:off x="4679950" y="4043263"/>
            <a:ext cx="43021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/>
              <a:t>L</a:t>
            </a:r>
            <a:endParaRPr lang="ru-RU" sz="2200"/>
          </a:p>
        </p:txBody>
      </p:sp>
      <p:sp>
        <p:nvSpPr>
          <p:cNvPr id="11" name="TextBox 14"/>
          <p:cNvSpPr txBox="1">
            <a:spLocks noChangeArrowheads="1"/>
          </p:cNvSpPr>
          <p:nvPr/>
        </p:nvSpPr>
        <p:spPr bwMode="auto">
          <a:xfrm>
            <a:off x="2484438" y="3366988"/>
            <a:ext cx="430212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dirty="0"/>
              <a:t>K</a:t>
            </a:r>
            <a:endParaRPr lang="ru-RU" sz="2200" dirty="0"/>
          </a:p>
        </p:txBody>
      </p:sp>
      <p:sp>
        <p:nvSpPr>
          <p:cNvPr id="100375" name="Freeform 23"/>
          <p:cNvSpPr>
            <a:spLocks/>
          </p:cNvSpPr>
          <p:nvPr/>
        </p:nvSpPr>
        <p:spPr bwMode="auto">
          <a:xfrm>
            <a:off x="539750" y="2498626"/>
            <a:ext cx="4392613" cy="3097212"/>
          </a:xfrm>
          <a:custGeom>
            <a:avLst/>
            <a:gdLst>
              <a:gd name="T0" fmla="*/ 0 w 1996"/>
              <a:gd name="T1" fmla="*/ 1089 h 1089"/>
              <a:gd name="T2" fmla="*/ 1724 w 1996"/>
              <a:gd name="T3" fmla="*/ 0 h 1089"/>
              <a:gd name="T4" fmla="*/ 1996 w 1996"/>
              <a:gd name="T5" fmla="*/ 1089 h 1089"/>
              <a:gd name="T6" fmla="*/ 0 w 1996"/>
              <a:gd name="T7" fmla="*/ 1089 h 1089"/>
              <a:gd name="T8" fmla="*/ 0 60000 65536"/>
              <a:gd name="T9" fmla="*/ 0 60000 65536"/>
              <a:gd name="T10" fmla="*/ 0 60000 65536"/>
              <a:gd name="T11" fmla="*/ 0 60000 65536"/>
              <a:gd name="T12" fmla="*/ 0 w 1996"/>
              <a:gd name="T13" fmla="*/ 0 h 1089"/>
              <a:gd name="T14" fmla="*/ 1996 w 1996"/>
              <a:gd name="T15" fmla="*/ 1089 h 108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96" h="1089">
                <a:moveTo>
                  <a:pt x="0" y="1089"/>
                </a:moveTo>
                <a:lnTo>
                  <a:pt x="1724" y="0"/>
                </a:lnTo>
                <a:lnTo>
                  <a:pt x="1996" y="1089"/>
                </a:lnTo>
                <a:lnTo>
                  <a:pt x="0" y="1089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2483768" y="3434184"/>
            <a:ext cx="2232248" cy="216024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5364088" y="2204864"/>
            <a:ext cx="3384376" cy="3456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smtClean="0"/>
              <a:t>S</a:t>
            </a:r>
            <a:r>
              <a:rPr lang="ru-RU" sz="2000" i="1" baseline="-25000" dirty="0" smtClean="0"/>
              <a:t>△</a:t>
            </a:r>
            <a:r>
              <a:rPr lang="ru-RU" sz="2000" i="1" baseline="-25000" dirty="0" smtClean="0"/>
              <a:t>A0С </a:t>
            </a:r>
            <a:r>
              <a:rPr lang="ru-RU" sz="2000" i="1" dirty="0" smtClean="0"/>
              <a:t>= </a:t>
            </a:r>
            <a:r>
              <a:rPr lang="en-US" sz="2000" i="1" dirty="0" smtClean="0"/>
              <a:t>(r*AC)/2</a:t>
            </a:r>
          </a:p>
          <a:p>
            <a:r>
              <a:rPr lang="ru-RU" sz="2000" i="1" dirty="0" smtClean="0"/>
              <a:t>S</a:t>
            </a:r>
            <a:r>
              <a:rPr lang="ru-RU" sz="2000" i="1" baseline="-25000" dirty="0" smtClean="0"/>
              <a:t>△</a:t>
            </a:r>
            <a:r>
              <a:rPr lang="en-US" sz="2000" i="1" baseline="-25000" dirty="0" smtClean="0"/>
              <a:t>COB</a:t>
            </a:r>
            <a:r>
              <a:rPr lang="ru-RU" sz="2000" i="1" dirty="0" smtClean="0"/>
              <a:t> = </a:t>
            </a:r>
            <a:r>
              <a:rPr lang="en-US" sz="2000" i="1" dirty="0" smtClean="0"/>
              <a:t>(</a:t>
            </a:r>
            <a:r>
              <a:rPr lang="en-US" sz="2000" i="1" dirty="0" smtClean="0"/>
              <a:t>r*CB)/2</a:t>
            </a:r>
          </a:p>
          <a:p>
            <a:r>
              <a:rPr lang="ru-RU" sz="2000" i="1" dirty="0" smtClean="0"/>
              <a:t>S</a:t>
            </a:r>
            <a:r>
              <a:rPr lang="ru-RU" sz="2000" i="1" baseline="-25000" dirty="0" smtClean="0"/>
              <a:t>△</a:t>
            </a:r>
            <a:r>
              <a:rPr lang="en-US" sz="2000" i="1" baseline="-25000" dirty="0" smtClean="0"/>
              <a:t>BOA</a:t>
            </a:r>
            <a:r>
              <a:rPr lang="ru-RU" sz="2000" i="1" dirty="0" smtClean="0"/>
              <a:t> </a:t>
            </a:r>
            <a:r>
              <a:rPr lang="ru-RU" sz="2000" i="1" dirty="0" smtClean="0"/>
              <a:t>= </a:t>
            </a:r>
            <a:r>
              <a:rPr lang="en-US" sz="2000" i="1" dirty="0" smtClean="0"/>
              <a:t>(</a:t>
            </a:r>
            <a:r>
              <a:rPr lang="en-US" sz="2000" i="1" dirty="0" smtClean="0"/>
              <a:t>r*AB)/2</a:t>
            </a:r>
            <a:br>
              <a:rPr lang="en-US" sz="2000" i="1" dirty="0" smtClean="0"/>
            </a:br>
            <a:r>
              <a:rPr lang="en-US" sz="2000" i="1" dirty="0" smtClean="0"/>
              <a:t/>
            </a:r>
            <a:br>
              <a:rPr lang="en-US" sz="2000" i="1" dirty="0" smtClean="0"/>
            </a:br>
            <a:r>
              <a:rPr lang="ru-RU" sz="2000" i="1" dirty="0" smtClean="0"/>
              <a:t>S</a:t>
            </a:r>
            <a:r>
              <a:rPr lang="ru-RU" sz="2000" i="1" baseline="-25000" dirty="0" smtClean="0"/>
              <a:t>△</a:t>
            </a:r>
            <a:r>
              <a:rPr lang="en-US" sz="2000" i="1" baseline="-25000" dirty="0" smtClean="0"/>
              <a:t>ABC</a:t>
            </a:r>
            <a:r>
              <a:rPr lang="ru-RU" sz="2000" i="1" dirty="0" smtClean="0"/>
              <a:t> </a:t>
            </a:r>
            <a:r>
              <a:rPr lang="ru-RU" sz="2000" i="1" dirty="0" smtClean="0"/>
              <a:t>= </a:t>
            </a:r>
            <a:r>
              <a:rPr lang="en-US" sz="2000" i="1" dirty="0" smtClean="0"/>
              <a:t>r*(AB+DC+CA)/2</a:t>
            </a:r>
          </a:p>
          <a:p>
            <a:endParaRPr lang="en-US" sz="2000" i="1" dirty="0" smtClean="0"/>
          </a:p>
          <a:p>
            <a:r>
              <a:rPr lang="ru-RU" sz="2000" i="1" dirty="0" smtClean="0"/>
              <a:t>Да, для этого нужно знать радиус окружности и длины сторон треугольника</a:t>
            </a:r>
            <a:endParaRPr lang="ru-RU" sz="2000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 descr="Что-то новенько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395536" y="1412776"/>
            <a:ext cx="4302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dirty="0"/>
              <a:t>В</a:t>
            </a:r>
          </a:p>
        </p:txBody>
      </p:sp>
      <p:sp>
        <p:nvSpPr>
          <p:cNvPr id="2" name="TextBox 14"/>
          <p:cNvSpPr txBox="1">
            <a:spLocks noChangeArrowheads="1"/>
          </p:cNvSpPr>
          <p:nvPr/>
        </p:nvSpPr>
        <p:spPr bwMode="auto">
          <a:xfrm>
            <a:off x="5077892" y="2204864"/>
            <a:ext cx="4302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dirty="0"/>
              <a:t>С</a:t>
            </a:r>
          </a:p>
        </p:txBody>
      </p:sp>
      <p:sp>
        <p:nvSpPr>
          <p:cNvPr id="3" name="TextBox 14"/>
          <p:cNvSpPr txBox="1">
            <a:spLocks noChangeArrowheads="1"/>
          </p:cNvSpPr>
          <p:nvPr/>
        </p:nvSpPr>
        <p:spPr bwMode="auto">
          <a:xfrm>
            <a:off x="827584" y="4005064"/>
            <a:ext cx="4302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dirty="0"/>
              <a:t>А</a:t>
            </a:r>
          </a:p>
        </p:txBody>
      </p:sp>
      <p:sp>
        <p:nvSpPr>
          <p:cNvPr id="6" name="TextBox 14"/>
          <p:cNvSpPr txBox="1">
            <a:spLocks noChangeArrowheads="1"/>
          </p:cNvSpPr>
          <p:nvPr/>
        </p:nvSpPr>
        <p:spPr bwMode="auto">
          <a:xfrm>
            <a:off x="2341712" y="1556792"/>
            <a:ext cx="646112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dirty="0" smtClean="0"/>
              <a:t>N</a:t>
            </a:r>
            <a:r>
              <a:rPr lang="en-US" sz="2200" baseline="-25000" dirty="0" smtClean="0"/>
              <a:t>2</a:t>
            </a:r>
            <a:endParaRPr lang="ru-RU" sz="2200" dirty="0"/>
          </a:p>
        </p:txBody>
      </p:sp>
      <p:sp>
        <p:nvSpPr>
          <p:cNvPr id="7" name="TextBox 14"/>
          <p:cNvSpPr txBox="1">
            <a:spLocks noChangeArrowheads="1"/>
          </p:cNvSpPr>
          <p:nvPr/>
        </p:nvSpPr>
        <p:spPr bwMode="auto">
          <a:xfrm>
            <a:off x="539552" y="3068960"/>
            <a:ext cx="57467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dirty="0" smtClean="0"/>
              <a:t>N</a:t>
            </a:r>
            <a:r>
              <a:rPr lang="ru-RU" sz="2200" baseline="-25000" dirty="0" smtClean="0"/>
              <a:t>1</a:t>
            </a:r>
            <a:endParaRPr lang="ru-RU" sz="2200" dirty="0"/>
          </a:p>
        </p:txBody>
      </p:sp>
      <p:sp>
        <p:nvSpPr>
          <p:cNvPr id="8" name="TextBox 14"/>
          <p:cNvSpPr txBox="1">
            <a:spLocks noChangeArrowheads="1"/>
          </p:cNvSpPr>
          <p:nvPr/>
        </p:nvSpPr>
        <p:spPr bwMode="auto">
          <a:xfrm>
            <a:off x="3061791" y="3933056"/>
            <a:ext cx="6461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dirty="0" smtClean="0"/>
              <a:t>N</a:t>
            </a:r>
            <a:r>
              <a:rPr lang="en-US" sz="2200" baseline="-25000" dirty="0" smtClean="0"/>
              <a:t>3</a:t>
            </a:r>
            <a:endParaRPr lang="ru-RU" sz="2200" dirty="0"/>
          </a:p>
        </p:txBody>
      </p:sp>
      <p:sp>
        <p:nvSpPr>
          <p:cNvPr id="9" name="TextBox 14"/>
          <p:cNvSpPr txBox="1">
            <a:spLocks noChangeArrowheads="1"/>
          </p:cNvSpPr>
          <p:nvPr/>
        </p:nvSpPr>
        <p:spPr bwMode="auto">
          <a:xfrm>
            <a:off x="2483768" y="4365104"/>
            <a:ext cx="4302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dirty="0" smtClean="0"/>
              <a:t>D</a:t>
            </a:r>
            <a:endParaRPr lang="ru-RU" sz="2200" dirty="0"/>
          </a:p>
        </p:txBody>
      </p:sp>
      <p:sp>
        <p:nvSpPr>
          <p:cNvPr id="36" name="Овал 35"/>
          <p:cNvSpPr/>
          <p:nvPr/>
        </p:nvSpPr>
        <p:spPr>
          <a:xfrm>
            <a:off x="1043608" y="1988840"/>
            <a:ext cx="2448272" cy="23042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>
            <a:off x="755576" y="1700808"/>
            <a:ext cx="4320480" cy="72008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V="1">
            <a:off x="2555776" y="2420888"/>
            <a:ext cx="2520280" cy="201622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H="1" flipV="1">
            <a:off x="1187624" y="4077072"/>
            <a:ext cx="1368152" cy="36004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755576" y="1700808"/>
            <a:ext cx="432048" cy="237626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14"/>
          <p:cNvSpPr txBox="1">
            <a:spLocks noChangeArrowheads="1"/>
          </p:cNvSpPr>
          <p:nvPr/>
        </p:nvSpPr>
        <p:spPr bwMode="auto">
          <a:xfrm>
            <a:off x="1619672" y="4293096"/>
            <a:ext cx="6461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dirty="0" smtClean="0"/>
              <a:t>N</a:t>
            </a:r>
            <a:r>
              <a:rPr lang="en-US" sz="2200" baseline="-25000" dirty="0" smtClean="0"/>
              <a:t>4</a:t>
            </a:r>
            <a:endParaRPr lang="ru-RU" sz="2200" dirty="0"/>
          </a:p>
        </p:txBody>
      </p:sp>
      <p:sp>
        <p:nvSpPr>
          <p:cNvPr id="53" name="Овал 52"/>
          <p:cNvSpPr/>
          <p:nvPr/>
        </p:nvSpPr>
        <p:spPr>
          <a:xfrm>
            <a:off x="2483768" y="1988840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Овал 53"/>
          <p:cNvSpPr/>
          <p:nvPr/>
        </p:nvSpPr>
        <p:spPr>
          <a:xfrm>
            <a:off x="1043608" y="3212976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3131840" y="3933056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Овал 55"/>
          <p:cNvSpPr/>
          <p:nvPr/>
        </p:nvSpPr>
        <p:spPr>
          <a:xfrm>
            <a:off x="1907704" y="4221088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251520" y="4638615"/>
            <a:ext cx="309634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i="1" dirty="0" smtClean="0">
                <a:solidFill>
                  <a:srgbClr val="FF0000"/>
                </a:solidFill>
              </a:rPr>
              <a:t>Внимание!</a:t>
            </a:r>
            <a:br>
              <a:rPr lang="ru-RU" sz="2800" b="1" i="1" dirty="0" smtClean="0">
                <a:solidFill>
                  <a:srgbClr val="FF0000"/>
                </a:solidFill>
              </a:rPr>
            </a:br>
            <a:r>
              <a:rPr lang="ru-RU" sz="2800" b="1" i="1" dirty="0" smtClean="0">
                <a:solidFill>
                  <a:srgbClr val="FF0000"/>
                </a:solidFill>
              </a:rPr>
              <a:t>ОГЭ база:</a:t>
            </a:r>
            <a:br>
              <a:rPr lang="ru-RU" sz="2800" b="1" i="1" dirty="0" smtClean="0">
                <a:solidFill>
                  <a:srgbClr val="FF0000"/>
                </a:solidFill>
              </a:rPr>
            </a:br>
            <a:r>
              <a:rPr lang="ru-RU" sz="2800" i="1" dirty="0" smtClean="0">
                <a:solidFill>
                  <a:srgbClr val="7030A0"/>
                </a:solidFill>
              </a:rPr>
              <a:t>Четырехугольник </a:t>
            </a:r>
            <a:r>
              <a:rPr lang="ru-RU" sz="2800" i="1" dirty="0" smtClean="0">
                <a:solidFill>
                  <a:srgbClr val="7030A0"/>
                </a:solidFill>
              </a:rPr>
              <a:t>и вписанная окружность</a:t>
            </a:r>
            <a:endParaRPr lang="ru-RU" sz="2800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Что-то новенько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548680"/>
            <a:ext cx="8229600" cy="1143000"/>
          </a:xfrm>
        </p:spPr>
        <p:txBody>
          <a:bodyPr/>
          <a:lstStyle/>
          <a:p>
            <a:r>
              <a:rPr lang="ru-RU" dirty="0" smtClean="0"/>
              <a:t>Определи отличие: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123728" y="2708920"/>
            <a:ext cx="1224136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267744" y="2924944"/>
            <a:ext cx="936104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1187624" y="4293096"/>
            <a:ext cx="1224136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1259632" y="4293096"/>
            <a:ext cx="1080120" cy="936104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115616" y="1772816"/>
            <a:ext cx="1224136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Трапеция 9"/>
          <p:cNvSpPr/>
          <p:nvPr/>
        </p:nvSpPr>
        <p:spPr>
          <a:xfrm>
            <a:off x="1259632" y="1844824"/>
            <a:ext cx="936104" cy="936104"/>
          </a:xfrm>
          <a:prstGeom prst="trapezoid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6084168" y="1484784"/>
            <a:ext cx="1224136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Трапеция 11"/>
          <p:cNvSpPr/>
          <p:nvPr/>
        </p:nvSpPr>
        <p:spPr>
          <a:xfrm>
            <a:off x="5868144" y="1484784"/>
            <a:ext cx="1656184" cy="1224136"/>
          </a:xfrm>
          <a:prstGeom prst="trapezoid">
            <a:avLst>
              <a:gd name="adj" fmla="val 29394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5724128" y="3429000"/>
            <a:ext cx="1224136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5724128" y="3429000"/>
            <a:ext cx="1224136" cy="1224136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7164288" y="4797152"/>
            <a:ext cx="1224136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Равнобедренный треугольник 16"/>
          <p:cNvSpPr/>
          <p:nvPr/>
        </p:nvSpPr>
        <p:spPr>
          <a:xfrm>
            <a:off x="6228184" y="4221088"/>
            <a:ext cx="2339752" cy="1800200"/>
          </a:xfrm>
          <a:prstGeom prst="triangle">
            <a:avLst>
              <a:gd name="adj" fmla="val 80652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Рисунок 27" descr="Что-то новенько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395536" y="1412776"/>
            <a:ext cx="4302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dirty="0"/>
              <a:t>В</a:t>
            </a:r>
          </a:p>
        </p:txBody>
      </p:sp>
      <p:sp>
        <p:nvSpPr>
          <p:cNvPr id="2" name="TextBox 14"/>
          <p:cNvSpPr txBox="1">
            <a:spLocks noChangeArrowheads="1"/>
          </p:cNvSpPr>
          <p:nvPr/>
        </p:nvSpPr>
        <p:spPr bwMode="auto">
          <a:xfrm>
            <a:off x="5077892" y="2204864"/>
            <a:ext cx="4302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dirty="0"/>
              <a:t>С</a:t>
            </a:r>
          </a:p>
        </p:txBody>
      </p:sp>
      <p:sp>
        <p:nvSpPr>
          <p:cNvPr id="3" name="TextBox 14"/>
          <p:cNvSpPr txBox="1">
            <a:spLocks noChangeArrowheads="1"/>
          </p:cNvSpPr>
          <p:nvPr/>
        </p:nvSpPr>
        <p:spPr bwMode="auto">
          <a:xfrm>
            <a:off x="827584" y="4005064"/>
            <a:ext cx="4302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dirty="0"/>
              <a:t>А</a:t>
            </a:r>
          </a:p>
        </p:txBody>
      </p:sp>
      <p:sp>
        <p:nvSpPr>
          <p:cNvPr id="6" name="TextBox 14"/>
          <p:cNvSpPr txBox="1">
            <a:spLocks noChangeArrowheads="1"/>
          </p:cNvSpPr>
          <p:nvPr/>
        </p:nvSpPr>
        <p:spPr bwMode="auto">
          <a:xfrm>
            <a:off x="2341712" y="1556792"/>
            <a:ext cx="646112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dirty="0" smtClean="0"/>
              <a:t>N</a:t>
            </a:r>
            <a:r>
              <a:rPr lang="en-US" sz="2200" baseline="-25000" dirty="0" smtClean="0"/>
              <a:t>2</a:t>
            </a:r>
            <a:endParaRPr lang="ru-RU" sz="2200" dirty="0"/>
          </a:p>
        </p:txBody>
      </p:sp>
      <p:sp>
        <p:nvSpPr>
          <p:cNvPr id="7" name="TextBox 14"/>
          <p:cNvSpPr txBox="1">
            <a:spLocks noChangeArrowheads="1"/>
          </p:cNvSpPr>
          <p:nvPr/>
        </p:nvSpPr>
        <p:spPr bwMode="auto">
          <a:xfrm>
            <a:off x="539552" y="3068960"/>
            <a:ext cx="57467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dirty="0" smtClean="0"/>
              <a:t>N</a:t>
            </a:r>
            <a:r>
              <a:rPr lang="ru-RU" sz="2200" baseline="-25000" dirty="0" smtClean="0"/>
              <a:t>1</a:t>
            </a:r>
            <a:endParaRPr lang="ru-RU" sz="2200" dirty="0"/>
          </a:p>
        </p:txBody>
      </p:sp>
      <p:sp>
        <p:nvSpPr>
          <p:cNvPr id="8" name="TextBox 14"/>
          <p:cNvSpPr txBox="1">
            <a:spLocks noChangeArrowheads="1"/>
          </p:cNvSpPr>
          <p:nvPr/>
        </p:nvSpPr>
        <p:spPr bwMode="auto">
          <a:xfrm>
            <a:off x="3061791" y="3933056"/>
            <a:ext cx="6461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dirty="0" smtClean="0"/>
              <a:t>N</a:t>
            </a:r>
            <a:r>
              <a:rPr lang="en-US" sz="2200" baseline="-25000" dirty="0" smtClean="0"/>
              <a:t>3</a:t>
            </a:r>
            <a:endParaRPr lang="ru-RU" sz="2200" dirty="0"/>
          </a:p>
        </p:txBody>
      </p:sp>
      <p:sp>
        <p:nvSpPr>
          <p:cNvPr id="9" name="TextBox 14"/>
          <p:cNvSpPr txBox="1">
            <a:spLocks noChangeArrowheads="1"/>
          </p:cNvSpPr>
          <p:nvPr/>
        </p:nvSpPr>
        <p:spPr bwMode="auto">
          <a:xfrm>
            <a:off x="2483768" y="4365104"/>
            <a:ext cx="4302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dirty="0" smtClean="0"/>
              <a:t>D</a:t>
            </a:r>
            <a:endParaRPr lang="ru-RU" sz="2200" dirty="0"/>
          </a:p>
        </p:txBody>
      </p:sp>
      <p:sp>
        <p:nvSpPr>
          <p:cNvPr id="36" name="Овал 35"/>
          <p:cNvSpPr/>
          <p:nvPr/>
        </p:nvSpPr>
        <p:spPr>
          <a:xfrm>
            <a:off x="1043608" y="1988840"/>
            <a:ext cx="2448272" cy="23042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>
            <a:off x="755576" y="1700808"/>
            <a:ext cx="4320480" cy="72008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V="1">
            <a:off x="2555776" y="2420888"/>
            <a:ext cx="2520280" cy="201622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H="1" flipV="1">
            <a:off x="1187624" y="4077072"/>
            <a:ext cx="1368152" cy="36004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755576" y="1700808"/>
            <a:ext cx="432048" cy="237626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14"/>
          <p:cNvSpPr txBox="1">
            <a:spLocks noChangeArrowheads="1"/>
          </p:cNvSpPr>
          <p:nvPr/>
        </p:nvSpPr>
        <p:spPr bwMode="auto">
          <a:xfrm>
            <a:off x="1619672" y="4293096"/>
            <a:ext cx="6461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dirty="0" smtClean="0"/>
              <a:t>N</a:t>
            </a:r>
            <a:r>
              <a:rPr lang="en-US" sz="2200" baseline="-25000" dirty="0" smtClean="0"/>
              <a:t>4</a:t>
            </a:r>
            <a:endParaRPr lang="ru-RU" sz="2200" dirty="0"/>
          </a:p>
        </p:txBody>
      </p:sp>
      <p:sp>
        <p:nvSpPr>
          <p:cNvPr id="53" name="Овал 52"/>
          <p:cNvSpPr/>
          <p:nvPr/>
        </p:nvSpPr>
        <p:spPr>
          <a:xfrm>
            <a:off x="2483768" y="1988840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Овал 53"/>
          <p:cNvSpPr/>
          <p:nvPr/>
        </p:nvSpPr>
        <p:spPr>
          <a:xfrm>
            <a:off x="1043608" y="3212976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3131840" y="3933056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Овал 55"/>
          <p:cNvSpPr/>
          <p:nvPr/>
        </p:nvSpPr>
        <p:spPr>
          <a:xfrm>
            <a:off x="1907704" y="4221088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0" name="Прямая соединительная линия 19"/>
          <p:cNvCxnSpPr>
            <a:stCxn id="53" idx="6"/>
            <a:endCxn id="2" idx="1"/>
          </p:cNvCxnSpPr>
          <p:nvPr/>
        </p:nvCxnSpPr>
        <p:spPr>
          <a:xfrm>
            <a:off x="2529487" y="2011700"/>
            <a:ext cx="2548405" cy="406683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55" idx="7"/>
            <a:endCxn id="2" idx="1"/>
          </p:cNvCxnSpPr>
          <p:nvPr/>
        </p:nvCxnSpPr>
        <p:spPr>
          <a:xfrm flipV="1">
            <a:off x="3170864" y="2418383"/>
            <a:ext cx="1907028" cy="152136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56" idx="4"/>
          </p:cNvCxnSpPr>
          <p:nvPr/>
        </p:nvCxnSpPr>
        <p:spPr>
          <a:xfrm>
            <a:off x="1930564" y="4266807"/>
            <a:ext cx="625212" cy="17030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endCxn id="55" idx="3"/>
          </p:cNvCxnSpPr>
          <p:nvPr/>
        </p:nvCxnSpPr>
        <p:spPr>
          <a:xfrm flipV="1">
            <a:off x="2555776" y="3972080"/>
            <a:ext cx="582759" cy="465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endCxn id="54" idx="3"/>
          </p:cNvCxnSpPr>
          <p:nvPr/>
        </p:nvCxnSpPr>
        <p:spPr>
          <a:xfrm>
            <a:off x="755576" y="1772816"/>
            <a:ext cx="294727" cy="1479184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755576" y="1700808"/>
            <a:ext cx="1728192" cy="288032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 Box 14"/>
          <p:cNvSpPr txBox="1">
            <a:spLocks noChangeArrowheads="1"/>
          </p:cNvSpPr>
          <p:nvPr/>
        </p:nvSpPr>
        <p:spPr bwMode="auto">
          <a:xfrm>
            <a:off x="251520" y="4638615"/>
            <a:ext cx="309634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i="1" dirty="0" smtClean="0">
                <a:solidFill>
                  <a:srgbClr val="FF0000"/>
                </a:solidFill>
              </a:rPr>
              <a:t>Внимание!</a:t>
            </a:r>
            <a:br>
              <a:rPr lang="ru-RU" sz="2800" b="1" i="1" dirty="0" smtClean="0">
                <a:solidFill>
                  <a:srgbClr val="FF0000"/>
                </a:solidFill>
              </a:rPr>
            </a:br>
            <a:r>
              <a:rPr lang="ru-RU" sz="2800" b="1" i="1" dirty="0" smtClean="0">
                <a:solidFill>
                  <a:srgbClr val="FF0000"/>
                </a:solidFill>
              </a:rPr>
              <a:t>ОГЭ база:</a:t>
            </a:r>
            <a:br>
              <a:rPr lang="ru-RU" sz="2800" b="1" i="1" dirty="0" smtClean="0">
                <a:solidFill>
                  <a:srgbClr val="FF0000"/>
                </a:solidFill>
              </a:rPr>
            </a:br>
            <a:r>
              <a:rPr lang="ru-RU" sz="2800" i="1" dirty="0" smtClean="0">
                <a:solidFill>
                  <a:srgbClr val="7030A0"/>
                </a:solidFill>
              </a:rPr>
              <a:t>Четырехугольник </a:t>
            </a:r>
            <a:r>
              <a:rPr lang="ru-RU" sz="2800" i="1" dirty="0" smtClean="0">
                <a:solidFill>
                  <a:srgbClr val="7030A0"/>
                </a:solidFill>
              </a:rPr>
              <a:t>и вписанная окружность</a:t>
            </a:r>
            <a:endParaRPr lang="ru-RU" sz="2800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Рисунок 27" descr="Что-то новенько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717"/>
            <a:ext cx="9144000" cy="6851283"/>
          </a:xfrm>
          <a:prstGeom prst="rect">
            <a:avLst/>
          </a:prstGeom>
        </p:spPr>
      </p:pic>
      <p:sp>
        <p:nvSpPr>
          <p:cNvPr id="76" name="Скругленный прямоугольник 75"/>
          <p:cNvSpPr/>
          <p:nvPr/>
        </p:nvSpPr>
        <p:spPr>
          <a:xfrm>
            <a:off x="5364088" y="836712"/>
            <a:ext cx="3384376" cy="5760640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366" name="Text Box 14"/>
          <p:cNvSpPr txBox="1">
            <a:spLocks noChangeArrowheads="1"/>
          </p:cNvSpPr>
          <p:nvPr/>
        </p:nvSpPr>
        <p:spPr bwMode="auto">
          <a:xfrm>
            <a:off x="251520" y="4638615"/>
            <a:ext cx="309634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i="1" dirty="0" smtClean="0">
                <a:solidFill>
                  <a:srgbClr val="FF0000"/>
                </a:solidFill>
              </a:rPr>
              <a:t>Внимание!</a:t>
            </a:r>
            <a:br>
              <a:rPr lang="ru-RU" sz="2800" b="1" i="1" dirty="0" smtClean="0">
                <a:solidFill>
                  <a:srgbClr val="FF0000"/>
                </a:solidFill>
              </a:rPr>
            </a:br>
            <a:r>
              <a:rPr lang="ru-RU" sz="2800" b="1" i="1" dirty="0" smtClean="0">
                <a:solidFill>
                  <a:srgbClr val="FF0000"/>
                </a:solidFill>
              </a:rPr>
              <a:t>ОГЭ база:</a:t>
            </a:r>
            <a:br>
              <a:rPr lang="ru-RU" sz="2800" b="1" i="1" dirty="0" smtClean="0">
                <a:solidFill>
                  <a:srgbClr val="FF0000"/>
                </a:solidFill>
              </a:rPr>
            </a:br>
            <a:r>
              <a:rPr lang="ru-RU" sz="2800" i="1" dirty="0" smtClean="0">
                <a:solidFill>
                  <a:srgbClr val="7030A0"/>
                </a:solidFill>
              </a:rPr>
              <a:t>Четырехугольник </a:t>
            </a:r>
            <a:r>
              <a:rPr lang="ru-RU" sz="2800" i="1" dirty="0" smtClean="0">
                <a:solidFill>
                  <a:srgbClr val="7030A0"/>
                </a:solidFill>
              </a:rPr>
              <a:t>и вписанная окружность</a:t>
            </a:r>
            <a:endParaRPr lang="ru-RU" sz="2800" b="1" i="1" dirty="0">
              <a:solidFill>
                <a:srgbClr val="7030A0"/>
              </a:solidFill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395536" y="1412776"/>
            <a:ext cx="4302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dirty="0"/>
              <a:t>В</a:t>
            </a:r>
          </a:p>
        </p:txBody>
      </p:sp>
      <p:sp>
        <p:nvSpPr>
          <p:cNvPr id="3" name="TextBox 14"/>
          <p:cNvSpPr txBox="1">
            <a:spLocks noChangeArrowheads="1"/>
          </p:cNvSpPr>
          <p:nvPr/>
        </p:nvSpPr>
        <p:spPr bwMode="auto">
          <a:xfrm>
            <a:off x="827584" y="4005064"/>
            <a:ext cx="4302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dirty="0"/>
              <a:t>А</a:t>
            </a:r>
          </a:p>
        </p:txBody>
      </p:sp>
      <p:sp>
        <p:nvSpPr>
          <p:cNvPr id="6" name="TextBox 14"/>
          <p:cNvSpPr txBox="1">
            <a:spLocks noChangeArrowheads="1"/>
          </p:cNvSpPr>
          <p:nvPr/>
        </p:nvSpPr>
        <p:spPr bwMode="auto">
          <a:xfrm>
            <a:off x="2341712" y="1556792"/>
            <a:ext cx="646112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dirty="0" smtClean="0"/>
              <a:t>N</a:t>
            </a:r>
            <a:r>
              <a:rPr lang="en-US" sz="2200" baseline="-25000" dirty="0" smtClean="0"/>
              <a:t>2</a:t>
            </a:r>
            <a:endParaRPr lang="ru-RU" sz="2200" dirty="0"/>
          </a:p>
        </p:txBody>
      </p:sp>
      <p:sp>
        <p:nvSpPr>
          <p:cNvPr id="7" name="TextBox 14"/>
          <p:cNvSpPr txBox="1">
            <a:spLocks noChangeArrowheads="1"/>
          </p:cNvSpPr>
          <p:nvPr/>
        </p:nvSpPr>
        <p:spPr bwMode="auto">
          <a:xfrm>
            <a:off x="539552" y="3068960"/>
            <a:ext cx="57467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dirty="0" smtClean="0"/>
              <a:t>N</a:t>
            </a:r>
            <a:r>
              <a:rPr lang="ru-RU" sz="2200" baseline="-25000" dirty="0" smtClean="0"/>
              <a:t>1</a:t>
            </a:r>
            <a:endParaRPr lang="ru-RU" sz="2200" dirty="0"/>
          </a:p>
        </p:txBody>
      </p:sp>
      <p:sp>
        <p:nvSpPr>
          <p:cNvPr id="8" name="TextBox 14"/>
          <p:cNvSpPr txBox="1">
            <a:spLocks noChangeArrowheads="1"/>
          </p:cNvSpPr>
          <p:nvPr/>
        </p:nvSpPr>
        <p:spPr bwMode="auto">
          <a:xfrm>
            <a:off x="3061791" y="3933056"/>
            <a:ext cx="6461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dirty="0" smtClean="0"/>
              <a:t>N</a:t>
            </a:r>
            <a:r>
              <a:rPr lang="en-US" sz="2200" baseline="-25000" dirty="0" smtClean="0"/>
              <a:t>3</a:t>
            </a:r>
            <a:endParaRPr lang="ru-RU" sz="2200" dirty="0"/>
          </a:p>
        </p:txBody>
      </p:sp>
      <p:sp>
        <p:nvSpPr>
          <p:cNvPr id="9" name="TextBox 14"/>
          <p:cNvSpPr txBox="1">
            <a:spLocks noChangeArrowheads="1"/>
          </p:cNvSpPr>
          <p:nvPr/>
        </p:nvSpPr>
        <p:spPr bwMode="auto">
          <a:xfrm>
            <a:off x="2483768" y="4365104"/>
            <a:ext cx="4302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dirty="0" smtClean="0"/>
              <a:t>D</a:t>
            </a:r>
            <a:endParaRPr lang="ru-RU" sz="2200" dirty="0"/>
          </a:p>
        </p:txBody>
      </p:sp>
      <p:sp>
        <p:nvSpPr>
          <p:cNvPr id="36" name="Овал 35"/>
          <p:cNvSpPr/>
          <p:nvPr/>
        </p:nvSpPr>
        <p:spPr>
          <a:xfrm>
            <a:off x="1043608" y="1988840"/>
            <a:ext cx="2448272" cy="23042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>
            <a:off x="755576" y="1700808"/>
            <a:ext cx="4320480" cy="72008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V="1">
            <a:off x="2555776" y="2420888"/>
            <a:ext cx="2520280" cy="201622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H="1" flipV="1">
            <a:off x="1187624" y="4077072"/>
            <a:ext cx="1368152" cy="36004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755576" y="1700808"/>
            <a:ext cx="432048" cy="237626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14"/>
          <p:cNvSpPr txBox="1">
            <a:spLocks noChangeArrowheads="1"/>
          </p:cNvSpPr>
          <p:nvPr/>
        </p:nvSpPr>
        <p:spPr bwMode="auto">
          <a:xfrm>
            <a:off x="1619672" y="4293096"/>
            <a:ext cx="6461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dirty="0" smtClean="0"/>
              <a:t>N</a:t>
            </a:r>
            <a:r>
              <a:rPr lang="en-US" sz="2200" baseline="-25000" dirty="0" smtClean="0"/>
              <a:t>4</a:t>
            </a:r>
            <a:endParaRPr lang="ru-RU" sz="2200" dirty="0"/>
          </a:p>
        </p:txBody>
      </p:sp>
      <p:sp>
        <p:nvSpPr>
          <p:cNvPr id="53" name="Овал 52"/>
          <p:cNvSpPr/>
          <p:nvPr/>
        </p:nvSpPr>
        <p:spPr>
          <a:xfrm>
            <a:off x="2483768" y="1988840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Овал 53"/>
          <p:cNvSpPr/>
          <p:nvPr/>
        </p:nvSpPr>
        <p:spPr>
          <a:xfrm>
            <a:off x="1043608" y="3212976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3131840" y="3933056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Овал 55"/>
          <p:cNvSpPr/>
          <p:nvPr/>
        </p:nvSpPr>
        <p:spPr>
          <a:xfrm>
            <a:off x="1907704" y="4221088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0" name="Прямая соединительная линия 19"/>
          <p:cNvCxnSpPr>
            <a:stCxn id="53" idx="6"/>
            <a:endCxn id="2" idx="1"/>
          </p:cNvCxnSpPr>
          <p:nvPr/>
        </p:nvCxnSpPr>
        <p:spPr>
          <a:xfrm>
            <a:off x="2529487" y="2011700"/>
            <a:ext cx="2548405" cy="406683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55" idx="7"/>
            <a:endCxn id="2" idx="1"/>
          </p:cNvCxnSpPr>
          <p:nvPr/>
        </p:nvCxnSpPr>
        <p:spPr>
          <a:xfrm flipV="1">
            <a:off x="3170864" y="2418383"/>
            <a:ext cx="1907028" cy="152136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56" idx="4"/>
          </p:cNvCxnSpPr>
          <p:nvPr/>
        </p:nvCxnSpPr>
        <p:spPr>
          <a:xfrm>
            <a:off x="1930564" y="4266807"/>
            <a:ext cx="625212" cy="17030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endCxn id="55" idx="3"/>
          </p:cNvCxnSpPr>
          <p:nvPr/>
        </p:nvCxnSpPr>
        <p:spPr>
          <a:xfrm flipV="1">
            <a:off x="2555776" y="3972080"/>
            <a:ext cx="582759" cy="465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endCxn id="54" idx="3"/>
          </p:cNvCxnSpPr>
          <p:nvPr/>
        </p:nvCxnSpPr>
        <p:spPr>
          <a:xfrm>
            <a:off x="755576" y="1772816"/>
            <a:ext cx="294727" cy="1479184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755576" y="1700808"/>
            <a:ext cx="1728192" cy="288032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V="1">
            <a:off x="5796136" y="3140968"/>
            <a:ext cx="2448272" cy="144016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5796136" y="4581128"/>
            <a:ext cx="2808312" cy="576064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V="1">
            <a:off x="5796136" y="4149080"/>
            <a:ext cx="2664296" cy="4320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436096" y="443711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  <p:sp>
        <p:nvSpPr>
          <p:cNvPr id="35" name="Дуга 34"/>
          <p:cNvSpPr/>
          <p:nvPr/>
        </p:nvSpPr>
        <p:spPr>
          <a:xfrm>
            <a:off x="6372200" y="4221088"/>
            <a:ext cx="144016" cy="432048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Дуга 36"/>
          <p:cNvSpPr/>
          <p:nvPr/>
        </p:nvSpPr>
        <p:spPr>
          <a:xfrm rot="1190007">
            <a:off x="6343408" y="4467888"/>
            <a:ext cx="233075" cy="295494"/>
          </a:xfrm>
          <a:prstGeom prst="arc">
            <a:avLst>
              <a:gd name="adj1" fmla="val 16200000"/>
              <a:gd name="adj2" fmla="val 288267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6516216" y="40770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6588224" y="443711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41490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</a:t>
            </a:r>
            <a:endParaRPr lang="ru-RU" dirty="0"/>
          </a:p>
        </p:txBody>
      </p:sp>
      <p:cxnSp>
        <p:nvCxnSpPr>
          <p:cNvPr id="43" name="Прямая соединительная линия 42"/>
          <p:cNvCxnSpPr>
            <a:endCxn id="46" idx="0"/>
          </p:cNvCxnSpPr>
          <p:nvPr/>
        </p:nvCxnSpPr>
        <p:spPr>
          <a:xfrm flipH="1" flipV="1">
            <a:off x="7458557" y="3702612"/>
            <a:ext cx="281795" cy="5904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H="1">
            <a:off x="7596336" y="4221088"/>
            <a:ext cx="144016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Прямоугольник 45"/>
          <p:cNvSpPr/>
          <p:nvPr/>
        </p:nvSpPr>
        <p:spPr>
          <a:xfrm rot="3705571">
            <a:off x="7333527" y="3666934"/>
            <a:ext cx="130737" cy="1354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 rot="642550">
            <a:off x="7463766" y="4794756"/>
            <a:ext cx="130737" cy="1354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TextBox 48"/>
          <p:cNvSpPr txBox="1"/>
          <p:nvPr/>
        </p:nvSpPr>
        <p:spPr>
          <a:xfrm>
            <a:off x="7092280" y="32849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</a:t>
            </a:r>
            <a:endParaRPr lang="ru-RU" dirty="0"/>
          </a:p>
        </p:txBody>
      </p:sp>
      <p:sp>
        <p:nvSpPr>
          <p:cNvPr id="50" name="TextBox 49"/>
          <p:cNvSpPr txBox="1"/>
          <p:nvPr/>
        </p:nvSpPr>
        <p:spPr>
          <a:xfrm>
            <a:off x="7164288" y="494116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</a:t>
            </a:r>
            <a:endParaRPr lang="ru-RU" dirty="0"/>
          </a:p>
        </p:txBody>
      </p:sp>
      <p:sp>
        <p:nvSpPr>
          <p:cNvPr id="51" name="TextBox 50"/>
          <p:cNvSpPr txBox="1"/>
          <p:nvPr/>
        </p:nvSpPr>
        <p:spPr>
          <a:xfrm>
            <a:off x="7812360" y="292494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57" name="TextBox 56"/>
          <p:cNvSpPr txBox="1"/>
          <p:nvPr/>
        </p:nvSpPr>
        <p:spPr>
          <a:xfrm>
            <a:off x="8460432" y="50851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58" name="Полилиния 57"/>
          <p:cNvSpPr/>
          <p:nvPr/>
        </p:nvSpPr>
        <p:spPr>
          <a:xfrm>
            <a:off x="6917929" y="4302617"/>
            <a:ext cx="330198" cy="159860"/>
          </a:xfrm>
          <a:custGeom>
            <a:avLst/>
            <a:gdLst>
              <a:gd name="connsiteX0" fmla="*/ 0 w 330198"/>
              <a:gd name="connsiteY0" fmla="*/ 159860 h 159860"/>
              <a:gd name="connsiteX1" fmla="*/ 9591 w 330198"/>
              <a:gd name="connsiteY1" fmla="*/ 137479 h 159860"/>
              <a:gd name="connsiteX2" fmla="*/ 15986 w 330198"/>
              <a:gd name="connsiteY2" fmla="*/ 95916 h 159860"/>
              <a:gd name="connsiteX3" fmla="*/ 22380 w 330198"/>
              <a:gd name="connsiteY3" fmla="*/ 89521 h 159860"/>
              <a:gd name="connsiteX4" fmla="*/ 25577 w 330198"/>
              <a:gd name="connsiteY4" fmla="*/ 79930 h 159860"/>
              <a:gd name="connsiteX5" fmla="*/ 41563 w 330198"/>
              <a:gd name="connsiteY5" fmla="*/ 63944 h 159860"/>
              <a:gd name="connsiteX6" fmla="*/ 57549 w 330198"/>
              <a:gd name="connsiteY6" fmla="*/ 51155 h 159860"/>
              <a:gd name="connsiteX7" fmla="*/ 83127 w 330198"/>
              <a:gd name="connsiteY7" fmla="*/ 47958 h 159860"/>
              <a:gd name="connsiteX8" fmla="*/ 121493 w 330198"/>
              <a:gd name="connsiteY8" fmla="*/ 51155 h 159860"/>
              <a:gd name="connsiteX9" fmla="*/ 131085 w 330198"/>
              <a:gd name="connsiteY9" fmla="*/ 54352 h 159860"/>
              <a:gd name="connsiteX10" fmla="*/ 137479 w 330198"/>
              <a:gd name="connsiteY10" fmla="*/ 60747 h 159860"/>
              <a:gd name="connsiteX11" fmla="*/ 156662 w 330198"/>
              <a:gd name="connsiteY11" fmla="*/ 73535 h 159860"/>
              <a:gd name="connsiteX12" fmla="*/ 172649 w 330198"/>
              <a:gd name="connsiteY12" fmla="*/ 86324 h 159860"/>
              <a:gd name="connsiteX13" fmla="*/ 179043 w 330198"/>
              <a:gd name="connsiteY13" fmla="*/ 92719 h 159860"/>
              <a:gd name="connsiteX14" fmla="*/ 207818 w 330198"/>
              <a:gd name="connsiteY14" fmla="*/ 108705 h 159860"/>
              <a:gd name="connsiteX15" fmla="*/ 220607 w 330198"/>
              <a:gd name="connsiteY15" fmla="*/ 124691 h 159860"/>
              <a:gd name="connsiteX16" fmla="*/ 230198 w 330198"/>
              <a:gd name="connsiteY16" fmla="*/ 127888 h 159860"/>
              <a:gd name="connsiteX17" fmla="*/ 265367 w 330198"/>
              <a:gd name="connsiteY17" fmla="*/ 124691 h 159860"/>
              <a:gd name="connsiteX18" fmla="*/ 271762 w 330198"/>
              <a:gd name="connsiteY18" fmla="*/ 118296 h 159860"/>
              <a:gd name="connsiteX19" fmla="*/ 297339 w 330198"/>
              <a:gd name="connsiteY19" fmla="*/ 95916 h 159860"/>
              <a:gd name="connsiteX20" fmla="*/ 303734 w 330198"/>
              <a:gd name="connsiteY20" fmla="*/ 89521 h 159860"/>
              <a:gd name="connsiteX21" fmla="*/ 316523 w 330198"/>
              <a:gd name="connsiteY21" fmla="*/ 73535 h 159860"/>
              <a:gd name="connsiteX22" fmla="*/ 319720 w 330198"/>
              <a:gd name="connsiteY22" fmla="*/ 63944 h 159860"/>
              <a:gd name="connsiteX23" fmla="*/ 329311 w 330198"/>
              <a:gd name="connsiteY23" fmla="*/ 47958 h 159860"/>
              <a:gd name="connsiteX24" fmla="*/ 329311 w 330198"/>
              <a:gd name="connsiteY24" fmla="*/ 0 h 159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30198" h="159860">
                <a:moveTo>
                  <a:pt x="0" y="159860"/>
                </a:moveTo>
                <a:cubicBezTo>
                  <a:pt x="6862" y="149566"/>
                  <a:pt x="7714" y="150617"/>
                  <a:pt x="9591" y="137479"/>
                </a:cubicBezTo>
                <a:cubicBezTo>
                  <a:pt x="9881" y="135447"/>
                  <a:pt x="10420" y="105192"/>
                  <a:pt x="15986" y="95916"/>
                </a:cubicBezTo>
                <a:cubicBezTo>
                  <a:pt x="17537" y="93331"/>
                  <a:pt x="20249" y="91653"/>
                  <a:pt x="22380" y="89521"/>
                </a:cubicBezTo>
                <a:cubicBezTo>
                  <a:pt x="23446" y="86324"/>
                  <a:pt x="23555" y="82626"/>
                  <a:pt x="25577" y="79930"/>
                </a:cubicBezTo>
                <a:cubicBezTo>
                  <a:pt x="30099" y="73901"/>
                  <a:pt x="36234" y="69273"/>
                  <a:pt x="41563" y="63944"/>
                </a:cubicBezTo>
                <a:cubicBezTo>
                  <a:pt x="45533" y="59974"/>
                  <a:pt x="52004" y="52667"/>
                  <a:pt x="57549" y="51155"/>
                </a:cubicBezTo>
                <a:cubicBezTo>
                  <a:pt x="65839" y="48894"/>
                  <a:pt x="74601" y="49024"/>
                  <a:pt x="83127" y="47958"/>
                </a:cubicBezTo>
                <a:cubicBezTo>
                  <a:pt x="95916" y="49024"/>
                  <a:pt x="108773" y="49459"/>
                  <a:pt x="121493" y="51155"/>
                </a:cubicBezTo>
                <a:cubicBezTo>
                  <a:pt x="124834" y="51600"/>
                  <a:pt x="128195" y="52618"/>
                  <a:pt x="131085" y="54352"/>
                </a:cubicBezTo>
                <a:cubicBezTo>
                  <a:pt x="133670" y="55903"/>
                  <a:pt x="135067" y="58938"/>
                  <a:pt x="137479" y="60747"/>
                </a:cubicBezTo>
                <a:cubicBezTo>
                  <a:pt x="143627" y="65358"/>
                  <a:pt x="151228" y="68101"/>
                  <a:pt x="156662" y="73535"/>
                </a:cubicBezTo>
                <a:cubicBezTo>
                  <a:pt x="172107" y="88980"/>
                  <a:pt x="152476" y="70185"/>
                  <a:pt x="172649" y="86324"/>
                </a:cubicBezTo>
                <a:cubicBezTo>
                  <a:pt x="175003" y="88207"/>
                  <a:pt x="176631" y="90910"/>
                  <a:pt x="179043" y="92719"/>
                </a:cubicBezTo>
                <a:cubicBezTo>
                  <a:pt x="196630" y="105909"/>
                  <a:pt x="192866" y="103720"/>
                  <a:pt x="207818" y="108705"/>
                </a:cubicBezTo>
                <a:cubicBezTo>
                  <a:pt x="210723" y="113062"/>
                  <a:pt x="215545" y="121653"/>
                  <a:pt x="220607" y="124691"/>
                </a:cubicBezTo>
                <a:cubicBezTo>
                  <a:pt x="223497" y="126425"/>
                  <a:pt x="227001" y="126822"/>
                  <a:pt x="230198" y="127888"/>
                </a:cubicBezTo>
                <a:cubicBezTo>
                  <a:pt x="241921" y="126822"/>
                  <a:pt x="253897" y="127338"/>
                  <a:pt x="265367" y="124691"/>
                </a:cubicBezTo>
                <a:cubicBezTo>
                  <a:pt x="268304" y="124013"/>
                  <a:pt x="269408" y="120179"/>
                  <a:pt x="271762" y="118296"/>
                </a:cubicBezTo>
                <a:cubicBezTo>
                  <a:pt x="298199" y="97146"/>
                  <a:pt x="257894" y="135361"/>
                  <a:pt x="297339" y="95916"/>
                </a:cubicBezTo>
                <a:cubicBezTo>
                  <a:pt x="299471" y="93784"/>
                  <a:pt x="302062" y="92029"/>
                  <a:pt x="303734" y="89521"/>
                </a:cubicBezTo>
                <a:cubicBezTo>
                  <a:pt x="311800" y="77422"/>
                  <a:pt x="307411" y="82647"/>
                  <a:pt x="316523" y="73535"/>
                </a:cubicBezTo>
                <a:cubicBezTo>
                  <a:pt x="317589" y="70338"/>
                  <a:pt x="317986" y="66834"/>
                  <a:pt x="319720" y="63944"/>
                </a:cubicBezTo>
                <a:cubicBezTo>
                  <a:pt x="325446" y="54401"/>
                  <a:pt x="328572" y="61264"/>
                  <a:pt x="329311" y="47958"/>
                </a:cubicBezTo>
                <a:cubicBezTo>
                  <a:pt x="330198" y="31997"/>
                  <a:pt x="329311" y="15986"/>
                  <a:pt x="329311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 flipH="1">
            <a:off x="7524328" y="3861048"/>
            <a:ext cx="72008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flipH="1" flipV="1">
            <a:off x="7596336" y="4653136"/>
            <a:ext cx="72008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Овал 60"/>
          <p:cNvSpPr/>
          <p:nvPr/>
        </p:nvSpPr>
        <p:spPr>
          <a:xfrm>
            <a:off x="7020272" y="3573016"/>
            <a:ext cx="1368152" cy="13681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Дуга 61"/>
          <p:cNvSpPr/>
          <p:nvPr/>
        </p:nvSpPr>
        <p:spPr>
          <a:xfrm>
            <a:off x="6372200" y="4235508"/>
            <a:ext cx="144016" cy="432048"/>
          </a:xfrm>
          <a:prstGeom prst="arc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Дуга 62"/>
          <p:cNvSpPr/>
          <p:nvPr/>
        </p:nvSpPr>
        <p:spPr>
          <a:xfrm rot="1190007">
            <a:off x="6343408" y="4482308"/>
            <a:ext cx="233075" cy="295494"/>
          </a:xfrm>
          <a:prstGeom prst="arc">
            <a:avLst>
              <a:gd name="adj1" fmla="val 16200000"/>
              <a:gd name="adj2" fmla="val 2882671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4" name="Прямая соединительная линия 63"/>
          <p:cNvCxnSpPr/>
          <p:nvPr/>
        </p:nvCxnSpPr>
        <p:spPr>
          <a:xfrm flipH="1" flipV="1">
            <a:off x="7458557" y="3717032"/>
            <a:ext cx="281795" cy="59048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flipH="1">
            <a:off x="7596336" y="4235508"/>
            <a:ext cx="144016" cy="57606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Полилиния 65"/>
          <p:cNvSpPr/>
          <p:nvPr/>
        </p:nvSpPr>
        <p:spPr>
          <a:xfrm>
            <a:off x="6917929" y="4317037"/>
            <a:ext cx="330198" cy="159860"/>
          </a:xfrm>
          <a:custGeom>
            <a:avLst/>
            <a:gdLst>
              <a:gd name="connsiteX0" fmla="*/ 0 w 330198"/>
              <a:gd name="connsiteY0" fmla="*/ 159860 h 159860"/>
              <a:gd name="connsiteX1" fmla="*/ 9591 w 330198"/>
              <a:gd name="connsiteY1" fmla="*/ 137479 h 159860"/>
              <a:gd name="connsiteX2" fmla="*/ 15986 w 330198"/>
              <a:gd name="connsiteY2" fmla="*/ 95916 h 159860"/>
              <a:gd name="connsiteX3" fmla="*/ 22380 w 330198"/>
              <a:gd name="connsiteY3" fmla="*/ 89521 h 159860"/>
              <a:gd name="connsiteX4" fmla="*/ 25577 w 330198"/>
              <a:gd name="connsiteY4" fmla="*/ 79930 h 159860"/>
              <a:gd name="connsiteX5" fmla="*/ 41563 w 330198"/>
              <a:gd name="connsiteY5" fmla="*/ 63944 h 159860"/>
              <a:gd name="connsiteX6" fmla="*/ 57549 w 330198"/>
              <a:gd name="connsiteY6" fmla="*/ 51155 h 159860"/>
              <a:gd name="connsiteX7" fmla="*/ 83127 w 330198"/>
              <a:gd name="connsiteY7" fmla="*/ 47958 h 159860"/>
              <a:gd name="connsiteX8" fmla="*/ 121493 w 330198"/>
              <a:gd name="connsiteY8" fmla="*/ 51155 h 159860"/>
              <a:gd name="connsiteX9" fmla="*/ 131085 w 330198"/>
              <a:gd name="connsiteY9" fmla="*/ 54352 h 159860"/>
              <a:gd name="connsiteX10" fmla="*/ 137479 w 330198"/>
              <a:gd name="connsiteY10" fmla="*/ 60747 h 159860"/>
              <a:gd name="connsiteX11" fmla="*/ 156662 w 330198"/>
              <a:gd name="connsiteY11" fmla="*/ 73535 h 159860"/>
              <a:gd name="connsiteX12" fmla="*/ 172649 w 330198"/>
              <a:gd name="connsiteY12" fmla="*/ 86324 h 159860"/>
              <a:gd name="connsiteX13" fmla="*/ 179043 w 330198"/>
              <a:gd name="connsiteY13" fmla="*/ 92719 h 159860"/>
              <a:gd name="connsiteX14" fmla="*/ 207818 w 330198"/>
              <a:gd name="connsiteY14" fmla="*/ 108705 h 159860"/>
              <a:gd name="connsiteX15" fmla="*/ 220607 w 330198"/>
              <a:gd name="connsiteY15" fmla="*/ 124691 h 159860"/>
              <a:gd name="connsiteX16" fmla="*/ 230198 w 330198"/>
              <a:gd name="connsiteY16" fmla="*/ 127888 h 159860"/>
              <a:gd name="connsiteX17" fmla="*/ 265367 w 330198"/>
              <a:gd name="connsiteY17" fmla="*/ 124691 h 159860"/>
              <a:gd name="connsiteX18" fmla="*/ 271762 w 330198"/>
              <a:gd name="connsiteY18" fmla="*/ 118296 h 159860"/>
              <a:gd name="connsiteX19" fmla="*/ 297339 w 330198"/>
              <a:gd name="connsiteY19" fmla="*/ 95916 h 159860"/>
              <a:gd name="connsiteX20" fmla="*/ 303734 w 330198"/>
              <a:gd name="connsiteY20" fmla="*/ 89521 h 159860"/>
              <a:gd name="connsiteX21" fmla="*/ 316523 w 330198"/>
              <a:gd name="connsiteY21" fmla="*/ 73535 h 159860"/>
              <a:gd name="connsiteX22" fmla="*/ 319720 w 330198"/>
              <a:gd name="connsiteY22" fmla="*/ 63944 h 159860"/>
              <a:gd name="connsiteX23" fmla="*/ 329311 w 330198"/>
              <a:gd name="connsiteY23" fmla="*/ 47958 h 159860"/>
              <a:gd name="connsiteX24" fmla="*/ 329311 w 330198"/>
              <a:gd name="connsiteY24" fmla="*/ 0 h 159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30198" h="159860">
                <a:moveTo>
                  <a:pt x="0" y="159860"/>
                </a:moveTo>
                <a:cubicBezTo>
                  <a:pt x="6862" y="149566"/>
                  <a:pt x="7714" y="150617"/>
                  <a:pt x="9591" y="137479"/>
                </a:cubicBezTo>
                <a:cubicBezTo>
                  <a:pt x="9881" y="135447"/>
                  <a:pt x="10420" y="105192"/>
                  <a:pt x="15986" y="95916"/>
                </a:cubicBezTo>
                <a:cubicBezTo>
                  <a:pt x="17537" y="93331"/>
                  <a:pt x="20249" y="91653"/>
                  <a:pt x="22380" y="89521"/>
                </a:cubicBezTo>
                <a:cubicBezTo>
                  <a:pt x="23446" y="86324"/>
                  <a:pt x="23555" y="82626"/>
                  <a:pt x="25577" y="79930"/>
                </a:cubicBezTo>
                <a:cubicBezTo>
                  <a:pt x="30099" y="73901"/>
                  <a:pt x="36234" y="69273"/>
                  <a:pt x="41563" y="63944"/>
                </a:cubicBezTo>
                <a:cubicBezTo>
                  <a:pt x="45533" y="59974"/>
                  <a:pt x="52004" y="52667"/>
                  <a:pt x="57549" y="51155"/>
                </a:cubicBezTo>
                <a:cubicBezTo>
                  <a:pt x="65839" y="48894"/>
                  <a:pt x="74601" y="49024"/>
                  <a:pt x="83127" y="47958"/>
                </a:cubicBezTo>
                <a:cubicBezTo>
                  <a:pt x="95916" y="49024"/>
                  <a:pt x="108773" y="49459"/>
                  <a:pt x="121493" y="51155"/>
                </a:cubicBezTo>
                <a:cubicBezTo>
                  <a:pt x="124834" y="51600"/>
                  <a:pt x="128195" y="52618"/>
                  <a:pt x="131085" y="54352"/>
                </a:cubicBezTo>
                <a:cubicBezTo>
                  <a:pt x="133670" y="55903"/>
                  <a:pt x="135067" y="58938"/>
                  <a:pt x="137479" y="60747"/>
                </a:cubicBezTo>
                <a:cubicBezTo>
                  <a:pt x="143627" y="65358"/>
                  <a:pt x="151228" y="68101"/>
                  <a:pt x="156662" y="73535"/>
                </a:cubicBezTo>
                <a:cubicBezTo>
                  <a:pt x="172107" y="88980"/>
                  <a:pt x="152476" y="70185"/>
                  <a:pt x="172649" y="86324"/>
                </a:cubicBezTo>
                <a:cubicBezTo>
                  <a:pt x="175003" y="88207"/>
                  <a:pt x="176631" y="90910"/>
                  <a:pt x="179043" y="92719"/>
                </a:cubicBezTo>
                <a:cubicBezTo>
                  <a:pt x="196630" y="105909"/>
                  <a:pt x="192866" y="103720"/>
                  <a:pt x="207818" y="108705"/>
                </a:cubicBezTo>
                <a:cubicBezTo>
                  <a:pt x="210723" y="113062"/>
                  <a:pt x="215545" y="121653"/>
                  <a:pt x="220607" y="124691"/>
                </a:cubicBezTo>
                <a:cubicBezTo>
                  <a:pt x="223497" y="126425"/>
                  <a:pt x="227001" y="126822"/>
                  <a:pt x="230198" y="127888"/>
                </a:cubicBezTo>
                <a:cubicBezTo>
                  <a:pt x="241921" y="126822"/>
                  <a:pt x="253897" y="127338"/>
                  <a:pt x="265367" y="124691"/>
                </a:cubicBezTo>
                <a:cubicBezTo>
                  <a:pt x="268304" y="124013"/>
                  <a:pt x="269408" y="120179"/>
                  <a:pt x="271762" y="118296"/>
                </a:cubicBezTo>
                <a:cubicBezTo>
                  <a:pt x="298199" y="97146"/>
                  <a:pt x="257894" y="135361"/>
                  <a:pt x="297339" y="95916"/>
                </a:cubicBezTo>
                <a:cubicBezTo>
                  <a:pt x="299471" y="93784"/>
                  <a:pt x="302062" y="92029"/>
                  <a:pt x="303734" y="89521"/>
                </a:cubicBezTo>
                <a:cubicBezTo>
                  <a:pt x="311800" y="77422"/>
                  <a:pt x="307411" y="82647"/>
                  <a:pt x="316523" y="73535"/>
                </a:cubicBezTo>
                <a:cubicBezTo>
                  <a:pt x="317589" y="70338"/>
                  <a:pt x="317986" y="66834"/>
                  <a:pt x="319720" y="63944"/>
                </a:cubicBezTo>
                <a:cubicBezTo>
                  <a:pt x="325446" y="54401"/>
                  <a:pt x="328572" y="61264"/>
                  <a:pt x="329311" y="47958"/>
                </a:cubicBezTo>
                <a:cubicBezTo>
                  <a:pt x="330198" y="31997"/>
                  <a:pt x="329311" y="15986"/>
                  <a:pt x="329311" y="0"/>
                </a:cubicBezTo>
              </a:path>
            </a:pathLst>
          </a:cu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7" name="Прямая соединительная линия 66"/>
          <p:cNvCxnSpPr/>
          <p:nvPr/>
        </p:nvCxnSpPr>
        <p:spPr>
          <a:xfrm flipH="1">
            <a:off x="7524328" y="3875468"/>
            <a:ext cx="72008" cy="7200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H="1" flipV="1">
            <a:off x="7596336" y="4667556"/>
            <a:ext cx="72008" cy="7200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 flipH="1">
            <a:off x="5796137" y="3645024"/>
            <a:ext cx="1584175" cy="93610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 flipH="1" flipV="1">
            <a:off x="5796136" y="4581128"/>
            <a:ext cx="1800200" cy="360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 flipH="1">
            <a:off x="6732240" y="4725144"/>
            <a:ext cx="72008" cy="7200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 flipH="1" flipV="1">
            <a:off x="6804248" y="3933056"/>
            <a:ext cx="63624" cy="7200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flipH="1">
            <a:off x="6804248" y="4725144"/>
            <a:ext cx="72008" cy="7200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flipH="1" flipV="1">
            <a:off x="6732240" y="3933056"/>
            <a:ext cx="63624" cy="7200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Прямоугольник 74"/>
          <p:cNvSpPr/>
          <p:nvPr/>
        </p:nvSpPr>
        <p:spPr>
          <a:xfrm>
            <a:off x="5364088" y="980728"/>
            <a:ext cx="331236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i="1" dirty="0" smtClean="0">
                <a:solidFill>
                  <a:srgbClr val="7030A0"/>
                </a:solidFill>
              </a:rPr>
              <a:t>Если две касательные пересекаются в одной точке, то расстояние от этой точки до точек касания равное.</a:t>
            </a:r>
            <a:endParaRPr lang="ru-RU" i="1" dirty="0" smtClean="0">
              <a:solidFill>
                <a:srgbClr val="7030A0"/>
              </a:solidFill>
            </a:endParaRPr>
          </a:p>
        </p:txBody>
      </p:sp>
      <p:sp>
        <p:nvSpPr>
          <p:cNvPr id="2" name="TextBox 14"/>
          <p:cNvSpPr txBox="1">
            <a:spLocks noChangeArrowheads="1"/>
          </p:cNvSpPr>
          <p:nvPr/>
        </p:nvSpPr>
        <p:spPr bwMode="auto">
          <a:xfrm>
            <a:off x="5077892" y="2204864"/>
            <a:ext cx="4302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dirty="0"/>
              <a:t>С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 descr="Задача из ОГЭ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395536" y="1412776"/>
            <a:ext cx="4302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dirty="0"/>
              <a:t>В</a:t>
            </a:r>
          </a:p>
        </p:txBody>
      </p:sp>
      <p:sp>
        <p:nvSpPr>
          <p:cNvPr id="2" name="TextBox 14"/>
          <p:cNvSpPr txBox="1">
            <a:spLocks noChangeArrowheads="1"/>
          </p:cNvSpPr>
          <p:nvPr/>
        </p:nvSpPr>
        <p:spPr bwMode="auto">
          <a:xfrm>
            <a:off x="5077892" y="2204864"/>
            <a:ext cx="4302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dirty="0"/>
              <a:t>С</a:t>
            </a:r>
          </a:p>
        </p:txBody>
      </p:sp>
      <p:sp>
        <p:nvSpPr>
          <p:cNvPr id="3" name="TextBox 14"/>
          <p:cNvSpPr txBox="1">
            <a:spLocks noChangeArrowheads="1"/>
          </p:cNvSpPr>
          <p:nvPr/>
        </p:nvSpPr>
        <p:spPr bwMode="auto">
          <a:xfrm>
            <a:off x="827584" y="4005064"/>
            <a:ext cx="4302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dirty="0"/>
              <a:t>А</a:t>
            </a:r>
          </a:p>
        </p:txBody>
      </p:sp>
      <p:sp>
        <p:nvSpPr>
          <p:cNvPr id="9" name="TextBox 14"/>
          <p:cNvSpPr txBox="1">
            <a:spLocks noChangeArrowheads="1"/>
          </p:cNvSpPr>
          <p:nvPr/>
        </p:nvSpPr>
        <p:spPr bwMode="auto">
          <a:xfrm>
            <a:off x="2483768" y="4365104"/>
            <a:ext cx="4302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dirty="0" smtClean="0"/>
              <a:t>D</a:t>
            </a:r>
            <a:endParaRPr lang="ru-RU" sz="2200" dirty="0"/>
          </a:p>
        </p:txBody>
      </p:sp>
      <p:sp>
        <p:nvSpPr>
          <p:cNvPr id="36" name="Овал 35"/>
          <p:cNvSpPr/>
          <p:nvPr/>
        </p:nvSpPr>
        <p:spPr>
          <a:xfrm>
            <a:off x="1043608" y="1988840"/>
            <a:ext cx="2448272" cy="23042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>
            <a:off x="755576" y="1700808"/>
            <a:ext cx="4320480" cy="72008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V="1">
            <a:off x="2555776" y="2420888"/>
            <a:ext cx="2520280" cy="201622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H="1" flipV="1">
            <a:off x="1187624" y="4077072"/>
            <a:ext cx="1368152" cy="36004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755576" y="1700808"/>
            <a:ext cx="432048" cy="237626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Овал 52"/>
          <p:cNvSpPr/>
          <p:nvPr/>
        </p:nvSpPr>
        <p:spPr>
          <a:xfrm>
            <a:off x="2483768" y="1988840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Овал 53"/>
          <p:cNvSpPr/>
          <p:nvPr/>
        </p:nvSpPr>
        <p:spPr>
          <a:xfrm>
            <a:off x="1043608" y="3212976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3131840" y="3933056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Овал 55"/>
          <p:cNvSpPr/>
          <p:nvPr/>
        </p:nvSpPr>
        <p:spPr>
          <a:xfrm>
            <a:off x="1907704" y="4221088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411760" y="1412776"/>
            <a:ext cx="64807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200" dirty="0" smtClean="0"/>
              <a:t>15</a:t>
            </a:r>
            <a:endParaRPr lang="ru-RU" sz="2200" dirty="0"/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23528" y="2780928"/>
            <a:ext cx="64807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200" dirty="0" smtClean="0"/>
              <a:t>9</a:t>
            </a:r>
            <a:endParaRPr lang="ru-RU" sz="2200" dirty="0"/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635896" y="3429000"/>
            <a:ext cx="64807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200" dirty="0" smtClean="0"/>
              <a:t>13</a:t>
            </a:r>
            <a:endParaRPr lang="ru-RU" sz="2200" dirty="0"/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1619672" y="4293096"/>
            <a:ext cx="64807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200" dirty="0" smtClean="0"/>
              <a:t>?</a:t>
            </a:r>
            <a:endParaRPr lang="ru-RU" sz="2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Рисунок 35" descr="Самостоятельна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sp>
        <p:nvSpPr>
          <p:cNvPr id="100406" name="Freeform 54"/>
          <p:cNvSpPr>
            <a:spLocks/>
          </p:cNvSpPr>
          <p:nvPr/>
        </p:nvSpPr>
        <p:spPr bwMode="auto">
          <a:xfrm>
            <a:off x="3710434" y="5594424"/>
            <a:ext cx="144463" cy="146050"/>
          </a:xfrm>
          <a:custGeom>
            <a:avLst/>
            <a:gdLst>
              <a:gd name="T0" fmla="*/ 0 w 91"/>
              <a:gd name="T1" fmla="*/ 0 h 91"/>
              <a:gd name="T2" fmla="*/ 91 w 91"/>
              <a:gd name="T3" fmla="*/ 0 h 91"/>
              <a:gd name="T4" fmla="*/ 91 w 91"/>
              <a:gd name="T5" fmla="*/ 91 h 91"/>
              <a:gd name="T6" fmla="*/ 0 60000 65536"/>
              <a:gd name="T7" fmla="*/ 0 60000 65536"/>
              <a:gd name="T8" fmla="*/ 0 60000 65536"/>
              <a:gd name="T9" fmla="*/ 0 w 91"/>
              <a:gd name="T10" fmla="*/ 0 h 91"/>
              <a:gd name="T11" fmla="*/ 91 w 91"/>
              <a:gd name="T12" fmla="*/ 91 h 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" h="91">
                <a:moveTo>
                  <a:pt x="0" y="0"/>
                </a:moveTo>
                <a:lnTo>
                  <a:pt x="91" y="0"/>
                </a:lnTo>
                <a:lnTo>
                  <a:pt x="91" y="91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7" name="Freeform 45"/>
          <p:cNvSpPr>
            <a:spLocks/>
          </p:cNvSpPr>
          <p:nvPr/>
        </p:nvSpPr>
        <p:spPr bwMode="auto">
          <a:xfrm>
            <a:off x="4337546" y="2971254"/>
            <a:ext cx="214313" cy="63500"/>
          </a:xfrm>
          <a:custGeom>
            <a:avLst/>
            <a:gdLst>
              <a:gd name="T0" fmla="*/ 0 w 123"/>
              <a:gd name="T1" fmla="*/ 0 h 40"/>
              <a:gd name="T2" fmla="*/ 123 w 123"/>
              <a:gd name="T3" fmla="*/ 27 h 40"/>
              <a:gd name="T4" fmla="*/ 0 60000 65536"/>
              <a:gd name="T5" fmla="*/ 0 60000 65536"/>
              <a:gd name="T6" fmla="*/ 0 w 123"/>
              <a:gd name="T7" fmla="*/ 0 h 40"/>
              <a:gd name="T8" fmla="*/ 123 w 123"/>
              <a:gd name="T9" fmla="*/ 40 h 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3" h="40">
                <a:moveTo>
                  <a:pt x="0" y="0"/>
                </a:moveTo>
                <a:cubicBezTo>
                  <a:pt x="40" y="40"/>
                  <a:pt x="56" y="27"/>
                  <a:pt x="123" y="27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9" name="Freeform 47"/>
          <p:cNvSpPr>
            <a:spLocks/>
          </p:cNvSpPr>
          <p:nvPr/>
        </p:nvSpPr>
        <p:spPr bwMode="auto">
          <a:xfrm>
            <a:off x="4313734" y="3033167"/>
            <a:ext cx="238125" cy="68262"/>
          </a:xfrm>
          <a:custGeom>
            <a:avLst/>
            <a:gdLst>
              <a:gd name="T0" fmla="*/ 0 w 150"/>
              <a:gd name="T1" fmla="*/ 0 h 43"/>
              <a:gd name="T2" fmla="*/ 39 w 150"/>
              <a:gd name="T3" fmla="*/ 30 h 43"/>
              <a:gd name="T4" fmla="*/ 57 w 150"/>
              <a:gd name="T5" fmla="*/ 36 h 43"/>
              <a:gd name="T6" fmla="*/ 150 w 150"/>
              <a:gd name="T7" fmla="*/ 24 h 43"/>
              <a:gd name="T8" fmla="*/ 0 60000 65536"/>
              <a:gd name="T9" fmla="*/ 0 60000 65536"/>
              <a:gd name="T10" fmla="*/ 0 60000 65536"/>
              <a:gd name="T11" fmla="*/ 0 60000 65536"/>
              <a:gd name="T12" fmla="*/ 0 w 150"/>
              <a:gd name="T13" fmla="*/ 0 h 43"/>
              <a:gd name="T14" fmla="*/ 150 w 150"/>
              <a:gd name="T15" fmla="*/ 43 h 4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0" h="43">
                <a:moveTo>
                  <a:pt x="0" y="0"/>
                </a:moveTo>
                <a:cubicBezTo>
                  <a:pt x="5" y="24"/>
                  <a:pt x="17" y="23"/>
                  <a:pt x="39" y="30"/>
                </a:cubicBezTo>
                <a:cubicBezTo>
                  <a:pt x="45" y="32"/>
                  <a:pt x="57" y="36"/>
                  <a:pt x="57" y="36"/>
                </a:cubicBezTo>
                <a:cubicBezTo>
                  <a:pt x="62" y="36"/>
                  <a:pt x="131" y="43"/>
                  <a:pt x="150" y="24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5" name="Freeform 43"/>
          <p:cNvSpPr>
            <a:spLocks/>
          </p:cNvSpPr>
          <p:nvPr/>
        </p:nvSpPr>
        <p:spPr bwMode="auto">
          <a:xfrm>
            <a:off x="4212134" y="2856954"/>
            <a:ext cx="115887" cy="114300"/>
          </a:xfrm>
          <a:custGeom>
            <a:avLst/>
            <a:gdLst>
              <a:gd name="T0" fmla="*/ 10 w 73"/>
              <a:gd name="T1" fmla="*/ 0 h 72"/>
              <a:gd name="T2" fmla="*/ 7 w 73"/>
              <a:gd name="T3" fmla="*/ 33 h 72"/>
              <a:gd name="T4" fmla="*/ 73 w 73"/>
              <a:gd name="T5" fmla="*/ 72 h 72"/>
              <a:gd name="T6" fmla="*/ 0 60000 65536"/>
              <a:gd name="T7" fmla="*/ 0 60000 65536"/>
              <a:gd name="T8" fmla="*/ 0 60000 65536"/>
              <a:gd name="T9" fmla="*/ 0 w 73"/>
              <a:gd name="T10" fmla="*/ 0 h 72"/>
              <a:gd name="T11" fmla="*/ 73 w 73"/>
              <a:gd name="T12" fmla="*/ 72 h 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3" h="72">
                <a:moveTo>
                  <a:pt x="10" y="0"/>
                </a:moveTo>
                <a:cubicBezTo>
                  <a:pt x="0" y="15"/>
                  <a:pt x="2" y="7"/>
                  <a:pt x="7" y="33"/>
                </a:cubicBezTo>
                <a:cubicBezTo>
                  <a:pt x="13" y="65"/>
                  <a:pt x="46" y="72"/>
                  <a:pt x="73" y="72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6" name="Freeform 44"/>
          <p:cNvSpPr>
            <a:spLocks/>
          </p:cNvSpPr>
          <p:nvPr/>
        </p:nvSpPr>
        <p:spPr bwMode="auto">
          <a:xfrm>
            <a:off x="4156571" y="2923629"/>
            <a:ext cx="142875" cy="123825"/>
          </a:xfrm>
          <a:custGeom>
            <a:avLst/>
            <a:gdLst>
              <a:gd name="T0" fmla="*/ 0 w 90"/>
              <a:gd name="T1" fmla="*/ 0 h 78"/>
              <a:gd name="T2" fmla="*/ 12 w 90"/>
              <a:gd name="T3" fmla="*/ 54 h 78"/>
              <a:gd name="T4" fmla="*/ 90 w 90"/>
              <a:gd name="T5" fmla="*/ 78 h 78"/>
              <a:gd name="T6" fmla="*/ 0 60000 65536"/>
              <a:gd name="T7" fmla="*/ 0 60000 65536"/>
              <a:gd name="T8" fmla="*/ 0 60000 65536"/>
              <a:gd name="T9" fmla="*/ 0 w 90"/>
              <a:gd name="T10" fmla="*/ 0 h 78"/>
              <a:gd name="T11" fmla="*/ 90 w 90"/>
              <a:gd name="T12" fmla="*/ 78 h 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0" h="78">
                <a:moveTo>
                  <a:pt x="0" y="0"/>
                </a:moveTo>
                <a:cubicBezTo>
                  <a:pt x="1" y="15"/>
                  <a:pt x="0" y="40"/>
                  <a:pt x="12" y="54"/>
                </a:cubicBezTo>
                <a:cubicBezTo>
                  <a:pt x="26" y="71"/>
                  <a:pt x="69" y="78"/>
                  <a:pt x="90" y="78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7" name="Freeform 55"/>
          <p:cNvSpPr>
            <a:spLocks/>
          </p:cNvSpPr>
          <p:nvPr/>
        </p:nvSpPr>
        <p:spPr bwMode="auto">
          <a:xfrm rot="8170577">
            <a:off x="2957308" y="3873594"/>
            <a:ext cx="79375" cy="144463"/>
          </a:xfrm>
          <a:custGeom>
            <a:avLst/>
            <a:gdLst>
              <a:gd name="T0" fmla="*/ 0 w 91"/>
              <a:gd name="T1" fmla="*/ 0 h 91"/>
              <a:gd name="T2" fmla="*/ 91 w 91"/>
              <a:gd name="T3" fmla="*/ 0 h 91"/>
              <a:gd name="T4" fmla="*/ 91 w 91"/>
              <a:gd name="T5" fmla="*/ 91 h 91"/>
              <a:gd name="T6" fmla="*/ 0 60000 65536"/>
              <a:gd name="T7" fmla="*/ 0 60000 65536"/>
              <a:gd name="T8" fmla="*/ 0 60000 65536"/>
              <a:gd name="T9" fmla="*/ 0 w 91"/>
              <a:gd name="T10" fmla="*/ 0 h 91"/>
              <a:gd name="T11" fmla="*/ 91 w 91"/>
              <a:gd name="T12" fmla="*/ 91 h 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" h="91">
                <a:moveTo>
                  <a:pt x="0" y="0"/>
                </a:moveTo>
                <a:lnTo>
                  <a:pt x="91" y="0"/>
                </a:lnTo>
                <a:lnTo>
                  <a:pt x="91" y="91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3" name="Freeform 41"/>
          <p:cNvSpPr>
            <a:spLocks/>
          </p:cNvSpPr>
          <p:nvPr/>
        </p:nvSpPr>
        <p:spPr bwMode="auto">
          <a:xfrm>
            <a:off x="1089521" y="5420767"/>
            <a:ext cx="114300" cy="109537"/>
          </a:xfrm>
          <a:custGeom>
            <a:avLst/>
            <a:gdLst>
              <a:gd name="T0" fmla="*/ 0 w 72"/>
              <a:gd name="T1" fmla="*/ 0 h 69"/>
              <a:gd name="T2" fmla="*/ 60 w 72"/>
              <a:gd name="T3" fmla="*/ 24 h 69"/>
              <a:gd name="T4" fmla="*/ 72 w 72"/>
              <a:gd name="T5" fmla="*/ 69 h 69"/>
              <a:gd name="T6" fmla="*/ 0 60000 65536"/>
              <a:gd name="T7" fmla="*/ 0 60000 65536"/>
              <a:gd name="T8" fmla="*/ 0 60000 65536"/>
              <a:gd name="T9" fmla="*/ 0 w 72"/>
              <a:gd name="T10" fmla="*/ 0 h 69"/>
              <a:gd name="T11" fmla="*/ 72 w 72"/>
              <a:gd name="T12" fmla="*/ 69 h 6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" h="69">
                <a:moveTo>
                  <a:pt x="0" y="0"/>
                </a:moveTo>
                <a:cubicBezTo>
                  <a:pt x="41" y="3"/>
                  <a:pt x="36" y="0"/>
                  <a:pt x="60" y="24"/>
                </a:cubicBezTo>
                <a:cubicBezTo>
                  <a:pt x="65" y="38"/>
                  <a:pt x="72" y="54"/>
                  <a:pt x="72" y="69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4" name="Freeform 42"/>
          <p:cNvSpPr>
            <a:spLocks/>
          </p:cNvSpPr>
          <p:nvPr/>
        </p:nvSpPr>
        <p:spPr bwMode="auto">
          <a:xfrm>
            <a:off x="1172071" y="5560467"/>
            <a:ext cx="63500" cy="176212"/>
          </a:xfrm>
          <a:custGeom>
            <a:avLst/>
            <a:gdLst>
              <a:gd name="T0" fmla="*/ 0 w 40"/>
              <a:gd name="T1" fmla="*/ 0 h 111"/>
              <a:gd name="T2" fmla="*/ 27 w 40"/>
              <a:gd name="T3" fmla="*/ 12 h 111"/>
              <a:gd name="T4" fmla="*/ 39 w 40"/>
              <a:gd name="T5" fmla="*/ 39 h 111"/>
              <a:gd name="T6" fmla="*/ 36 w 40"/>
              <a:gd name="T7" fmla="*/ 108 h 111"/>
              <a:gd name="T8" fmla="*/ 27 w 40"/>
              <a:gd name="T9" fmla="*/ 111 h 1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"/>
              <a:gd name="T16" fmla="*/ 0 h 111"/>
              <a:gd name="T17" fmla="*/ 40 w 40"/>
              <a:gd name="T18" fmla="*/ 111 h 11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" h="111">
                <a:moveTo>
                  <a:pt x="0" y="0"/>
                </a:moveTo>
                <a:cubicBezTo>
                  <a:pt x="21" y="7"/>
                  <a:pt x="13" y="2"/>
                  <a:pt x="27" y="12"/>
                </a:cubicBezTo>
                <a:cubicBezTo>
                  <a:pt x="32" y="20"/>
                  <a:pt x="39" y="39"/>
                  <a:pt x="39" y="39"/>
                </a:cubicBezTo>
                <a:cubicBezTo>
                  <a:pt x="38" y="62"/>
                  <a:pt x="40" y="85"/>
                  <a:pt x="36" y="108"/>
                </a:cubicBezTo>
                <a:cubicBezTo>
                  <a:pt x="35" y="111"/>
                  <a:pt x="27" y="111"/>
                  <a:pt x="27" y="111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8" name="Freeform 56"/>
          <p:cNvSpPr>
            <a:spLocks/>
          </p:cNvSpPr>
          <p:nvPr/>
        </p:nvSpPr>
        <p:spPr bwMode="auto">
          <a:xfrm rot="10221548">
            <a:off x="4718546" y="4441279"/>
            <a:ext cx="119063" cy="144463"/>
          </a:xfrm>
          <a:custGeom>
            <a:avLst/>
            <a:gdLst>
              <a:gd name="T0" fmla="*/ 0 w 91"/>
              <a:gd name="T1" fmla="*/ 0 h 91"/>
              <a:gd name="T2" fmla="*/ 91 w 91"/>
              <a:gd name="T3" fmla="*/ 0 h 91"/>
              <a:gd name="T4" fmla="*/ 91 w 91"/>
              <a:gd name="T5" fmla="*/ 91 h 91"/>
              <a:gd name="T6" fmla="*/ 0 60000 65536"/>
              <a:gd name="T7" fmla="*/ 0 60000 65536"/>
              <a:gd name="T8" fmla="*/ 0 60000 65536"/>
              <a:gd name="T9" fmla="*/ 0 w 91"/>
              <a:gd name="T10" fmla="*/ 0 h 91"/>
              <a:gd name="T11" fmla="*/ 91 w 91"/>
              <a:gd name="T12" fmla="*/ 91 h 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" h="91">
                <a:moveTo>
                  <a:pt x="0" y="0"/>
                </a:moveTo>
                <a:lnTo>
                  <a:pt x="91" y="0"/>
                </a:lnTo>
                <a:lnTo>
                  <a:pt x="91" y="91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5" name="Freeform 53"/>
          <p:cNvSpPr>
            <a:spLocks/>
          </p:cNvSpPr>
          <p:nvPr/>
        </p:nvSpPr>
        <p:spPr bwMode="auto">
          <a:xfrm>
            <a:off x="4556621" y="5457279"/>
            <a:ext cx="152400" cy="276225"/>
          </a:xfrm>
          <a:custGeom>
            <a:avLst/>
            <a:gdLst>
              <a:gd name="T0" fmla="*/ 96 w 96"/>
              <a:gd name="T1" fmla="*/ 3 h 174"/>
              <a:gd name="T2" fmla="*/ 75 w 96"/>
              <a:gd name="T3" fmla="*/ 15 h 174"/>
              <a:gd name="T4" fmla="*/ 57 w 96"/>
              <a:gd name="T5" fmla="*/ 27 h 174"/>
              <a:gd name="T6" fmla="*/ 27 w 96"/>
              <a:gd name="T7" fmla="*/ 63 h 174"/>
              <a:gd name="T8" fmla="*/ 15 w 96"/>
              <a:gd name="T9" fmla="*/ 81 h 174"/>
              <a:gd name="T10" fmla="*/ 0 w 96"/>
              <a:gd name="T11" fmla="*/ 174 h 1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96"/>
              <a:gd name="T19" fmla="*/ 0 h 174"/>
              <a:gd name="T20" fmla="*/ 96 w 96"/>
              <a:gd name="T21" fmla="*/ 174 h 17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96" h="174">
                <a:moveTo>
                  <a:pt x="96" y="3"/>
                </a:moveTo>
                <a:cubicBezTo>
                  <a:pt x="66" y="9"/>
                  <a:pt x="92" y="0"/>
                  <a:pt x="75" y="15"/>
                </a:cubicBezTo>
                <a:cubicBezTo>
                  <a:pt x="70" y="20"/>
                  <a:pt x="57" y="27"/>
                  <a:pt x="57" y="27"/>
                </a:cubicBezTo>
                <a:cubicBezTo>
                  <a:pt x="48" y="41"/>
                  <a:pt x="37" y="50"/>
                  <a:pt x="27" y="63"/>
                </a:cubicBezTo>
                <a:cubicBezTo>
                  <a:pt x="23" y="69"/>
                  <a:pt x="15" y="81"/>
                  <a:pt x="15" y="81"/>
                </a:cubicBezTo>
                <a:cubicBezTo>
                  <a:pt x="7" y="113"/>
                  <a:pt x="0" y="140"/>
                  <a:pt x="0" y="174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4" name="Freeform 52"/>
          <p:cNvSpPr>
            <a:spLocks/>
          </p:cNvSpPr>
          <p:nvPr/>
        </p:nvSpPr>
        <p:spPr bwMode="auto">
          <a:xfrm>
            <a:off x="4651871" y="5528717"/>
            <a:ext cx="128588" cy="204787"/>
          </a:xfrm>
          <a:custGeom>
            <a:avLst/>
            <a:gdLst>
              <a:gd name="T0" fmla="*/ 81 w 81"/>
              <a:gd name="T1" fmla="*/ 0 h 129"/>
              <a:gd name="T2" fmla="*/ 42 w 81"/>
              <a:gd name="T3" fmla="*/ 36 h 129"/>
              <a:gd name="T4" fmla="*/ 12 w 81"/>
              <a:gd name="T5" fmla="*/ 75 h 129"/>
              <a:gd name="T6" fmla="*/ 6 w 81"/>
              <a:gd name="T7" fmla="*/ 84 h 129"/>
              <a:gd name="T8" fmla="*/ 3 w 81"/>
              <a:gd name="T9" fmla="*/ 129 h 1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1"/>
              <a:gd name="T16" fmla="*/ 0 h 129"/>
              <a:gd name="T17" fmla="*/ 81 w 81"/>
              <a:gd name="T18" fmla="*/ 129 h 1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1" h="129">
                <a:moveTo>
                  <a:pt x="81" y="0"/>
                </a:moveTo>
                <a:cubicBezTo>
                  <a:pt x="74" y="20"/>
                  <a:pt x="60" y="27"/>
                  <a:pt x="42" y="36"/>
                </a:cubicBezTo>
                <a:cubicBezTo>
                  <a:pt x="33" y="50"/>
                  <a:pt x="21" y="61"/>
                  <a:pt x="12" y="75"/>
                </a:cubicBezTo>
                <a:cubicBezTo>
                  <a:pt x="10" y="78"/>
                  <a:pt x="6" y="84"/>
                  <a:pt x="6" y="84"/>
                </a:cubicBezTo>
                <a:cubicBezTo>
                  <a:pt x="0" y="107"/>
                  <a:pt x="3" y="92"/>
                  <a:pt x="3" y="129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3" name="Freeform 51"/>
          <p:cNvSpPr>
            <a:spLocks/>
          </p:cNvSpPr>
          <p:nvPr/>
        </p:nvSpPr>
        <p:spPr bwMode="auto">
          <a:xfrm>
            <a:off x="4742359" y="5595392"/>
            <a:ext cx="128587" cy="138112"/>
          </a:xfrm>
          <a:custGeom>
            <a:avLst/>
            <a:gdLst>
              <a:gd name="T0" fmla="*/ 81 w 81"/>
              <a:gd name="T1" fmla="*/ 0 h 87"/>
              <a:gd name="T2" fmla="*/ 33 w 81"/>
              <a:gd name="T3" fmla="*/ 18 h 87"/>
              <a:gd name="T4" fmla="*/ 18 w 81"/>
              <a:gd name="T5" fmla="*/ 33 h 87"/>
              <a:gd name="T6" fmla="*/ 0 w 81"/>
              <a:gd name="T7" fmla="*/ 87 h 87"/>
              <a:gd name="T8" fmla="*/ 0 60000 65536"/>
              <a:gd name="T9" fmla="*/ 0 60000 65536"/>
              <a:gd name="T10" fmla="*/ 0 60000 65536"/>
              <a:gd name="T11" fmla="*/ 0 60000 65536"/>
              <a:gd name="T12" fmla="*/ 0 w 81"/>
              <a:gd name="T13" fmla="*/ 0 h 87"/>
              <a:gd name="T14" fmla="*/ 81 w 81"/>
              <a:gd name="T15" fmla="*/ 87 h 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1" h="87">
                <a:moveTo>
                  <a:pt x="81" y="0"/>
                </a:moveTo>
                <a:cubicBezTo>
                  <a:pt x="65" y="5"/>
                  <a:pt x="50" y="14"/>
                  <a:pt x="33" y="18"/>
                </a:cubicBezTo>
                <a:cubicBezTo>
                  <a:pt x="17" y="42"/>
                  <a:pt x="38" y="13"/>
                  <a:pt x="18" y="33"/>
                </a:cubicBezTo>
                <a:cubicBezTo>
                  <a:pt x="7" y="44"/>
                  <a:pt x="0" y="71"/>
                  <a:pt x="0" y="87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0" name="Freeform 48"/>
          <p:cNvSpPr>
            <a:spLocks/>
          </p:cNvSpPr>
          <p:nvPr/>
        </p:nvSpPr>
        <p:spPr bwMode="auto">
          <a:xfrm>
            <a:off x="4885234" y="5530304"/>
            <a:ext cx="142875" cy="50800"/>
          </a:xfrm>
          <a:custGeom>
            <a:avLst/>
            <a:gdLst>
              <a:gd name="T0" fmla="*/ 90 w 90"/>
              <a:gd name="T1" fmla="*/ 8 h 32"/>
              <a:gd name="T2" fmla="*/ 0 w 90"/>
              <a:gd name="T3" fmla="*/ 32 h 32"/>
              <a:gd name="T4" fmla="*/ 0 60000 65536"/>
              <a:gd name="T5" fmla="*/ 0 60000 65536"/>
              <a:gd name="T6" fmla="*/ 0 w 90"/>
              <a:gd name="T7" fmla="*/ 0 h 32"/>
              <a:gd name="T8" fmla="*/ 90 w 90"/>
              <a:gd name="T9" fmla="*/ 32 h 3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0" h="32">
                <a:moveTo>
                  <a:pt x="90" y="8"/>
                </a:moveTo>
                <a:cubicBezTo>
                  <a:pt x="89" y="8"/>
                  <a:pt x="0" y="0"/>
                  <a:pt x="0" y="32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1" name="Freeform 49"/>
          <p:cNvSpPr>
            <a:spLocks/>
          </p:cNvSpPr>
          <p:nvPr/>
        </p:nvSpPr>
        <p:spPr bwMode="auto">
          <a:xfrm>
            <a:off x="4780459" y="5462042"/>
            <a:ext cx="247650" cy="47625"/>
          </a:xfrm>
          <a:custGeom>
            <a:avLst/>
            <a:gdLst>
              <a:gd name="T0" fmla="*/ 135 w 135"/>
              <a:gd name="T1" fmla="*/ 0 h 30"/>
              <a:gd name="T2" fmla="*/ 54 w 135"/>
              <a:gd name="T3" fmla="*/ 3 h 30"/>
              <a:gd name="T4" fmla="*/ 9 w 135"/>
              <a:gd name="T5" fmla="*/ 18 h 30"/>
              <a:gd name="T6" fmla="*/ 0 w 135"/>
              <a:gd name="T7" fmla="*/ 30 h 30"/>
              <a:gd name="T8" fmla="*/ 0 60000 65536"/>
              <a:gd name="T9" fmla="*/ 0 60000 65536"/>
              <a:gd name="T10" fmla="*/ 0 60000 65536"/>
              <a:gd name="T11" fmla="*/ 0 60000 65536"/>
              <a:gd name="T12" fmla="*/ 0 w 135"/>
              <a:gd name="T13" fmla="*/ 0 h 30"/>
              <a:gd name="T14" fmla="*/ 135 w 135"/>
              <a:gd name="T15" fmla="*/ 30 h 3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5" h="30">
                <a:moveTo>
                  <a:pt x="135" y="0"/>
                </a:moveTo>
                <a:cubicBezTo>
                  <a:pt x="108" y="1"/>
                  <a:pt x="81" y="1"/>
                  <a:pt x="54" y="3"/>
                </a:cubicBezTo>
                <a:cubicBezTo>
                  <a:pt x="40" y="4"/>
                  <a:pt x="24" y="16"/>
                  <a:pt x="9" y="18"/>
                </a:cubicBezTo>
                <a:cubicBezTo>
                  <a:pt x="2" y="28"/>
                  <a:pt x="6" y="24"/>
                  <a:pt x="0" y="30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2" name="Freeform 50"/>
          <p:cNvSpPr>
            <a:spLocks/>
          </p:cNvSpPr>
          <p:nvPr/>
        </p:nvSpPr>
        <p:spPr bwMode="auto">
          <a:xfrm>
            <a:off x="4709021" y="5389017"/>
            <a:ext cx="296863" cy="68262"/>
          </a:xfrm>
          <a:custGeom>
            <a:avLst/>
            <a:gdLst>
              <a:gd name="T0" fmla="*/ 168 w 168"/>
              <a:gd name="T1" fmla="*/ 10 h 43"/>
              <a:gd name="T2" fmla="*/ 6 w 168"/>
              <a:gd name="T3" fmla="*/ 34 h 43"/>
              <a:gd name="T4" fmla="*/ 0 w 168"/>
              <a:gd name="T5" fmla="*/ 43 h 43"/>
              <a:gd name="T6" fmla="*/ 0 60000 65536"/>
              <a:gd name="T7" fmla="*/ 0 60000 65536"/>
              <a:gd name="T8" fmla="*/ 0 60000 65536"/>
              <a:gd name="T9" fmla="*/ 0 w 168"/>
              <a:gd name="T10" fmla="*/ 0 h 43"/>
              <a:gd name="T11" fmla="*/ 168 w 168"/>
              <a:gd name="T12" fmla="*/ 43 h 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8" h="43">
                <a:moveTo>
                  <a:pt x="168" y="10"/>
                </a:moveTo>
                <a:cubicBezTo>
                  <a:pt x="139" y="0"/>
                  <a:pt x="42" y="28"/>
                  <a:pt x="6" y="34"/>
                </a:cubicBezTo>
                <a:cubicBezTo>
                  <a:pt x="4" y="37"/>
                  <a:pt x="0" y="43"/>
                  <a:pt x="0" y="43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66" name="Text Box 14"/>
          <p:cNvSpPr txBox="1">
            <a:spLocks noChangeArrowheads="1"/>
          </p:cNvSpPr>
          <p:nvPr/>
        </p:nvSpPr>
        <p:spPr bwMode="auto">
          <a:xfrm>
            <a:off x="467544" y="980728"/>
            <a:ext cx="820891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i="1" dirty="0" smtClean="0">
                <a:solidFill>
                  <a:srgbClr val="7030A0"/>
                </a:solidFill>
              </a:rPr>
              <a:t>Проведи исследование: Чему </a:t>
            </a:r>
            <a:r>
              <a:rPr lang="ru-RU" sz="2800" i="1" dirty="0" smtClean="0">
                <a:solidFill>
                  <a:srgbClr val="7030A0"/>
                </a:solidFill>
              </a:rPr>
              <a:t>равен радиус вписанной окружности равностороннего и прямоугольного треугольника?</a:t>
            </a:r>
            <a:endParaRPr lang="ru-RU" sz="2800" b="1" i="1" dirty="0">
              <a:solidFill>
                <a:srgbClr val="7030A0"/>
              </a:solidFill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358184" y="2210842"/>
            <a:ext cx="4302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В</a:t>
            </a:r>
          </a:p>
        </p:txBody>
      </p:sp>
      <p:sp>
        <p:nvSpPr>
          <p:cNvPr id="2" name="TextBox 14"/>
          <p:cNvSpPr txBox="1">
            <a:spLocks noChangeArrowheads="1"/>
          </p:cNvSpPr>
          <p:nvPr/>
        </p:nvSpPr>
        <p:spPr bwMode="auto">
          <a:xfrm>
            <a:off x="5005884" y="5738267"/>
            <a:ext cx="4302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С</a:t>
            </a:r>
          </a:p>
        </p:txBody>
      </p:sp>
      <p:sp>
        <p:nvSpPr>
          <p:cNvPr id="3" name="TextBox 14"/>
          <p:cNvSpPr txBox="1">
            <a:spLocks noChangeArrowheads="1"/>
          </p:cNvSpPr>
          <p:nvPr/>
        </p:nvSpPr>
        <p:spPr bwMode="auto">
          <a:xfrm>
            <a:off x="400546" y="5671592"/>
            <a:ext cx="4302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А</a:t>
            </a:r>
          </a:p>
        </p:txBody>
      </p:sp>
      <p:sp>
        <p:nvSpPr>
          <p:cNvPr id="100380" name="Line 28"/>
          <p:cNvSpPr>
            <a:spLocks noChangeShapeType="1"/>
          </p:cNvSpPr>
          <p:nvPr/>
        </p:nvSpPr>
        <p:spPr bwMode="auto">
          <a:xfrm flipV="1">
            <a:off x="686296" y="4226271"/>
            <a:ext cx="4104258" cy="151199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81" name="Line 29"/>
          <p:cNvSpPr>
            <a:spLocks noChangeShapeType="1"/>
          </p:cNvSpPr>
          <p:nvPr/>
        </p:nvSpPr>
        <p:spPr bwMode="auto">
          <a:xfrm flipH="1" flipV="1">
            <a:off x="2918345" y="3938240"/>
            <a:ext cx="2160563" cy="180002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82" name="Line 30"/>
          <p:cNvSpPr>
            <a:spLocks noChangeShapeType="1"/>
          </p:cNvSpPr>
          <p:nvPr/>
        </p:nvSpPr>
        <p:spPr bwMode="auto">
          <a:xfrm flipH="1">
            <a:off x="3278385" y="2642642"/>
            <a:ext cx="1209973" cy="3095798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" name="TextBox 14"/>
          <p:cNvSpPr txBox="1">
            <a:spLocks noChangeArrowheads="1"/>
          </p:cNvSpPr>
          <p:nvPr/>
        </p:nvSpPr>
        <p:spPr bwMode="auto">
          <a:xfrm>
            <a:off x="3494410" y="4082256"/>
            <a:ext cx="4302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dirty="0"/>
              <a:t>О</a:t>
            </a:r>
          </a:p>
        </p:txBody>
      </p:sp>
      <p:sp>
        <p:nvSpPr>
          <p:cNvPr id="6" name="TextBox 14"/>
          <p:cNvSpPr txBox="1">
            <a:spLocks noChangeArrowheads="1"/>
          </p:cNvSpPr>
          <p:nvPr/>
        </p:nvSpPr>
        <p:spPr bwMode="auto">
          <a:xfrm>
            <a:off x="4789984" y="3799929"/>
            <a:ext cx="646112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А</a:t>
            </a:r>
            <a:r>
              <a:rPr lang="ru-RU" sz="2200" baseline="-25000"/>
              <a:t>1</a:t>
            </a:r>
            <a:endParaRPr lang="ru-RU" sz="2200"/>
          </a:p>
        </p:txBody>
      </p:sp>
      <p:sp>
        <p:nvSpPr>
          <p:cNvPr id="7" name="TextBox 14"/>
          <p:cNvSpPr txBox="1">
            <a:spLocks noChangeArrowheads="1"/>
          </p:cNvSpPr>
          <p:nvPr/>
        </p:nvSpPr>
        <p:spPr bwMode="auto">
          <a:xfrm>
            <a:off x="2342059" y="3655467"/>
            <a:ext cx="57467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С</a:t>
            </a:r>
            <a:r>
              <a:rPr lang="ru-RU" sz="2200" baseline="-25000"/>
              <a:t>1</a:t>
            </a:r>
            <a:endParaRPr lang="ru-RU" sz="2200"/>
          </a:p>
        </p:txBody>
      </p:sp>
      <p:sp>
        <p:nvSpPr>
          <p:cNvPr id="8" name="TextBox 14"/>
          <p:cNvSpPr txBox="1">
            <a:spLocks noChangeArrowheads="1"/>
          </p:cNvSpPr>
          <p:nvPr/>
        </p:nvSpPr>
        <p:spPr bwMode="auto">
          <a:xfrm>
            <a:off x="2848471" y="5738267"/>
            <a:ext cx="6461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В</a:t>
            </a:r>
            <a:r>
              <a:rPr lang="ru-RU" sz="2200" baseline="-25000"/>
              <a:t>1</a:t>
            </a:r>
            <a:endParaRPr lang="ru-RU" sz="2200"/>
          </a:p>
        </p:txBody>
      </p:sp>
      <p:sp>
        <p:nvSpPr>
          <p:cNvPr id="100387" name="Line 35"/>
          <p:cNvSpPr>
            <a:spLocks noChangeShapeType="1"/>
          </p:cNvSpPr>
          <p:nvPr/>
        </p:nvSpPr>
        <p:spPr bwMode="auto">
          <a:xfrm>
            <a:off x="3710434" y="4586312"/>
            <a:ext cx="0" cy="1122362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88" name="Line 36"/>
          <p:cNvSpPr>
            <a:spLocks noChangeShapeType="1"/>
          </p:cNvSpPr>
          <p:nvPr/>
        </p:nvSpPr>
        <p:spPr bwMode="auto">
          <a:xfrm flipV="1">
            <a:off x="3710434" y="4442867"/>
            <a:ext cx="1116062" cy="143445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89" name="Line 37"/>
          <p:cNvSpPr>
            <a:spLocks noChangeShapeType="1"/>
          </p:cNvSpPr>
          <p:nvPr/>
        </p:nvSpPr>
        <p:spPr bwMode="auto">
          <a:xfrm flipH="1" flipV="1">
            <a:off x="2990354" y="3866232"/>
            <a:ext cx="720080" cy="720080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" name="TextBox 14"/>
          <p:cNvSpPr txBox="1">
            <a:spLocks noChangeArrowheads="1"/>
          </p:cNvSpPr>
          <p:nvPr/>
        </p:nvSpPr>
        <p:spPr bwMode="auto">
          <a:xfrm>
            <a:off x="3365996" y="5738267"/>
            <a:ext cx="4302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/>
              <a:t>M</a:t>
            </a:r>
            <a:endParaRPr lang="ru-RU" sz="2200"/>
          </a:p>
        </p:txBody>
      </p:sp>
      <p:sp>
        <p:nvSpPr>
          <p:cNvPr id="10" name="TextBox 14"/>
          <p:cNvSpPr txBox="1">
            <a:spLocks noChangeArrowheads="1"/>
          </p:cNvSpPr>
          <p:nvPr/>
        </p:nvSpPr>
        <p:spPr bwMode="auto">
          <a:xfrm>
            <a:off x="4826496" y="4187279"/>
            <a:ext cx="43021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/>
              <a:t>L</a:t>
            </a:r>
            <a:endParaRPr lang="ru-RU" sz="2200"/>
          </a:p>
        </p:txBody>
      </p:sp>
      <p:sp>
        <p:nvSpPr>
          <p:cNvPr id="11" name="TextBox 14"/>
          <p:cNvSpPr txBox="1">
            <a:spLocks noChangeArrowheads="1"/>
          </p:cNvSpPr>
          <p:nvPr/>
        </p:nvSpPr>
        <p:spPr bwMode="auto">
          <a:xfrm>
            <a:off x="2630984" y="3511004"/>
            <a:ext cx="430212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dirty="0"/>
              <a:t>K</a:t>
            </a:r>
            <a:endParaRPr lang="ru-RU" sz="2200" dirty="0"/>
          </a:p>
        </p:txBody>
      </p:sp>
      <p:sp>
        <p:nvSpPr>
          <p:cNvPr id="100375" name="Freeform 23"/>
          <p:cNvSpPr>
            <a:spLocks/>
          </p:cNvSpPr>
          <p:nvPr/>
        </p:nvSpPr>
        <p:spPr bwMode="auto">
          <a:xfrm>
            <a:off x="686296" y="2642642"/>
            <a:ext cx="4392613" cy="3097212"/>
          </a:xfrm>
          <a:custGeom>
            <a:avLst/>
            <a:gdLst>
              <a:gd name="T0" fmla="*/ 0 w 1996"/>
              <a:gd name="T1" fmla="*/ 1089 h 1089"/>
              <a:gd name="T2" fmla="*/ 1724 w 1996"/>
              <a:gd name="T3" fmla="*/ 0 h 1089"/>
              <a:gd name="T4" fmla="*/ 1996 w 1996"/>
              <a:gd name="T5" fmla="*/ 1089 h 1089"/>
              <a:gd name="T6" fmla="*/ 0 w 1996"/>
              <a:gd name="T7" fmla="*/ 1089 h 1089"/>
              <a:gd name="T8" fmla="*/ 0 60000 65536"/>
              <a:gd name="T9" fmla="*/ 0 60000 65536"/>
              <a:gd name="T10" fmla="*/ 0 60000 65536"/>
              <a:gd name="T11" fmla="*/ 0 60000 65536"/>
              <a:gd name="T12" fmla="*/ 0 w 1996"/>
              <a:gd name="T13" fmla="*/ 0 h 1089"/>
              <a:gd name="T14" fmla="*/ 1996 w 1996"/>
              <a:gd name="T15" fmla="*/ 1089 h 108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96" h="1089">
                <a:moveTo>
                  <a:pt x="0" y="1089"/>
                </a:moveTo>
                <a:lnTo>
                  <a:pt x="1724" y="0"/>
                </a:lnTo>
                <a:lnTo>
                  <a:pt x="1996" y="1089"/>
                </a:lnTo>
                <a:lnTo>
                  <a:pt x="0" y="1089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2630314" y="3578200"/>
            <a:ext cx="2232248" cy="216024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Рисунок 20" descr="Что-то новенько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/>
          <a:lstStyle/>
          <a:p>
            <a:r>
              <a:rPr lang="ru-RU" dirty="0" smtClean="0"/>
              <a:t>Определи отличие: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1763688" y="2492896"/>
            <a:ext cx="1224136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907704" y="2708920"/>
            <a:ext cx="936104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827584" y="4077072"/>
            <a:ext cx="1224136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899592" y="4077072"/>
            <a:ext cx="1080120" cy="936104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755576" y="1556792"/>
            <a:ext cx="1224136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Трапеция 9"/>
          <p:cNvSpPr/>
          <p:nvPr/>
        </p:nvSpPr>
        <p:spPr>
          <a:xfrm>
            <a:off x="899592" y="1628800"/>
            <a:ext cx="936104" cy="936104"/>
          </a:xfrm>
          <a:prstGeom prst="trapezoid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6012160" y="1484784"/>
            <a:ext cx="1224136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Трапеция 11"/>
          <p:cNvSpPr/>
          <p:nvPr/>
        </p:nvSpPr>
        <p:spPr>
          <a:xfrm>
            <a:off x="5796136" y="1484784"/>
            <a:ext cx="1656184" cy="1224136"/>
          </a:xfrm>
          <a:prstGeom prst="trapezoid">
            <a:avLst>
              <a:gd name="adj" fmla="val 29394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5652120" y="3429000"/>
            <a:ext cx="1224136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5652120" y="3429000"/>
            <a:ext cx="1224136" cy="1224136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7092280" y="4797152"/>
            <a:ext cx="1224136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Равнобедренный треугольник 16"/>
          <p:cNvSpPr/>
          <p:nvPr/>
        </p:nvSpPr>
        <p:spPr>
          <a:xfrm>
            <a:off x="6156176" y="4221088"/>
            <a:ext cx="2339752" cy="1800200"/>
          </a:xfrm>
          <a:prstGeom prst="triangle">
            <a:avLst>
              <a:gd name="adj" fmla="val 80652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одержимое 2"/>
          <p:cNvSpPr>
            <a:spLocks noGrp="1"/>
          </p:cNvSpPr>
          <p:nvPr>
            <p:ph idx="1"/>
          </p:nvPr>
        </p:nvSpPr>
        <p:spPr>
          <a:xfrm>
            <a:off x="4788024" y="2204864"/>
            <a:ext cx="1152128" cy="2841179"/>
          </a:xfrm>
        </p:spPr>
        <p:txBody>
          <a:bodyPr vert="vert270"/>
          <a:lstStyle/>
          <a:p>
            <a:r>
              <a:rPr lang="ru-RU" dirty="0" smtClean="0"/>
              <a:t>Вписанные</a:t>
            </a:r>
            <a:endParaRPr lang="ru-RU" dirty="0"/>
          </a:p>
        </p:txBody>
      </p:sp>
      <p:sp>
        <p:nvSpPr>
          <p:cNvPr id="18" name="Содержимое 2"/>
          <p:cNvSpPr txBox="1">
            <a:spLocks/>
          </p:cNvSpPr>
          <p:nvPr/>
        </p:nvSpPr>
        <p:spPr>
          <a:xfrm>
            <a:off x="3131840" y="2276872"/>
            <a:ext cx="1152128" cy="2841179"/>
          </a:xfrm>
          <a:prstGeom prst="rect">
            <a:avLst/>
          </a:prstGeom>
        </p:spPr>
        <p:txBody>
          <a:bodyPr vert="vert270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Описанные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39552" y="1340768"/>
            <a:ext cx="3240360" cy="511256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4716016" y="1340768"/>
            <a:ext cx="3888432" cy="511256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Рисунок 17" descr="Что-то новенько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/>
          <a:lstStyle/>
          <a:p>
            <a:r>
              <a:rPr lang="ru-RU" dirty="0" smtClean="0"/>
              <a:t>Определи отличие: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7020272" y="1556792"/>
            <a:ext cx="1224136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Трапеция 11"/>
          <p:cNvSpPr/>
          <p:nvPr/>
        </p:nvSpPr>
        <p:spPr>
          <a:xfrm>
            <a:off x="6804248" y="1556792"/>
            <a:ext cx="1656184" cy="1224136"/>
          </a:xfrm>
          <a:prstGeom prst="trapezoid">
            <a:avLst>
              <a:gd name="adj" fmla="val 29394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5940152" y="4005064"/>
            <a:ext cx="1224136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5940152" y="4005064"/>
            <a:ext cx="1224136" cy="1224136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6948264" y="5373216"/>
            <a:ext cx="1224136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Равнобедренный треугольник 16"/>
          <p:cNvSpPr/>
          <p:nvPr/>
        </p:nvSpPr>
        <p:spPr>
          <a:xfrm>
            <a:off x="6012160" y="4797152"/>
            <a:ext cx="2339752" cy="1800200"/>
          </a:xfrm>
          <a:prstGeom prst="triangle">
            <a:avLst>
              <a:gd name="adj" fmla="val 80652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5292080" y="2636912"/>
            <a:ext cx="1224136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5220072" y="2060848"/>
            <a:ext cx="2520280" cy="1800200"/>
          </a:xfrm>
          <a:prstGeom prst="triangle">
            <a:avLst>
              <a:gd name="adj" fmla="val 4789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1835696" y="5301208"/>
            <a:ext cx="1224136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Равнобедренный треугольник 22"/>
          <p:cNvSpPr/>
          <p:nvPr/>
        </p:nvSpPr>
        <p:spPr>
          <a:xfrm>
            <a:off x="899592" y="4221088"/>
            <a:ext cx="2339752" cy="2304256"/>
          </a:xfrm>
          <a:prstGeom prst="triangle">
            <a:avLst>
              <a:gd name="adj" fmla="val 76821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683568" y="1844824"/>
            <a:ext cx="1224136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683568" y="1484784"/>
            <a:ext cx="1224136" cy="1584176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2195736" y="2924944"/>
            <a:ext cx="1224136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Трапеция 27"/>
          <p:cNvSpPr/>
          <p:nvPr/>
        </p:nvSpPr>
        <p:spPr>
          <a:xfrm>
            <a:off x="1979712" y="2708920"/>
            <a:ext cx="1656184" cy="1440160"/>
          </a:xfrm>
          <a:prstGeom prst="trapezoid">
            <a:avLst>
              <a:gd name="adj" fmla="val 29394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Рисунок 47" descr="Что-то новенько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sp>
        <p:nvSpPr>
          <p:cNvPr id="11" name="Овал 10"/>
          <p:cNvSpPr/>
          <p:nvPr/>
        </p:nvSpPr>
        <p:spPr>
          <a:xfrm>
            <a:off x="7092280" y="1124744"/>
            <a:ext cx="1224136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Трапеция 11"/>
          <p:cNvSpPr/>
          <p:nvPr/>
        </p:nvSpPr>
        <p:spPr>
          <a:xfrm>
            <a:off x="6876256" y="1124744"/>
            <a:ext cx="1656184" cy="1224136"/>
          </a:xfrm>
          <a:prstGeom prst="trapezoid">
            <a:avLst>
              <a:gd name="adj" fmla="val 29394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6012160" y="3717032"/>
            <a:ext cx="1224136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6012160" y="3717032"/>
            <a:ext cx="1224136" cy="1224136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7020272" y="5085184"/>
            <a:ext cx="1224136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Равнобедренный треугольник 16"/>
          <p:cNvSpPr/>
          <p:nvPr/>
        </p:nvSpPr>
        <p:spPr>
          <a:xfrm>
            <a:off x="6084168" y="4509120"/>
            <a:ext cx="2339752" cy="1800200"/>
          </a:xfrm>
          <a:prstGeom prst="triangle">
            <a:avLst>
              <a:gd name="adj" fmla="val 80652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5364088" y="2204864"/>
            <a:ext cx="1224136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5292080" y="1628800"/>
            <a:ext cx="2520280" cy="1800200"/>
          </a:xfrm>
          <a:prstGeom prst="triangle">
            <a:avLst>
              <a:gd name="adj" fmla="val 4789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1835696" y="5301208"/>
            <a:ext cx="1224136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Равнобедренный треугольник 22"/>
          <p:cNvSpPr/>
          <p:nvPr/>
        </p:nvSpPr>
        <p:spPr>
          <a:xfrm>
            <a:off x="899592" y="4221088"/>
            <a:ext cx="2339752" cy="2304256"/>
          </a:xfrm>
          <a:prstGeom prst="triangle">
            <a:avLst>
              <a:gd name="adj" fmla="val 76821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683568" y="1484784"/>
            <a:ext cx="1224136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683568" y="1124744"/>
            <a:ext cx="1224136" cy="1584176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2195736" y="2564904"/>
            <a:ext cx="1224136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Трапеция 27"/>
          <p:cNvSpPr/>
          <p:nvPr/>
        </p:nvSpPr>
        <p:spPr>
          <a:xfrm>
            <a:off x="1979712" y="2348880"/>
            <a:ext cx="1656184" cy="1440160"/>
          </a:xfrm>
          <a:prstGeom prst="trapezoid">
            <a:avLst>
              <a:gd name="adj" fmla="val 29394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3374153" y="2996952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2771800" y="3743321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2195736" y="2996952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7190577" y="4293096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6588224" y="4895449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6012160" y="4293096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6614513" y="3717032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6326481" y="2303161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5966441" y="3383281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5318369" y="2735209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2411760" y="6525344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3059832" y="5733256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1259632" y="2663201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7622625" y="6263601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8198689" y="5543521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7164288" y="5229200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Овал 41"/>
          <p:cNvSpPr/>
          <p:nvPr/>
        </p:nvSpPr>
        <p:spPr>
          <a:xfrm>
            <a:off x="8244408" y="1556792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7668344" y="1124744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7694633" y="2303161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вал 44"/>
          <p:cNvSpPr/>
          <p:nvPr/>
        </p:nvSpPr>
        <p:spPr>
          <a:xfrm>
            <a:off x="7092280" y="1556792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Овал 45"/>
          <p:cNvSpPr/>
          <p:nvPr/>
        </p:nvSpPr>
        <p:spPr>
          <a:xfrm>
            <a:off x="1861985" y="2060848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683568" y="2060848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>
            <a:off x="2411760" y="2348880"/>
            <a:ext cx="79208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683568" y="1124744"/>
            <a:ext cx="122413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>
            <a:endCxn id="23" idx="0"/>
          </p:cNvCxnSpPr>
          <p:nvPr/>
        </p:nvCxnSpPr>
        <p:spPr>
          <a:xfrm flipV="1">
            <a:off x="899592" y="4221088"/>
            <a:ext cx="1797421" cy="23042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Скругленный прямоугольник 55"/>
          <p:cNvSpPr/>
          <p:nvPr/>
        </p:nvSpPr>
        <p:spPr>
          <a:xfrm>
            <a:off x="539552" y="836712"/>
            <a:ext cx="3240360" cy="590465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5148064" y="836712"/>
            <a:ext cx="3456384" cy="590465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Рисунок 47" descr="Что-то новенько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sp>
        <p:nvSpPr>
          <p:cNvPr id="11" name="Овал 10"/>
          <p:cNvSpPr/>
          <p:nvPr/>
        </p:nvSpPr>
        <p:spPr>
          <a:xfrm>
            <a:off x="7092280" y="1124744"/>
            <a:ext cx="1224136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Трапеция 11"/>
          <p:cNvSpPr/>
          <p:nvPr/>
        </p:nvSpPr>
        <p:spPr>
          <a:xfrm>
            <a:off x="6876256" y="1124744"/>
            <a:ext cx="1656184" cy="1224136"/>
          </a:xfrm>
          <a:prstGeom prst="trapezoid">
            <a:avLst>
              <a:gd name="adj" fmla="val 29394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6012160" y="3717032"/>
            <a:ext cx="1224136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6012160" y="3717032"/>
            <a:ext cx="1224136" cy="1224136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7020272" y="5085184"/>
            <a:ext cx="1224136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Равнобедренный треугольник 16"/>
          <p:cNvSpPr/>
          <p:nvPr/>
        </p:nvSpPr>
        <p:spPr>
          <a:xfrm>
            <a:off x="6084168" y="4509120"/>
            <a:ext cx="2339752" cy="1800200"/>
          </a:xfrm>
          <a:prstGeom prst="triangle">
            <a:avLst>
              <a:gd name="adj" fmla="val 80652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5364088" y="2204864"/>
            <a:ext cx="1224136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5292080" y="1628800"/>
            <a:ext cx="2520280" cy="1800200"/>
          </a:xfrm>
          <a:prstGeom prst="triangle">
            <a:avLst>
              <a:gd name="adj" fmla="val 4789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1835696" y="5301208"/>
            <a:ext cx="1224136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Равнобедренный треугольник 22"/>
          <p:cNvSpPr/>
          <p:nvPr/>
        </p:nvSpPr>
        <p:spPr>
          <a:xfrm>
            <a:off x="899592" y="4221088"/>
            <a:ext cx="2339752" cy="2304256"/>
          </a:xfrm>
          <a:prstGeom prst="triangle">
            <a:avLst>
              <a:gd name="adj" fmla="val 76821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683568" y="1484784"/>
            <a:ext cx="1224136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683568" y="1124744"/>
            <a:ext cx="1224136" cy="1584176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2195736" y="2564904"/>
            <a:ext cx="1224136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Трапеция 27"/>
          <p:cNvSpPr/>
          <p:nvPr/>
        </p:nvSpPr>
        <p:spPr>
          <a:xfrm>
            <a:off x="1979712" y="2348880"/>
            <a:ext cx="1656184" cy="1440160"/>
          </a:xfrm>
          <a:prstGeom prst="trapezoid">
            <a:avLst>
              <a:gd name="adj" fmla="val 29394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3374153" y="2996952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2771800" y="3743321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2195736" y="2996952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7190577" y="4293096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6588224" y="4895449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6012160" y="4293096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6614513" y="3717032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6326481" y="2303161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5966441" y="3383281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5318369" y="2735209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2411760" y="6525344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3059832" y="5733256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1259632" y="2663201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7622625" y="6263601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8198689" y="5543521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7164288" y="5229200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Овал 41"/>
          <p:cNvSpPr/>
          <p:nvPr/>
        </p:nvSpPr>
        <p:spPr>
          <a:xfrm>
            <a:off x="8244408" y="1556792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7668344" y="1124744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7694633" y="2303161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вал 44"/>
          <p:cNvSpPr/>
          <p:nvPr/>
        </p:nvSpPr>
        <p:spPr>
          <a:xfrm>
            <a:off x="7092280" y="1556792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Овал 45"/>
          <p:cNvSpPr/>
          <p:nvPr/>
        </p:nvSpPr>
        <p:spPr>
          <a:xfrm>
            <a:off x="1861985" y="2060848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683568" y="2060848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>
            <a:off x="2411760" y="2348880"/>
            <a:ext cx="79208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683568" y="1124744"/>
            <a:ext cx="122413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>
            <a:endCxn id="23" idx="0"/>
          </p:cNvCxnSpPr>
          <p:nvPr/>
        </p:nvCxnSpPr>
        <p:spPr>
          <a:xfrm flipV="1">
            <a:off x="899592" y="4221088"/>
            <a:ext cx="1797421" cy="23042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Скругленный прямоугольник 55"/>
          <p:cNvSpPr/>
          <p:nvPr/>
        </p:nvSpPr>
        <p:spPr>
          <a:xfrm>
            <a:off x="539552" y="836712"/>
            <a:ext cx="3240360" cy="590465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5148064" y="836712"/>
            <a:ext cx="3456384" cy="590465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Содержимое 2"/>
          <p:cNvSpPr>
            <a:spLocks noGrp="1"/>
          </p:cNvSpPr>
          <p:nvPr>
            <p:ph idx="1"/>
          </p:nvPr>
        </p:nvSpPr>
        <p:spPr>
          <a:xfrm>
            <a:off x="5076056" y="3573016"/>
            <a:ext cx="1152128" cy="2841179"/>
          </a:xfrm>
        </p:spPr>
        <p:txBody>
          <a:bodyPr vert="vert270"/>
          <a:lstStyle/>
          <a:p>
            <a:r>
              <a:rPr lang="ru-RU" b="1" dirty="0" smtClean="0">
                <a:solidFill>
                  <a:srgbClr val="FF0000"/>
                </a:solidFill>
              </a:rPr>
              <a:t>Вписанные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 descr="вспомнить все страниц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1283"/>
          </a:xfrm>
          <a:prstGeom prst="rect">
            <a:avLst/>
          </a:prstGeom>
        </p:spPr>
      </p:pic>
      <p:sp>
        <p:nvSpPr>
          <p:cNvPr id="100397" name="Freeform 45"/>
          <p:cNvSpPr>
            <a:spLocks/>
          </p:cNvSpPr>
          <p:nvPr/>
        </p:nvSpPr>
        <p:spPr bwMode="auto">
          <a:xfrm>
            <a:off x="4191000" y="2971254"/>
            <a:ext cx="214313" cy="63500"/>
          </a:xfrm>
          <a:custGeom>
            <a:avLst/>
            <a:gdLst>
              <a:gd name="T0" fmla="*/ 0 w 123"/>
              <a:gd name="T1" fmla="*/ 0 h 40"/>
              <a:gd name="T2" fmla="*/ 123 w 123"/>
              <a:gd name="T3" fmla="*/ 27 h 40"/>
              <a:gd name="T4" fmla="*/ 0 60000 65536"/>
              <a:gd name="T5" fmla="*/ 0 60000 65536"/>
              <a:gd name="T6" fmla="*/ 0 w 123"/>
              <a:gd name="T7" fmla="*/ 0 h 40"/>
              <a:gd name="T8" fmla="*/ 123 w 123"/>
              <a:gd name="T9" fmla="*/ 40 h 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3" h="40">
                <a:moveTo>
                  <a:pt x="0" y="0"/>
                </a:moveTo>
                <a:cubicBezTo>
                  <a:pt x="40" y="40"/>
                  <a:pt x="56" y="27"/>
                  <a:pt x="123" y="27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9" name="Freeform 47"/>
          <p:cNvSpPr>
            <a:spLocks/>
          </p:cNvSpPr>
          <p:nvPr/>
        </p:nvSpPr>
        <p:spPr bwMode="auto">
          <a:xfrm>
            <a:off x="4167188" y="3033167"/>
            <a:ext cx="238125" cy="68262"/>
          </a:xfrm>
          <a:custGeom>
            <a:avLst/>
            <a:gdLst>
              <a:gd name="T0" fmla="*/ 0 w 150"/>
              <a:gd name="T1" fmla="*/ 0 h 43"/>
              <a:gd name="T2" fmla="*/ 39 w 150"/>
              <a:gd name="T3" fmla="*/ 30 h 43"/>
              <a:gd name="T4" fmla="*/ 57 w 150"/>
              <a:gd name="T5" fmla="*/ 36 h 43"/>
              <a:gd name="T6" fmla="*/ 150 w 150"/>
              <a:gd name="T7" fmla="*/ 24 h 43"/>
              <a:gd name="T8" fmla="*/ 0 60000 65536"/>
              <a:gd name="T9" fmla="*/ 0 60000 65536"/>
              <a:gd name="T10" fmla="*/ 0 60000 65536"/>
              <a:gd name="T11" fmla="*/ 0 60000 65536"/>
              <a:gd name="T12" fmla="*/ 0 w 150"/>
              <a:gd name="T13" fmla="*/ 0 h 43"/>
              <a:gd name="T14" fmla="*/ 150 w 150"/>
              <a:gd name="T15" fmla="*/ 43 h 4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0" h="43">
                <a:moveTo>
                  <a:pt x="0" y="0"/>
                </a:moveTo>
                <a:cubicBezTo>
                  <a:pt x="5" y="24"/>
                  <a:pt x="17" y="23"/>
                  <a:pt x="39" y="30"/>
                </a:cubicBezTo>
                <a:cubicBezTo>
                  <a:pt x="45" y="32"/>
                  <a:pt x="57" y="36"/>
                  <a:pt x="57" y="36"/>
                </a:cubicBezTo>
                <a:cubicBezTo>
                  <a:pt x="62" y="36"/>
                  <a:pt x="131" y="43"/>
                  <a:pt x="150" y="24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5" name="Freeform 43"/>
          <p:cNvSpPr>
            <a:spLocks/>
          </p:cNvSpPr>
          <p:nvPr/>
        </p:nvSpPr>
        <p:spPr bwMode="auto">
          <a:xfrm>
            <a:off x="4065588" y="2856954"/>
            <a:ext cx="115887" cy="114300"/>
          </a:xfrm>
          <a:custGeom>
            <a:avLst/>
            <a:gdLst>
              <a:gd name="T0" fmla="*/ 10 w 73"/>
              <a:gd name="T1" fmla="*/ 0 h 72"/>
              <a:gd name="T2" fmla="*/ 7 w 73"/>
              <a:gd name="T3" fmla="*/ 33 h 72"/>
              <a:gd name="T4" fmla="*/ 73 w 73"/>
              <a:gd name="T5" fmla="*/ 72 h 72"/>
              <a:gd name="T6" fmla="*/ 0 60000 65536"/>
              <a:gd name="T7" fmla="*/ 0 60000 65536"/>
              <a:gd name="T8" fmla="*/ 0 60000 65536"/>
              <a:gd name="T9" fmla="*/ 0 w 73"/>
              <a:gd name="T10" fmla="*/ 0 h 72"/>
              <a:gd name="T11" fmla="*/ 73 w 73"/>
              <a:gd name="T12" fmla="*/ 72 h 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3" h="72">
                <a:moveTo>
                  <a:pt x="10" y="0"/>
                </a:moveTo>
                <a:cubicBezTo>
                  <a:pt x="0" y="15"/>
                  <a:pt x="2" y="7"/>
                  <a:pt x="7" y="33"/>
                </a:cubicBezTo>
                <a:cubicBezTo>
                  <a:pt x="13" y="65"/>
                  <a:pt x="46" y="72"/>
                  <a:pt x="73" y="72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6" name="Freeform 44"/>
          <p:cNvSpPr>
            <a:spLocks/>
          </p:cNvSpPr>
          <p:nvPr/>
        </p:nvSpPr>
        <p:spPr bwMode="auto">
          <a:xfrm>
            <a:off x="4010025" y="2923629"/>
            <a:ext cx="142875" cy="123825"/>
          </a:xfrm>
          <a:custGeom>
            <a:avLst/>
            <a:gdLst>
              <a:gd name="T0" fmla="*/ 0 w 90"/>
              <a:gd name="T1" fmla="*/ 0 h 78"/>
              <a:gd name="T2" fmla="*/ 12 w 90"/>
              <a:gd name="T3" fmla="*/ 54 h 78"/>
              <a:gd name="T4" fmla="*/ 90 w 90"/>
              <a:gd name="T5" fmla="*/ 78 h 78"/>
              <a:gd name="T6" fmla="*/ 0 60000 65536"/>
              <a:gd name="T7" fmla="*/ 0 60000 65536"/>
              <a:gd name="T8" fmla="*/ 0 60000 65536"/>
              <a:gd name="T9" fmla="*/ 0 w 90"/>
              <a:gd name="T10" fmla="*/ 0 h 78"/>
              <a:gd name="T11" fmla="*/ 90 w 90"/>
              <a:gd name="T12" fmla="*/ 78 h 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0" h="78">
                <a:moveTo>
                  <a:pt x="0" y="0"/>
                </a:moveTo>
                <a:cubicBezTo>
                  <a:pt x="1" y="15"/>
                  <a:pt x="0" y="40"/>
                  <a:pt x="12" y="54"/>
                </a:cubicBezTo>
                <a:cubicBezTo>
                  <a:pt x="26" y="71"/>
                  <a:pt x="69" y="78"/>
                  <a:pt x="90" y="78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3" name="Freeform 41"/>
          <p:cNvSpPr>
            <a:spLocks/>
          </p:cNvSpPr>
          <p:nvPr/>
        </p:nvSpPr>
        <p:spPr bwMode="auto">
          <a:xfrm>
            <a:off x="942975" y="5420767"/>
            <a:ext cx="114300" cy="109537"/>
          </a:xfrm>
          <a:custGeom>
            <a:avLst/>
            <a:gdLst>
              <a:gd name="T0" fmla="*/ 0 w 72"/>
              <a:gd name="T1" fmla="*/ 0 h 69"/>
              <a:gd name="T2" fmla="*/ 60 w 72"/>
              <a:gd name="T3" fmla="*/ 24 h 69"/>
              <a:gd name="T4" fmla="*/ 72 w 72"/>
              <a:gd name="T5" fmla="*/ 69 h 69"/>
              <a:gd name="T6" fmla="*/ 0 60000 65536"/>
              <a:gd name="T7" fmla="*/ 0 60000 65536"/>
              <a:gd name="T8" fmla="*/ 0 60000 65536"/>
              <a:gd name="T9" fmla="*/ 0 w 72"/>
              <a:gd name="T10" fmla="*/ 0 h 69"/>
              <a:gd name="T11" fmla="*/ 72 w 72"/>
              <a:gd name="T12" fmla="*/ 69 h 6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" h="69">
                <a:moveTo>
                  <a:pt x="0" y="0"/>
                </a:moveTo>
                <a:cubicBezTo>
                  <a:pt x="41" y="3"/>
                  <a:pt x="36" y="0"/>
                  <a:pt x="60" y="24"/>
                </a:cubicBezTo>
                <a:cubicBezTo>
                  <a:pt x="65" y="38"/>
                  <a:pt x="72" y="54"/>
                  <a:pt x="72" y="69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4" name="Freeform 42"/>
          <p:cNvSpPr>
            <a:spLocks/>
          </p:cNvSpPr>
          <p:nvPr/>
        </p:nvSpPr>
        <p:spPr bwMode="auto">
          <a:xfrm>
            <a:off x="1025525" y="5560467"/>
            <a:ext cx="63500" cy="176212"/>
          </a:xfrm>
          <a:custGeom>
            <a:avLst/>
            <a:gdLst>
              <a:gd name="T0" fmla="*/ 0 w 40"/>
              <a:gd name="T1" fmla="*/ 0 h 111"/>
              <a:gd name="T2" fmla="*/ 27 w 40"/>
              <a:gd name="T3" fmla="*/ 12 h 111"/>
              <a:gd name="T4" fmla="*/ 39 w 40"/>
              <a:gd name="T5" fmla="*/ 39 h 111"/>
              <a:gd name="T6" fmla="*/ 36 w 40"/>
              <a:gd name="T7" fmla="*/ 108 h 111"/>
              <a:gd name="T8" fmla="*/ 27 w 40"/>
              <a:gd name="T9" fmla="*/ 111 h 1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"/>
              <a:gd name="T16" fmla="*/ 0 h 111"/>
              <a:gd name="T17" fmla="*/ 40 w 40"/>
              <a:gd name="T18" fmla="*/ 111 h 11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" h="111">
                <a:moveTo>
                  <a:pt x="0" y="0"/>
                </a:moveTo>
                <a:cubicBezTo>
                  <a:pt x="21" y="7"/>
                  <a:pt x="13" y="2"/>
                  <a:pt x="27" y="12"/>
                </a:cubicBezTo>
                <a:cubicBezTo>
                  <a:pt x="32" y="20"/>
                  <a:pt x="39" y="39"/>
                  <a:pt x="39" y="39"/>
                </a:cubicBezTo>
                <a:cubicBezTo>
                  <a:pt x="38" y="62"/>
                  <a:pt x="40" y="85"/>
                  <a:pt x="36" y="108"/>
                </a:cubicBezTo>
                <a:cubicBezTo>
                  <a:pt x="35" y="111"/>
                  <a:pt x="27" y="111"/>
                  <a:pt x="27" y="111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66" name="Text Box 14"/>
          <p:cNvSpPr txBox="1">
            <a:spLocks noChangeArrowheads="1"/>
          </p:cNvSpPr>
          <p:nvPr/>
        </p:nvSpPr>
        <p:spPr bwMode="auto">
          <a:xfrm>
            <a:off x="467544" y="980728"/>
            <a:ext cx="813690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i="1" dirty="0" smtClean="0">
                <a:solidFill>
                  <a:srgbClr val="7030A0"/>
                </a:solidFill>
              </a:rPr>
              <a:t>Биссектрисы </a:t>
            </a:r>
            <a:r>
              <a:rPr lang="ru-RU" sz="2800" i="1" dirty="0" smtClean="0">
                <a:solidFill>
                  <a:srgbClr val="7030A0"/>
                </a:solidFill>
              </a:rPr>
              <a:t>треугольника пересекаются в одной точке</a:t>
            </a:r>
            <a:endParaRPr lang="ru-RU" sz="2800" b="1" i="1" dirty="0">
              <a:solidFill>
                <a:srgbClr val="7030A0"/>
              </a:solidFill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211638" y="2210842"/>
            <a:ext cx="4302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В</a:t>
            </a:r>
          </a:p>
        </p:txBody>
      </p:sp>
      <p:sp>
        <p:nvSpPr>
          <p:cNvPr id="2" name="TextBox 14"/>
          <p:cNvSpPr txBox="1">
            <a:spLocks noChangeArrowheads="1"/>
          </p:cNvSpPr>
          <p:nvPr/>
        </p:nvSpPr>
        <p:spPr bwMode="auto">
          <a:xfrm>
            <a:off x="4859338" y="5738267"/>
            <a:ext cx="4302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С</a:t>
            </a:r>
          </a:p>
        </p:txBody>
      </p:sp>
      <p:sp>
        <p:nvSpPr>
          <p:cNvPr id="3" name="TextBox 14"/>
          <p:cNvSpPr txBox="1">
            <a:spLocks noChangeArrowheads="1"/>
          </p:cNvSpPr>
          <p:nvPr/>
        </p:nvSpPr>
        <p:spPr bwMode="auto">
          <a:xfrm>
            <a:off x="254000" y="5671592"/>
            <a:ext cx="4302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А</a:t>
            </a:r>
          </a:p>
        </p:txBody>
      </p:sp>
      <p:sp>
        <p:nvSpPr>
          <p:cNvPr id="100380" name="Line 28"/>
          <p:cNvSpPr>
            <a:spLocks noChangeShapeType="1"/>
          </p:cNvSpPr>
          <p:nvPr/>
        </p:nvSpPr>
        <p:spPr bwMode="auto">
          <a:xfrm flipV="1">
            <a:off x="539750" y="4226271"/>
            <a:ext cx="4104258" cy="151199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82" name="Line 30"/>
          <p:cNvSpPr>
            <a:spLocks noChangeShapeType="1"/>
          </p:cNvSpPr>
          <p:nvPr/>
        </p:nvSpPr>
        <p:spPr bwMode="auto">
          <a:xfrm flipH="1">
            <a:off x="3131839" y="2642642"/>
            <a:ext cx="1209973" cy="3095798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" name="TextBox 14"/>
          <p:cNvSpPr txBox="1">
            <a:spLocks noChangeArrowheads="1"/>
          </p:cNvSpPr>
          <p:nvPr/>
        </p:nvSpPr>
        <p:spPr bwMode="auto">
          <a:xfrm>
            <a:off x="3347864" y="4082256"/>
            <a:ext cx="4302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dirty="0"/>
              <a:t>О</a:t>
            </a:r>
          </a:p>
        </p:txBody>
      </p:sp>
      <p:sp>
        <p:nvSpPr>
          <p:cNvPr id="6" name="TextBox 14"/>
          <p:cNvSpPr txBox="1">
            <a:spLocks noChangeArrowheads="1"/>
          </p:cNvSpPr>
          <p:nvPr/>
        </p:nvSpPr>
        <p:spPr bwMode="auto">
          <a:xfrm>
            <a:off x="4643438" y="3799929"/>
            <a:ext cx="646112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А</a:t>
            </a:r>
            <a:r>
              <a:rPr lang="ru-RU" sz="2200" baseline="-25000"/>
              <a:t>1</a:t>
            </a:r>
            <a:endParaRPr lang="ru-RU" sz="2200"/>
          </a:p>
        </p:txBody>
      </p:sp>
      <p:sp>
        <p:nvSpPr>
          <p:cNvPr id="7" name="TextBox 14"/>
          <p:cNvSpPr txBox="1">
            <a:spLocks noChangeArrowheads="1"/>
          </p:cNvSpPr>
          <p:nvPr/>
        </p:nvSpPr>
        <p:spPr bwMode="auto">
          <a:xfrm>
            <a:off x="2195513" y="3655467"/>
            <a:ext cx="57467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С</a:t>
            </a:r>
            <a:r>
              <a:rPr lang="ru-RU" sz="2200" baseline="-25000"/>
              <a:t>1</a:t>
            </a:r>
            <a:endParaRPr lang="ru-RU" sz="2200"/>
          </a:p>
        </p:txBody>
      </p:sp>
      <p:sp>
        <p:nvSpPr>
          <p:cNvPr id="8" name="TextBox 14"/>
          <p:cNvSpPr txBox="1">
            <a:spLocks noChangeArrowheads="1"/>
          </p:cNvSpPr>
          <p:nvPr/>
        </p:nvSpPr>
        <p:spPr bwMode="auto">
          <a:xfrm>
            <a:off x="2701925" y="5738267"/>
            <a:ext cx="6461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В</a:t>
            </a:r>
            <a:r>
              <a:rPr lang="ru-RU" sz="2200" baseline="-25000"/>
              <a:t>1</a:t>
            </a:r>
            <a:endParaRPr lang="ru-RU" sz="2200"/>
          </a:p>
        </p:txBody>
      </p:sp>
      <p:sp>
        <p:nvSpPr>
          <p:cNvPr id="100375" name="Freeform 23"/>
          <p:cNvSpPr>
            <a:spLocks/>
          </p:cNvSpPr>
          <p:nvPr/>
        </p:nvSpPr>
        <p:spPr bwMode="auto">
          <a:xfrm>
            <a:off x="539750" y="2642642"/>
            <a:ext cx="4392613" cy="3097212"/>
          </a:xfrm>
          <a:custGeom>
            <a:avLst/>
            <a:gdLst>
              <a:gd name="T0" fmla="*/ 0 w 1996"/>
              <a:gd name="T1" fmla="*/ 1089 h 1089"/>
              <a:gd name="T2" fmla="*/ 1724 w 1996"/>
              <a:gd name="T3" fmla="*/ 0 h 1089"/>
              <a:gd name="T4" fmla="*/ 1996 w 1996"/>
              <a:gd name="T5" fmla="*/ 1089 h 1089"/>
              <a:gd name="T6" fmla="*/ 0 w 1996"/>
              <a:gd name="T7" fmla="*/ 1089 h 1089"/>
              <a:gd name="T8" fmla="*/ 0 60000 65536"/>
              <a:gd name="T9" fmla="*/ 0 60000 65536"/>
              <a:gd name="T10" fmla="*/ 0 60000 65536"/>
              <a:gd name="T11" fmla="*/ 0 60000 65536"/>
              <a:gd name="T12" fmla="*/ 0 w 1996"/>
              <a:gd name="T13" fmla="*/ 0 h 1089"/>
              <a:gd name="T14" fmla="*/ 1996 w 1996"/>
              <a:gd name="T15" fmla="*/ 1089 h 108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96" h="1089">
                <a:moveTo>
                  <a:pt x="0" y="1089"/>
                </a:moveTo>
                <a:lnTo>
                  <a:pt x="1724" y="0"/>
                </a:lnTo>
                <a:lnTo>
                  <a:pt x="1996" y="1089"/>
                </a:lnTo>
                <a:lnTo>
                  <a:pt x="0" y="1089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Рисунок 28" descr="вспомнить все страниц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1283"/>
          </a:xfrm>
          <a:prstGeom prst="rect">
            <a:avLst/>
          </a:prstGeom>
        </p:spPr>
      </p:pic>
      <p:sp>
        <p:nvSpPr>
          <p:cNvPr id="100406" name="Freeform 54"/>
          <p:cNvSpPr>
            <a:spLocks/>
          </p:cNvSpPr>
          <p:nvPr/>
        </p:nvSpPr>
        <p:spPr bwMode="auto">
          <a:xfrm>
            <a:off x="3563888" y="5594424"/>
            <a:ext cx="144463" cy="146050"/>
          </a:xfrm>
          <a:custGeom>
            <a:avLst/>
            <a:gdLst>
              <a:gd name="T0" fmla="*/ 0 w 91"/>
              <a:gd name="T1" fmla="*/ 0 h 91"/>
              <a:gd name="T2" fmla="*/ 91 w 91"/>
              <a:gd name="T3" fmla="*/ 0 h 91"/>
              <a:gd name="T4" fmla="*/ 91 w 91"/>
              <a:gd name="T5" fmla="*/ 91 h 91"/>
              <a:gd name="T6" fmla="*/ 0 60000 65536"/>
              <a:gd name="T7" fmla="*/ 0 60000 65536"/>
              <a:gd name="T8" fmla="*/ 0 60000 65536"/>
              <a:gd name="T9" fmla="*/ 0 w 91"/>
              <a:gd name="T10" fmla="*/ 0 h 91"/>
              <a:gd name="T11" fmla="*/ 91 w 91"/>
              <a:gd name="T12" fmla="*/ 91 h 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" h="91">
                <a:moveTo>
                  <a:pt x="0" y="0"/>
                </a:moveTo>
                <a:lnTo>
                  <a:pt x="91" y="0"/>
                </a:lnTo>
                <a:lnTo>
                  <a:pt x="91" y="91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7" name="Freeform 45"/>
          <p:cNvSpPr>
            <a:spLocks/>
          </p:cNvSpPr>
          <p:nvPr/>
        </p:nvSpPr>
        <p:spPr bwMode="auto">
          <a:xfrm>
            <a:off x="4191000" y="2971254"/>
            <a:ext cx="214313" cy="63500"/>
          </a:xfrm>
          <a:custGeom>
            <a:avLst/>
            <a:gdLst>
              <a:gd name="T0" fmla="*/ 0 w 123"/>
              <a:gd name="T1" fmla="*/ 0 h 40"/>
              <a:gd name="T2" fmla="*/ 123 w 123"/>
              <a:gd name="T3" fmla="*/ 27 h 40"/>
              <a:gd name="T4" fmla="*/ 0 60000 65536"/>
              <a:gd name="T5" fmla="*/ 0 60000 65536"/>
              <a:gd name="T6" fmla="*/ 0 w 123"/>
              <a:gd name="T7" fmla="*/ 0 h 40"/>
              <a:gd name="T8" fmla="*/ 123 w 123"/>
              <a:gd name="T9" fmla="*/ 40 h 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3" h="40">
                <a:moveTo>
                  <a:pt x="0" y="0"/>
                </a:moveTo>
                <a:cubicBezTo>
                  <a:pt x="40" y="40"/>
                  <a:pt x="56" y="27"/>
                  <a:pt x="123" y="27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9" name="Freeform 47"/>
          <p:cNvSpPr>
            <a:spLocks/>
          </p:cNvSpPr>
          <p:nvPr/>
        </p:nvSpPr>
        <p:spPr bwMode="auto">
          <a:xfrm>
            <a:off x="4167188" y="3033167"/>
            <a:ext cx="238125" cy="68262"/>
          </a:xfrm>
          <a:custGeom>
            <a:avLst/>
            <a:gdLst>
              <a:gd name="T0" fmla="*/ 0 w 150"/>
              <a:gd name="T1" fmla="*/ 0 h 43"/>
              <a:gd name="T2" fmla="*/ 39 w 150"/>
              <a:gd name="T3" fmla="*/ 30 h 43"/>
              <a:gd name="T4" fmla="*/ 57 w 150"/>
              <a:gd name="T5" fmla="*/ 36 h 43"/>
              <a:gd name="T6" fmla="*/ 150 w 150"/>
              <a:gd name="T7" fmla="*/ 24 h 43"/>
              <a:gd name="T8" fmla="*/ 0 60000 65536"/>
              <a:gd name="T9" fmla="*/ 0 60000 65536"/>
              <a:gd name="T10" fmla="*/ 0 60000 65536"/>
              <a:gd name="T11" fmla="*/ 0 60000 65536"/>
              <a:gd name="T12" fmla="*/ 0 w 150"/>
              <a:gd name="T13" fmla="*/ 0 h 43"/>
              <a:gd name="T14" fmla="*/ 150 w 150"/>
              <a:gd name="T15" fmla="*/ 43 h 4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0" h="43">
                <a:moveTo>
                  <a:pt x="0" y="0"/>
                </a:moveTo>
                <a:cubicBezTo>
                  <a:pt x="5" y="24"/>
                  <a:pt x="17" y="23"/>
                  <a:pt x="39" y="30"/>
                </a:cubicBezTo>
                <a:cubicBezTo>
                  <a:pt x="45" y="32"/>
                  <a:pt x="57" y="36"/>
                  <a:pt x="57" y="36"/>
                </a:cubicBezTo>
                <a:cubicBezTo>
                  <a:pt x="62" y="36"/>
                  <a:pt x="131" y="43"/>
                  <a:pt x="150" y="24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5" name="Freeform 43"/>
          <p:cNvSpPr>
            <a:spLocks/>
          </p:cNvSpPr>
          <p:nvPr/>
        </p:nvSpPr>
        <p:spPr bwMode="auto">
          <a:xfrm>
            <a:off x="4065588" y="2856954"/>
            <a:ext cx="115887" cy="114300"/>
          </a:xfrm>
          <a:custGeom>
            <a:avLst/>
            <a:gdLst>
              <a:gd name="T0" fmla="*/ 10 w 73"/>
              <a:gd name="T1" fmla="*/ 0 h 72"/>
              <a:gd name="T2" fmla="*/ 7 w 73"/>
              <a:gd name="T3" fmla="*/ 33 h 72"/>
              <a:gd name="T4" fmla="*/ 73 w 73"/>
              <a:gd name="T5" fmla="*/ 72 h 72"/>
              <a:gd name="T6" fmla="*/ 0 60000 65536"/>
              <a:gd name="T7" fmla="*/ 0 60000 65536"/>
              <a:gd name="T8" fmla="*/ 0 60000 65536"/>
              <a:gd name="T9" fmla="*/ 0 w 73"/>
              <a:gd name="T10" fmla="*/ 0 h 72"/>
              <a:gd name="T11" fmla="*/ 73 w 73"/>
              <a:gd name="T12" fmla="*/ 72 h 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3" h="72">
                <a:moveTo>
                  <a:pt x="10" y="0"/>
                </a:moveTo>
                <a:cubicBezTo>
                  <a:pt x="0" y="15"/>
                  <a:pt x="2" y="7"/>
                  <a:pt x="7" y="33"/>
                </a:cubicBezTo>
                <a:cubicBezTo>
                  <a:pt x="13" y="65"/>
                  <a:pt x="46" y="72"/>
                  <a:pt x="73" y="72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6" name="Freeform 44"/>
          <p:cNvSpPr>
            <a:spLocks/>
          </p:cNvSpPr>
          <p:nvPr/>
        </p:nvSpPr>
        <p:spPr bwMode="auto">
          <a:xfrm>
            <a:off x="4010025" y="2923629"/>
            <a:ext cx="142875" cy="123825"/>
          </a:xfrm>
          <a:custGeom>
            <a:avLst/>
            <a:gdLst>
              <a:gd name="T0" fmla="*/ 0 w 90"/>
              <a:gd name="T1" fmla="*/ 0 h 78"/>
              <a:gd name="T2" fmla="*/ 12 w 90"/>
              <a:gd name="T3" fmla="*/ 54 h 78"/>
              <a:gd name="T4" fmla="*/ 90 w 90"/>
              <a:gd name="T5" fmla="*/ 78 h 78"/>
              <a:gd name="T6" fmla="*/ 0 60000 65536"/>
              <a:gd name="T7" fmla="*/ 0 60000 65536"/>
              <a:gd name="T8" fmla="*/ 0 60000 65536"/>
              <a:gd name="T9" fmla="*/ 0 w 90"/>
              <a:gd name="T10" fmla="*/ 0 h 78"/>
              <a:gd name="T11" fmla="*/ 90 w 90"/>
              <a:gd name="T12" fmla="*/ 78 h 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0" h="78">
                <a:moveTo>
                  <a:pt x="0" y="0"/>
                </a:moveTo>
                <a:cubicBezTo>
                  <a:pt x="1" y="15"/>
                  <a:pt x="0" y="40"/>
                  <a:pt x="12" y="54"/>
                </a:cubicBezTo>
                <a:cubicBezTo>
                  <a:pt x="26" y="71"/>
                  <a:pt x="69" y="78"/>
                  <a:pt x="90" y="78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7" name="Freeform 55"/>
          <p:cNvSpPr>
            <a:spLocks/>
          </p:cNvSpPr>
          <p:nvPr/>
        </p:nvSpPr>
        <p:spPr bwMode="auto">
          <a:xfrm rot="8170577">
            <a:off x="2810762" y="3873594"/>
            <a:ext cx="79375" cy="144463"/>
          </a:xfrm>
          <a:custGeom>
            <a:avLst/>
            <a:gdLst>
              <a:gd name="T0" fmla="*/ 0 w 91"/>
              <a:gd name="T1" fmla="*/ 0 h 91"/>
              <a:gd name="T2" fmla="*/ 91 w 91"/>
              <a:gd name="T3" fmla="*/ 0 h 91"/>
              <a:gd name="T4" fmla="*/ 91 w 91"/>
              <a:gd name="T5" fmla="*/ 91 h 91"/>
              <a:gd name="T6" fmla="*/ 0 60000 65536"/>
              <a:gd name="T7" fmla="*/ 0 60000 65536"/>
              <a:gd name="T8" fmla="*/ 0 60000 65536"/>
              <a:gd name="T9" fmla="*/ 0 w 91"/>
              <a:gd name="T10" fmla="*/ 0 h 91"/>
              <a:gd name="T11" fmla="*/ 91 w 91"/>
              <a:gd name="T12" fmla="*/ 91 h 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" h="91">
                <a:moveTo>
                  <a:pt x="0" y="0"/>
                </a:moveTo>
                <a:lnTo>
                  <a:pt x="91" y="0"/>
                </a:lnTo>
                <a:lnTo>
                  <a:pt x="91" y="91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3" name="Freeform 41"/>
          <p:cNvSpPr>
            <a:spLocks/>
          </p:cNvSpPr>
          <p:nvPr/>
        </p:nvSpPr>
        <p:spPr bwMode="auto">
          <a:xfrm>
            <a:off x="942975" y="5420767"/>
            <a:ext cx="114300" cy="109537"/>
          </a:xfrm>
          <a:custGeom>
            <a:avLst/>
            <a:gdLst>
              <a:gd name="T0" fmla="*/ 0 w 72"/>
              <a:gd name="T1" fmla="*/ 0 h 69"/>
              <a:gd name="T2" fmla="*/ 60 w 72"/>
              <a:gd name="T3" fmla="*/ 24 h 69"/>
              <a:gd name="T4" fmla="*/ 72 w 72"/>
              <a:gd name="T5" fmla="*/ 69 h 69"/>
              <a:gd name="T6" fmla="*/ 0 60000 65536"/>
              <a:gd name="T7" fmla="*/ 0 60000 65536"/>
              <a:gd name="T8" fmla="*/ 0 60000 65536"/>
              <a:gd name="T9" fmla="*/ 0 w 72"/>
              <a:gd name="T10" fmla="*/ 0 h 69"/>
              <a:gd name="T11" fmla="*/ 72 w 72"/>
              <a:gd name="T12" fmla="*/ 69 h 6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" h="69">
                <a:moveTo>
                  <a:pt x="0" y="0"/>
                </a:moveTo>
                <a:cubicBezTo>
                  <a:pt x="41" y="3"/>
                  <a:pt x="36" y="0"/>
                  <a:pt x="60" y="24"/>
                </a:cubicBezTo>
                <a:cubicBezTo>
                  <a:pt x="65" y="38"/>
                  <a:pt x="72" y="54"/>
                  <a:pt x="72" y="69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4" name="Freeform 42"/>
          <p:cNvSpPr>
            <a:spLocks/>
          </p:cNvSpPr>
          <p:nvPr/>
        </p:nvSpPr>
        <p:spPr bwMode="auto">
          <a:xfrm>
            <a:off x="1025525" y="5560467"/>
            <a:ext cx="63500" cy="176212"/>
          </a:xfrm>
          <a:custGeom>
            <a:avLst/>
            <a:gdLst>
              <a:gd name="T0" fmla="*/ 0 w 40"/>
              <a:gd name="T1" fmla="*/ 0 h 111"/>
              <a:gd name="T2" fmla="*/ 27 w 40"/>
              <a:gd name="T3" fmla="*/ 12 h 111"/>
              <a:gd name="T4" fmla="*/ 39 w 40"/>
              <a:gd name="T5" fmla="*/ 39 h 111"/>
              <a:gd name="T6" fmla="*/ 36 w 40"/>
              <a:gd name="T7" fmla="*/ 108 h 111"/>
              <a:gd name="T8" fmla="*/ 27 w 40"/>
              <a:gd name="T9" fmla="*/ 111 h 1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"/>
              <a:gd name="T16" fmla="*/ 0 h 111"/>
              <a:gd name="T17" fmla="*/ 40 w 40"/>
              <a:gd name="T18" fmla="*/ 111 h 11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" h="111">
                <a:moveTo>
                  <a:pt x="0" y="0"/>
                </a:moveTo>
                <a:cubicBezTo>
                  <a:pt x="21" y="7"/>
                  <a:pt x="13" y="2"/>
                  <a:pt x="27" y="12"/>
                </a:cubicBezTo>
                <a:cubicBezTo>
                  <a:pt x="32" y="20"/>
                  <a:pt x="39" y="39"/>
                  <a:pt x="39" y="39"/>
                </a:cubicBezTo>
                <a:cubicBezTo>
                  <a:pt x="38" y="62"/>
                  <a:pt x="40" y="85"/>
                  <a:pt x="36" y="108"/>
                </a:cubicBezTo>
                <a:cubicBezTo>
                  <a:pt x="35" y="111"/>
                  <a:pt x="27" y="111"/>
                  <a:pt x="27" y="111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8" name="Freeform 56"/>
          <p:cNvSpPr>
            <a:spLocks/>
          </p:cNvSpPr>
          <p:nvPr/>
        </p:nvSpPr>
        <p:spPr bwMode="auto">
          <a:xfrm rot="10221548">
            <a:off x="4572000" y="4441279"/>
            <a:ext cx="119063" cy="144463"/>
          </a:xfrm>
          <a:custGeom>
            <a:avLst/>
            <a:gdLst>
              <a:gd name="T0" fmla="*/ 0 w 91"/>
              <a:gd name="T1" fmla="*/ 0 h 91"/>
              <a:gd name="T2" fmla="*/ 91 w 91"/>
              <a:gd name="T3" fmla="*/ 0 h 91"/>
              <a:gd name="T4" fmla="*/ 91 w 91"/>
              <a:gd name="T5" fmla="*/ 91 h 91"/>
              <a:gd name="T6" fmla="*/ 0 60000 65536"/>
              <a:gd name="T7" fmla="*/ 0 60000 65536"/>
              <a:gd name="T8" fmla="*/ 0 60000 65536"/>
              <a:gd name="T9" fmla="*/ 0 w 91"/>
              <a:gd name="T10" fmla="*/ 0 h 91"/>
              <a:gd name="T11" fmla="*/ 91 w 91"/>
              <a:gd name="T12" fmla="*/ 91 h 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" h="91">
                <a:moveTo>
                  <a:pt x="0" y="0"/>
                </a:moveTo>
                <a:lnTo>
                  <a:pt x="91" y="0"/>
                </a:lnTo>
                <a:lnTo>
                  <a:pt x="91" y="91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66" name="Text Box 14"/>
          <p:cNvSpPr txBox="1">
            <a:spLocks noChangeArrowheads="1"/>
          </p:cNvSpPr>
          <p:nvPr/>
        </p:nvSpPr>
        <p:spPr bwMode="auto">
          <a:xfrm>
            <a:off x="467544" y="980728"/>
            <a:ext cx="813690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 dirty="0" smtClean="0">
                <a:solidFill>
                  <a:srgbClr val="7030A0"/>
                </a:solidFill>
              </a:rPr>
              <a:t>Докажем:  </a:t>
            </a:r>
            <a:r>
              <a:rPr lang="ru-RU" sz="2800" i="1" dirty="0" smtClean="0">
                <a:solidFill>
                  <a:srgbClr val="7030A0"/>
                </a:solidFill>
              </a:rPr>
              <a:t>биссектрисы треугольника пересекаются в одной точке</a:t>
            </a:r>
            <a:endParaRPr lang="ru-RU" sz="2800" b="1" i="1" dirty="0">
              <a:solidFill>
                <a:srgbClr val="7030A0"/>
              </a:solidFill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211638" y="2210842"/>
            <a:ext cx="4302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В</a:t>
            </a:r>
          </a:p>
        </p:txBody>
      </p:sp>
      <p:sp>
        <p:nvSpPr>
          <p:cNvPr id="2" name="TextBox 14"/>
          <p:cNvSpPr txBox="1">
            <a:spLocks noChangeArrowheads="1"/>
          </p:cNvSpPr>
          <p:nvPr/>
        </p:nvSpPr>
        <p:spPr bwMode="auto">
          <a:xfrm>
            <a:off x="4859338" y="5738267"/>
            <a:ext cx="4302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С</a:t>
            </a:r>
          </a:p>
        </p:txBody>
      </p:sp>
      <p:sp>
        <p:nvSpPr>
          <p:cNvPr id="3" name="TextBox 14"/>
          <p:cNvSpPr txBox="1">
            <a:spLocks noChangeArrowheads="1"/>
          </p:cNvSpPr>
          <p:nvPr/>
        </p:nvSpPr>
        <p:spPr bwMode="auto">
          <a:xfrm>
            <a:off x="254000" y="5671592"/>
            <a:ext cx="4302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А</a:t>
            </a:r>
          </a:p>
        </p:txBody>
      </p:sp>
      <p:sp>
        <p:nvSpPr>
          <p:cNvPr id="100380" name="Line 28"/>
          <p:cNvSpPr>
            <a:spLocks noChangeShapeType="1"/>
          </p:cNvSpPr>
          <p:nvPr/>
        </p:nvSpPr>
        <p:spPr bwMode="auto">
          <a:xfrm flipV="1">
            <a:off x="539750" y="4226271"/>
            <a:ext cx="4104258" cy="151199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82" name="Line 30"/>
          <p:cNvSpPr>
            <a:spLocks noChangeShapeType="1"/>
          </p:cNvSpPr>
          <p:nvPr/>
        </p:nvSpPr>
        <p:spPr bwMode="auto">
          <a:xfrm flipH="1">
            <a:off x="3131839" y="2642642"/>
            <a:ext cx="1209973" cy="3095798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" name="TextBox 14"/>
          <p:cNvSpPr txBox="1">
            <a:spLocks noChangeArrowheads="1"/>
          </p:cNvSpPr>
          <p:nvPr/>
        </p:nvSpPr>
        <p:spPr bwMode="auto">
          <a:xfrm>
            <a:off x="3347864" y="4082256"/>
            <a:ext cx="4302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dirty="0"/>
              <a:t>О</a:t>
            </a:r>
          </a:p>
        </p:txBody>
      </p:sp>
      <p:sp>
        <p:nvSpPr>
          <p:cNvPr id="6" name="TextBox 14"/>
          <p:cNvSpPr txBox="1">
            <a:spLocks noChangeArrowheads="1"/>
          </p:cNvSpPr>
          <p:nvPr/>
        </p:nvSpPr>
        <p:spPr bwMode="auto">
          <a:xfrm>
            <a:off x="4643438" y="3799929"/>
            <a:ext cx="646112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А</a:t>
            </a:r>
            <a:r>
              <a:rPr lang="ru-RU" sz="2200" baseline="-25000"/>
              <a:t>1</a:t>
            </a:r>
            <a:endParaRPr lang="ru-RU" sz="2200"/>
          </a:p>
        </p:txBody>
      </p:sp>
      <p:sp>
        <p:nvSpPr>
          <p:cNvPr id="7" name="TextBox 14"/>
          <p:cNvSpPr txBox="1">
            <a:spLocks noChangeArrowheads="1"/>
          </p:cNvSpPr>
          <p:nvPr/>
        </p:nvSpPr>
        <p:spPr bwMode="auto">
          <a:xfrm>
            <a:off x="2195513" y="3655467"/>
            <a:ext cx="57467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С</a:t>
            </a:r>
            <a:r>
              <a:rPr lang="ru-RU" sz="2200" baseline="-25000"/>
              <a:t>1</a:t>
            </a:r>
            <a:endParaRPr lang="ru-RU" sz="2200"/>
          </a:p>
        </p:txBody>
      </p:sp>
      <p:sp>
        <p:nvSpPr>
          <p:cNvPr id="8" name="TextBox 14"/>
          <p:cNvSpPr txBox="1">
            <a:spLocks noChangeArrowheads="1"/>
          </p:cNvSpPr>
          <p:nvPr/>
        </p:nvSpPr>
        <p:spPr bwMode="auto">
          <a:xfrm>
            <a:off x="2701925" y="5738267"/>
            <a:ext cx="6461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В</a:t>
            </a:r>
            <a:r>
              <a:rPr lang="ru-RU" sz="2200" baseline="-25000"/>
              <a:t>1</a:t>
            </a:r>
            <a:endParaRPr lang="ru-RU" sz="2200"/>
          </a:p>
        </p:txBody>
      </p:sp>
      <p:sp>
        <p:nvSpPr>
          <p:cNvPr id="100387" name="Line 35"/>
          <p:cNvSpPr>
            <a:spLocks noChangeShapeType="1"/>
          </p:cNvSpPr>
          <p:nvPr/>
        </p:nvSpPr>
        <p:spPr bwMode="auto">
          <a:xfrm>
            <a:off x="3563888" y="4586312"/>
            <a:ext cx="0" cy="1122362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88" name="Line 36"/>
          <p:cNvSpPr>
            <a:spLocks noChangeShapeType="1"/>
          </p:cNvSpPr>
          <p:nvPr/>
        </p:nvSpPr>
        <p:spPr bwMode="auto">
          <a:xfrm flipV="1">
            <a:off x="3563888" y="4442867"/>
            <a:ext cx="1116062" cy="143445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89" name="Line 37"/>
          <p:cNvSpPr>
            <a:spLocks noChangeShapeType="1"/>
          </p:cNvSpPr>
          <p:nvPr/>
        </p:nvSpPr>
        <p:spPr bwMode="auto">
          <a:xfrm flipH="1" flipV="1">
            <a:off x="2843808" y="3866232"/>
            <a:ext cx="720080" cy="720080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" name="TextBox 14"/>
          <p:cNvSpPr txBox="1">
            <a:spLocks noChangeArrowheads="1"/>
          </p:cNvSpPr>
          <p:nvPr/>
        </p:nvSpPr>
        <p:spPr bwMode="auto">
          <a:xfrm>
            <a:off x="3219450" y="5738267"/>
            <a:ext cx="4302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/>
              <a:t>M</a:t>
            </a:r>
            <a:endParaRPr lang="ru-RU" sz="2200"/>
          </a:p>
        </p:txBody>
      </p:sp>
      <p:sp>
        <p:nvSpPr>
          <p:cNvPr id="10" name="TextBox 14"/>
          <p:cNvSpPr txBox="1">
            <a:spLocks noChangeArrowheads="1"/>
          </p:cNvSpPr>
          <p:nvPr/>
        </p:nvSpPr>
        <p:spPr bwMode="auto">
          <a:xfrm>
            <a:off x="4679950" y="4187279"/>
            <a:ext cx="43021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/>
              <a:t>L</a:t>
            </a:r>
            <a:endParaRPr lang="ru-RU" sz="2200"/>
          </a:p>
        </p:txBody>
      </p:sp>
      <p:sp>
        <p:nvSpPr>
          <p:cNvPr id="11" name="TextBox 14"/>
          <p:cNvSpPr txBox="1">
            <a:spLocks noChangeArrowheads="1"/>
          </p:cNvSpPr>
          <p:nvPr/>
        </p:nvSpPr>
        <p:spPr bwMode="auto">
          <a:xfrm>
            <a:off x="2484438" y="3511004"/>
            <a:ext cx="430212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dirty="0"/>
              <a:t>K</a:t>
            </a:r>
            <a:endParaRPr lang="ru-RU" sz="2200" dirty="0"/>
          </a:p>
        </p:txBody>
      </p:sp>
      <p:sp>
        <p:nvSpPr>
          <p:cNvPr id="100375" name="Freeform 23"/>
          <p:cNvSpPr>
            <a:spLocks/>
          </p:cNvSpPr>
          <p:nvPr/>
        </p:nvSpPr>
        <p:spPr bwMode="auto">
          <a:xfrm>
            <a:off x="539750" y="2642642"/>
            <a:ext cx="4392613" cy="3097212"/>
          </a:xfrm>
          <a:custGeom>
            <a:avLst/>
            <a:gdLst>
              <a:gd name="T0" fmla="*/ 0 w 1996"/>
              <a:gd name="T1" fmla="*/ 1089 h 1089"/>
              <a:gd name="T2" fmla="*/ 1724 w 1996"/>
              <a:gd name="T3" fmla="*/ 0 h 1089"/>
              <a:gd name="T4" fmla="*/ 1996 w 1996"/>
              <a:gd name="T5" fmla="*/ 1089 h 1089"/>
              <a:gd name="T6" fmla="*/ 0 w 1996"/>
              <a:gd name="T7" fmla="*/ 1089 h 1089"/>
              <a:gd name="T8" fmla="*/ 0 60000 65536"/>
              <a:gd name="T9" fmla="*/ 0 60000 65536"/>
              <a:gd name="T10" fmla="*/ 0 60000 65536"/>
              <a:gd name="T11" fmla="*/ 0 60000 65536"/>
              <a:gd name="T12" fmla="*/ 0 w 1996"/>
              <a:gd name="T13" fmla="*/ 0 h 1089"/>
              <a:gd name="T14" fmla="*/ 1996 w 1996"/>
              <a:gd name="T15" fmla="*/ 1089 h 108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96" h="1089">
                <a:moveTo>
                  <a:pt x="0" y="1089"/>
                </a:moveTo>
                <a:lnTo>
                  <a:pt x="1724" y="0"/>
                </a:lnTo>
                <a:lnTo>
                  <a:pt x="1996" y="1089"/>
                </a:lnTo>
                <a:lnTo>
                  <a:pt x="0" y="1089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Рисунок 30" descr="вспомнить все страниц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1283"/>
          </a:xfrm>
          <a:prstGeom prst="rect">
            <a:avLst/>
          </a:prstGeom>
        </p:spPr>
      </p:pic>
      <p:sp>
        <p:nvSpPr>
          <p:cNvPr id="100406" name="Freeform 54"/>
          <p:cNvSpPr>
            <a:spLocks/>
          </p:cNvSpPr>
          <p:nvPr/>
        </p:nvSpPr>
        <p:spPr bwMode="auto">
          <a:xfrm>
            <a:off x="3563888" y="5594424"/>
            <a:ext cx="144463" cy="146050"/>
          </a:xfrm>
          <a:custGeom>
            <a:avLst/>
            <a:gdLst>
              <a:gd name="T0" fmla="*/ 0 w 91"/>
              <a:gd name="T1" fmla="*/ 0 h 91"/>
              <a:gd name="T2" fmla="*/ 91 w 91"/>
              <a:gd name="T3" fmla="*/ 0 h 91"/>
              <a:gd name="T4" fmla="*/ 91 w 91"/>
              <a:gd name="T5" fmla="*/ 91 h 91"/>
              <a:gd name="T6" fmla="*/ 0 60000 65536"/>
              <a:gd name="T7" fmla="*/ 0 60000 65536"/>
              <a:gd name="T8" fmla="*/ 0 60000 65536"/>
              <a:gd name="T9" fmla="*/ 0 w 91"/>
              <a:gd name="T10" fmla="*/ 0 h 91"/>
              <a:gd name="T11" fmla="*/ 91 w 91"/>
              <a:gd name="T12" fmla="*/ 91 h 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" h="91">
                <a:moveTo>
                  <a:pt x="0" y="0"/>
                </a:moveTo>
                <a:lnTo>
                  <a:pt x="91" y="0"/>
                </a:lnTo>
                <a:lnTo>
                  <a:pt x="91" y="91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7" name="Freeform 45"/>
          <p:cNvSpPr>
            <a:spLocks/>
          </p:cNvSpPr>
          <p:nvPr/>
        </p:nvSpPr>
        <p:spPr bwMode="auto">
          <a:xfrm>
            <a:off x="4191000" y="2971254"/>
            <a:ext cx="214313" cy="63500"/>
          </a:xfrm>
          <a:custGeom>
            <a:avLst/>
            <a:gdLst>
              <a:gd name="T0" fmla="*/ 0 w 123"/>
              <a:gd name="T1" fmla="*/ 0 h 40"/>
              <a:gd name="T2" fmla="*/ 123 w 123"/>
              <a:gd name="T3" fmla="*/ 27 h 40"/>
              <a:gd name="T4" fmla="*/ 0 60000 65536"/>
              <a:gd name="T5" fmla="*/ 0 60000 65536"/>
              <a:gd name="T6" fmla="*/ 0 w 123"/>
              <a:gd name="T7" fmla="*/ 0 h 40"/>
              <a:gd name="T8" fmla="*/ 123 w 123"/>
              <a:gd name="T9" fmla="*/ 40 h 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3" h="40">
                <a:moveTo>
                  <a:pt x="0" y="0"/>
                </a:moveTo>
                <a:cubicBezTo>
                  <a:pt x="40" y="40"/>
                  <a:pt x="56" y="27"/>
                  <a:pt x="123" y="27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9" name="Freeform 47"/>
          <p:cNvSpPr>
            <a:spLocks/>
          </p:cNvSpPr>
          <p:nvPr/>
        </p:nvSpPr>
        <p:spPr bwMode="auto">
          <a:xfrm>
            <a:off x="4167188" y="3033167"/>
            <a:ext cx="238125" cy="68262"/>
          </a:xfrm>
          <a:custGeom>
            <a:avLst/>
            <a:gdLst>
              <a:gd name="T0" fmla="*/ 0 w 150"/>
              <a:gd name="T1" fmla="*/ 0 h 43"/>
              <a:gd name="T2" fmla="*/ 39 w 150"/>
              <a:gd name="T3" fmla="*/ 30 h 43"/>
              <a:gd name="T4" fmla="*/ 57 w 150"/>
              <a:gd name="T5" fmla="*/ 36 h 43"/>
              <a:gd name="T6" fmla="*/ 150 w 150"/>
              <a:gd name="T7" fmla="*/ 24 h 43"/>
              <a:gd name="T8" fmla="*/ 0 60000 65536"/>
              <a:gd name="T9" fmla="*/ 0 60000 65536"/>
              <a:gd name="T10" fmla="*/ 0 60000 65536"/>
              <a:gd name="T11" fmla="*/ 0 60000 65536"/>
              <a:gd name="T12" fmla="*/ 0 w 150"/>
              <a:gd name="T13" fmla="*/ 0 h 43"/>
              <a:gd name="T14" fmla="*/ 150 w 150"/>
              <a:gd name="T15" fmla="*/ 43 h 4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0" h="43">
                <a:moveTo>
                  <a:pt x="0" y="0"/>
                </a:moveTo>
                <a:cubicBezTo>
                  <a:pt x="5" y="24"/>
                  <a:pt x="17" y="23"/>
                  <a:pt x="39" y="30"/>
                </a:cubicBezTo>
                <a:cubicBezTo>
                  <a:pt x="45" y="32"/>
                  <a:pt x="57" y="36"/>
                  <a:pt x="57" y="36"/>
                </a:cubicBezTo>
                <a:cubicBezTo>
                  <a:pt x="62" y="36"/>
                  <a:pt x="131" y="43"/>
                  <a:pt x="150" y="24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5" name="Freeform 43"/>
          <p:cNvSpPr>
            <a:spLocks/>
          </p:cNvSpPr>
          <p:nvPr/>
        </p:nvSpPr>
        <p:spPr bwMode="auto">
          <a:xfrm>
            <a:off x="4065588" y="2856954"/>
            <a:ext cx="115887" cy="114300"/>
          </a:xfrm>
          <a:custGeom>
            <a:avLst/>
            <a:gdLst>
              <a:gd name="T0" fmla="*/ 10 w 73"/>
              <a:gd name="T1" fmla="*/ 0 h 72"/>
              <a:gd name="T2" fmla="*/ 7 w 73"/>
              <a:gd name="T3" fmla="*/ 33 h 72"/>
              <a:gd name="T4" fmla="*/ 73 w 73"/>
              <a:gd name="T5" fmla="*/ 72 h 72"/>
              <a:gd name="T6" fmla="*/ 0 60000 65536"/>
              <a:gd name="T7" fmla="*/ 0 60000 65536"/>
              <a:gd name="T8" fmla="*/ 0 60000 65536"/>
              <a:gd name="T9" fmla="*/ 0 w 73"/>
              <a:gd name="T10" fmla="*/ 0 h 72"/>
              <a:gd name="T11" fmla="*/ 73 w 73"/>
              <a:gd name="T12" fmla="*/ 72 h 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3" h="72">
                <a:moveTo>
                  <a:pt x="10" y="0"/>
                </a:moveTo>
                <a:cubicBezTo>
                  <a:pt x="0" y="15"/>
                  <a:pt x="2" y="7"/>
                  <a:pt x="7" y="33"/>
                </a:cubicBezTo>
                <a:cubicBezTo>
                  <a:pt x="13" y="65"/>
                  <a:pt x="46" y="72"/>
                  <a:pt x="73" y="72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6" name="Freeform 44"/>
          <p:cNvSpPr>
            <a:spLocks/>
          </p:cNvSpPr>
          <p:nvPr/>
        </p:nvSpPr>
        <p:spPr bwMode="auto">
          <a:xfrm>
            <a:off x="4010025" y="2923629"/>
            <a:ext cx="142875" cy="123825"/>
          </a:xfrm>
          <a:custGeom>
            <a:avLst/>
            <a:gdLst>
              <a:gd name="T0" fmla="*/ 0 w 90"/>
              <a:gd name="T1" fmla="*/ 0 h 78"/>
              <a:gd name="T2" fmla="*/ 12 w 90"/>
              <a:gd name="T3" fmla="*/ 54 h 78"/>
              <a:gd name="T4" fmla="*/ 90 w 90"/>
              <a:gd name="T5" fmla="*/ 78 h 78"/>
              <a:gd name="T6" fmla="*/ 0 60000 65536"/>
              <a:gd name="T7" fmla="*/ 0 60000 65536"/>
              <a:gd name="T8" fmla="*/ 0 60000 65536"/>
              <a:gd name="T9" fmla="*/ 0 w 90"/>
              <a:gd name="T10" fmla="*/ 0 h 78"/>
              <a:gd name="T11" fmla="*/ 90 w 90"/>
              <a:gd name="T12" fmla="*/ 78 h 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0" h="78">
                <a:moveTo>
                  <a:pt x="0" y="0"/>
                </a:moveTo>
                <a:cubicBezTo>
                  <a:pt x="1" y="15"/>
                  <a:pt x="0" y="40"/>
                  <a:pt x="12" y="54"/>
                </a:cubicBezTo>
                <a:cubicBezTo>
                  <a:pt x="26" y="71"/>
                  <a:pt x="69" y="78"/>
                  <a:pt x="90" y="78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7" name="Freeform 55"/>
          <p:cNvSpPr>
            <a:spLocks/>
          </p:cNvSpPr>
          <p:nvPr/>
        </p:nvSpPr>
        <p:spPr bwMode="auto">
          <a:xfrm rot="8170577">
            <a:off x="2810762" y="3873594"/>
            <a:ext cx="79375" cy="144463"/>
          </a:xfrm>
          <a:custGeom>
            <a:avLst/>
            <a:gdLst>
              <a:gd name="T0" fmla="*/ 0 w 91"/>
              <a:gd name="T1" fmla="*/ 0 h 91"/>
              <a:gd name="T2" fmla="*/ 91 w 91"/>
              <a:gd name="T3" fmla="*/ 0 h 91"/>
              <a:gd name="T4" fmla="*/ 91 w 91"/>
              <a:gd name="T5" fmla="*/ 91 h 91"/>
              <a:gd name="T6" fmla="*/ 0 60000 65536"/>
              <a:gd name="T7" fmla="*/ 0 60000 65536"/>
              <a:gd name="T8" fmla="*/ 0 60000 65536"/>
              <a:gd name="T9" fmla="*/ 0 w 91"/>
              <a:gd name="T10" fmla="*/ 0 h 91"/>
              <a:gd name="T11" fmla="*/ 91 w 91"/>
              <a:gd name="T12" fmla="*/ 91 h 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" h="91">
                <a:moveTo>
                  <a:pt x="0" y="0"/>
                </a:moveTo>
                <a:lnTo>
                  <a:pt x="91" y="0"/>
                </a:lnTo>
                <a:lnTo>
                  <a:pt x="91" y="91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3" name="Freeform 41"/>
          <p:cNvSpPr>
            <a:spLocks/>
          </p:cNvSpPr>
          <p:nvPr/>
        </p:nvSpPr>
        <p:spPr bwMode="auto">
          <a:xfrm>
            <a:off x="942975" y="5420767"/>
            <a:ext cx="114300" cy="109537"/>
          </a:xfrm>
          <a:custGeom>
            <a:avLst/>
            <a:gdLst>
              <a:gd name="T0" fmla="*/ 0 w 72"/>
              <a:gd name="T1" fmla="*/ 0 h 69"/>
              <a:gd name="T2" fmla="*/ 60 w 72"/>
              <a:gd name="T3" fmla="*/ 24 h 69"/>
              <a:gd name="T4" fmla="*/ 72 w 72"/>
              <a:gd name="T5" fmla="*/ 69 h 69"/>
              <a:gd name="T6" fmla="*/ 0 60000 65536"/>
              <a:gd name="T7" fmla="*/ 0 60000 65536"/>
              <a:gd name="T8" fmla="*/ 0 60000 65536"/>
              <a:gd name="T9" fmla="*/ 0 w 72"/>
              <a:gd name="T10" fmla="*/ 0 h 69"/>
              <a:gd name="T11" fmla="*/ 72 w 72"/>
              <a:gd name="T12" fmla="*/ 69 h 6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" h="69">
                <a:moveTo>
                  <a:pt x="0" y="0"/>
                </a:moveTo>
                <a:cubicBezTo>
                  <a:pt x="41" y="3"/>
                  <a:pt x="36" y="0"/>
                  <a:pt x="60" y="24"/>
                </a:cubicBezTo>
                <a:cubicBezTo>
                  <a:pt x="65" y="38"/>
                  <a:pt x="72" y="54"/>
                  <a:pt x="72" y="69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4" name="Freeform 42"/>
          <p:cNvSpPr>
            <a:spLocks/>
          </p:cNvSpPr>
          <p:nvPr/>
        </p:nvSpPr>
        <p:spPr bwMode="auto">
          <a:xfrm>
            <a:off x="1025525" y="5560467"/>
            <a:ext cx="63500" cy="176212"/>
          </a:xfrm>
          <a:custGeom>
            <a:avLst/>
            <a:gdLst>
              <a:gd name="T0" fmla="*/ 0 w 40"/>
              <a:gd name="T1" fmla="*/ 0 h 111"/>
              <a:gd name="T2" fmla="*/ 27 w 40"/>
              <a:gd name="T3" fmla="*/ 12 h 111"/>
              <a:gd name="T4" fmla="*/ 39 w 40"/>
              <a:gd name="T5" fmla="*/ 39 h 111"/>
              <a:gd name="T6" fmla="*/ 36 w 40"/>
              <a:gd name="T7" fmla="*/ 108 h 111"/>
              <a:gd name="T8" fmla="*/ 27 w 40"/>
              <a:gd name="T9" fmla="*/ 111 h 1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"/>
              <a:gd name="T16" fmla="*/ 0 h 111"/>
              <a:gd name="T17" fmla="*/ 40 w 40"/>
              <a:gd name="T18" fmla="*/ 111 h 11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" h="111">
                <a:moveTo>
                  <a:pt x="0" y="0"/>
                </a:moveTo>
                <a:cubicBezTo>
                  <a:pt x="21" y="7"/>
                  <a:pt x="13" y="2"/>
                  <a:pt x="27" y="12"/>
                </a:cubicBezTo>
                <a:cubicBezTo>
                  <a:pt x="32" y="20"/>
                  <a:pt x="39" y="39"/>
                  <a:pt x="39" y="39"/>
                </a:cubicBezTo>
                <a:cubicBezTo>
                  <a:pt x="38" y="62"/>
                  <a:pt x="40" y="85"/>
                  <a:pt x="36" y="108"/>
                </a:cubicBezTo>
                <a:cubicBezTo>
                  <a:pt x="35" y="111"/>
                  <a:pt x="27" y="111"/>
                  <a:pt x="27" y="111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8" name="Freeform 56"/>
          <p:cNvSpPr>
            <a:spLocks/>
          </p:cNvSpPr>
          <p:nvPr/>
        </p:nvSpPr>
        <p:spPr bwMode="auto">
          <a:xfrm rot="10221548">
            <a:off x="4572000" y="4441279"/>
            <a:ext cx="119063" cy="144463"/>
          </a:xfrm>
          <a:custGeom>
            <a:avLst/>
            <a:gdLst>
              <a:gd name="T0" fmla="*/ 0 w 91"/>
              <a:gd name="T1" fmla="*/ 0 h 91"/>
              <a:gd name="T2" fmla="*/ 91 w 91"/>
              <a:gd name="T3" fmla="*/ 0 h 91"/>
              <a:gd name="T4" fmla="*/ 91 w 91"/>
              <a:gd name="T5" fmla="*/ 91 h 91"/>
              <a:gd name="T6" fmla="*/ 0 60000 65536"/>
              <a:gd name="T7" fmla="*/ 0 60000 65536"/>
              <a:gd name="T8" fmla="*/ 0 60000 65536"/>
              <a:gd name="T9" fmla="*/ 0 w 91"/>
              <a:gd name="T10" fmla="*/ 0 h 91"/>
              <a:gd name="T11" fmla="*/ 91 w 91"/>
              <a:gd name="T12" fmla="*/ 91 h 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" h="91">
                <a:moveTo>
                  <a:pt x="0" y="0"/>
                </a:moveTo>
                <a:lnTo>
                  <a:pt x="91" y="0"/>
                </a:lnTo>
                <a:lnTo>
                  <a:pt x="91" y="91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66" name="Text Box 14"/>
          <p:cNvSpPr txBox="1">
            <a:spLocks noChangeArrowheads="1"/>
          </p:cNvSpPr>
          <p:nvPr/>
        </p:nvSpPr>
        <p:spPr bwMode="auto">
          <a:xfrm>
            <a:off x="467544" y="980728"/>
            <a:ext cx="813690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i="1" dirty="0" smtClean="0">
                <a:solidFill>
                  <a:srgbClr val="7030A0"/>
                </a:solidFill>
              </a:rPr>
              <a:t>Биссектрисы </a:t>
            </a:r>
            <a:r>
              <a:rPr lang="ru-RU" sz="2800" i="1" dirty="0" smtClean="0">
                <a:solidFill>
                  <a:srgbClr val="7030A0"/>
                </a:solidFill>
              </a:rPr>
              <a:t>треугольника </a:t>
            </a:r>
            <a:r>
              <a:rPr lang="ru-RU" sz="2800" i="1" dirty="0" smtClean="0">
                <a:solidFill>
                  <a:srgbClr val="7030A0"/>
                </a:solidFill>
              </a:rPr>
              <a:t>пересекаются в одной точке</a:t>
            </a:r>
            <a:endParaRPr lang="ru-RU" sz="2800" b="1" i="1" dirty="0">
              <a:solidFill>
                <a:srgbClr val="7030A0"/>
              </a:solidFill>
            </a:endParaRPr>
          </a:p>
        </p:txBody>
      </p:sp>
      <p:graphicFrame>
        <p:nvGraphicFramePr>
          <p:cNvPr id="100373" name="Object 21"/>
          <p:cNvGraphicFramePr>
            <a:graphicFrameLocks noChangeAspect="1"/>
          </p:cNvGraphicFramePr>
          <p:nvPr>
            <p:ph idx="4294967295"/>
          </p:nvPr>
        </p:nvGraphicFramePr>
        <p:xfrm>
          <a:off x="5148263" y="2353717"/>
          <a:ext cx="3744912" cy="444500"/>
        </p:xfrm>
        <a:graphic>
          <a:graphicData uri="http://schemas.openxmlformats.org/presentationml/2006/ole">
            <p:oleObj spid="_x0000_s28674" name="Формула" r:id="rId4" imgW="1714320" imgH="203040" progId="Equation.3">
              <p:embed/>
            </p:oleObj>
          </a:graphicData>
        </a:graphic>
      </p:graphicFrame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211638" y="2210842"/>
            <a:ext cx="4302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В</a:t>
            </a:r>
          </a:p>
        </p:txBody>
      </p:sp>
      <p:sp>
        <p:nvSpPr>
          <p:cNvPr id="2" name="TextBox 14"/>
          <p:cNvSpPr txBox="1">
            <a:spLocks noChangeArrowheads="1"/>
          </p:cNvSpPr>
          <p:nvPr/>
        </p:nvSpPr>
        <p:spPr bwMode="auto">
          <a:xfrm>
            <a:off x="4859338" y="5738267"/>
            <a:ext cx="4302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С</a:t>
            </a:r>
          </a:p>
        </p:txBody>
      </p:sp>
      <p:sp>
        <p:nvSpPr>
          <p:cNvPr id="3" name="TextBox 14"/>
          <p:cNvSpPr txBox="1">
            <a:spLocks noChangeArrowheads="1"/>
          </p:cNvSpPr>
          <p:nvPr/>
        </p:nvSpPr>
        <p:spPr bwMode="auto">
          <a:xfrm>
            <a:off x="254000" y="5671592"/>
            <a:ext cx="4302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А</a:t>
            </a:r>
          </a:p>
        </p:txBody>
      </p:sp>
      <p:sp>
        <p:nvSpPr>
          <p:cNvPr id="100380" name="Line 28"/>
          <p:cNvSpPr>
            <a:spLocks noChangeShapeType="1"/>
          </p:cNvSpPr>
          <p:nvPr/>
        </p:nvSpPr>
        <p:spPr bwMode="auto">
          <a:xfrm flipV="1">
            <a:off x="539750" y="4226271"/>
            <a:ext cx="4104258" cy="151199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82" name="Line 30"/>
          <p:cNvSpPr>
            <a:spLocks noChangeShapeType="1"/>
          </p:cNvSpPr>
          <p:nvPr/>
        </p:nvSpPr>
        <p:spPr bwMode="auto">
          <a:xfrm flipH="1">
            <a:off x="3131839" y="2642642"/>
            <a:ext cx="1209973" cy="3095798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" name="TextBox 14"/>
          <p:cNvSpPr txBox="1">
            <a:spLocks noChangeArrowheads="1"/>
          </p:cNvSpPr>
          <p:nvPr/>
        </p:nvSpPr>
        <p:spPr bwMode="auto">
          <a:xfrm>
            <a:off x="3347864" y="4082256"/>
            <a:ext cx="4302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dirty="0"/>
              <a:t>О</a:t>
            </a:r>
          </a:p>
        </p:txBody>
      </p:sp>
      <p:sp>
        <p:nvSpPr>
          <p:cNvPr id="6" name="TextBox 14"/>
          <p:cNvSpPr txBox="1">
            <a:spLocks noChangeArrowheads="1"/>
          </p:cNvSpPr>
          <p:nvPr/>
        </p:nvSpPr>
        <p:spPr bwMode="auto">
          <a:xfrm>
            <a:off x="4643438" y="3799929"/>
            <a:ext cx="646112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А</a:t>
            </a:r>
            <a:r>
              <a:rPr lang="ru-RU" sz="2200" baseline="-25000"/>
              <a:t>1</a:t>
            </a:r>
            <a:endParaRPr lang="ru-RU" sz="2200"/>
          </a:p>
        </p:txBody>
      </p:sp>
      <p:sp>
        <p:nvSpPr>
          <p:cNvPr id="7" name="TextBox 14"/>
          <p:cNvSpPr txBox="1">
            <a:spLocks noChangeArrowheads="1"/>
          </p:cNvSpPr>
          <p:nvPr/>
        </p:nvSpPr>
        <p:spPr bwMode="auto">
          <a:xfrm>
            <a:off x="2195513" y="3655467"/>
            <a:ext cx="57467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С</a:t>
            </a:r>
            <a:r>
              <a:rPr lang="ru-RU" sz="2200" baseline="-25000"/>
              <a:t>1</a:t>
            </a:r>
            <a:endParaRPr lang="ru-RU" sz="2200"/>
          </a:p>
        </p:txBody>
      </p:sp>
      <p:sp>
        <p:nvSpPr>
          <p:cNvPr id="8" name="TextBox 14"/>
          <p:cNvSpPr txBox="1">
            <a:spLocks noChangeArrowheads="1"/>
          </p:cNvSpPr>
          <p:nvPr/>
        </p:nvSpPr>
        <p:spPr bwMode="auto">
          <a:xfrm>
            <a:off x="2701925" y="5738267"/>
            <a:ext cx="6461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В</a:t>
            </a:r>
            <a:r>
              <a:rPr lang="ru-RU" sz="2200" baseline="-25000"/>
              <a:t>1</a:t>
            </a:r>
            <a:endParaRPr lang="ru-RU" sz="2200"/>
          </a:p>
        </p:txBody>
      </p:sp>
      <p:sp>
        <p:nvSpPr>
          <p:cNvPr id="100387" name="Line 35"/>
          <p:cNvSpPr>
            <a:spLocks noChangeShapeType="1"/>
          </p:cNvSpPr>
          <p:nvPr/>
        </p:nvSpPr>
        <p:spPr bwMode="auto">
          <a:xfrm>
            <a:off x="3563888" y="4586312"/>
            <a:ext cx="0" cy="1122362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88" name="Line 36"/>
          <p:cNvSpPr>
            <a:spLocks noChangeShapeType="1"/>
          </p:cNvSpPr>
          <p:nvPr/>
        </p:nvSpPr>
        <p:spPr bwMode="auto">
          <a:xfrm flipV="1">
            <a:off x="3563888" y="4442867"/>
            <a:ext cx="1116062" cy="143445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89" name="Line 37"/>
          <p:cNvSpPr>
            <a:spLocks noChangeShapeType="1"/>
          </p:cNvSpPr>
          <p:nvPr/>
        </p:nvSpPr>
        <p:spPr bwMode="auto">
          <a:xfrm flipH="1" flipV="1">
            <a:off x="2843808" y="3866232"/>
            <a:ext cx="720080" cy="720080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" name="TextBox 14"/>
          <p:cNvSpPr txBox="1">
            <a:spLocks noChangeArrowheads="1"/>
          </p:cNvSpPr>
          <p:nvPr/>
        </p:nvSpPr>
        <p:spPr bwMode="auto">
          <a:xfrm>
            <a:off x="3219450" y="5738267"/>
            <a:ext cx="4302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/>
              <a:t>M</a:t>
            </a:r>
            <a:endParaRPr lang="ru-RU" sz="2200"/>
          </a:p>
        </p:txBody>
      </p:sp>
      <p:sp>
        <p:nvSpPr>
          <p:cNvPr id="10" name="TextBox 14"/>
          <p:cNvSpPr txBox="1">
            <a:spLocks noChangeArrowheads="1"/>
          </p:cNvSpPr>
          <p:nvPr/>
        </p:nvSpPr>
        <p:spPr bwMode="auto">
          <a:xfrm>
            <a:off x="4679950" y="4187279"/>
            <a:ext cx="43021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/>
              <a:t>L</a:t>
            </a:r>
            <a:endParaRPr lang="ru-RU" sz="2200"/>
          </a:p>
        </p:txBody>
      </p:sp>
      <p:sp>
        <p:nvSpPr>
          <p:cNvPr id="11" name="TextBox 14"/>
          <p:cNvSpPr txBox="1">
            <a:spLocks noChangeArrowheads="1"/>
          </p:cNvSpPr>
          <p:nvPr/>
        </p:nvSpPr>
        <p:spPr bwMode="auto">
          <a:xfrm>
            <a:off x="2484438" y="3511004"/>
            <a:ext cx="430212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dirty="0"/>
              <a:t>K</a:t>
            </a:r>
            <a:endParaRPr lang="ru-RU" sz="2200" dirty="0"/>
          </a:p>
        </p:txBody>
      </p:sp>
      <p:graphicFrame>
        <p:nvGraphicFramePr>
          <p:cNvPr id="100409" name="Object 57"/>
          <p:cNvGraphicFramePr>
            <a:graphicFrameLocks noChangeAspect="1"/>
          </p:cNvGraphicFramePr>
          <p:nvPr/>
        </p:nvGraphicFramePr>
        <p:xfrm>
          <a:off x="6156325" y="2929979"/>
          <a:ext cx="1414463" cy="388938"/>
        </p:xfrm>
        <a:graphic>
          <a:graphicData uri="http://schemas.openxmlformats.org/presentationml/2006/ole">
            <p:oleObj spid="_x0000_s28675" name="Формула" r:id="rId5" imgW="647640" imgH="177480" progId="Equation.3">
              <p:embed/>
            </p:oleObj>
          </a:graphicData>
        </a:graphic>
      </p:graphicFrame>
      <p:sp>
        <p:nvSpPr>
          <p:cNvPr id="100375" name="Freeform 23"/>
          <p:cNvSpPr>
            <a:spLocks/>
          </p:cNvSpPr>
          <p:nvPr/>
        </p:nvSpPr>
        <p:spPr bwMode="auto">
          <a:xfrm>
            <a:off x="539750" y="2642642"/>
            <a:ext cx="4392613" cy="3097212"/>
          </a:xfrm>
          <a:custGeom>
            <a:avLst/>
            <a:gdLst>
              <a:gd name="T0" fmla="*/ 0 w 1996"/>
              <a:gd name="T1" fmla="*/ 1089 h 1089"/>
              <a:gd name="T2" fmla="*/ 1724 w 1996"/>
              <a:gd name="T3" fmla="*/ 0 h 1089"/>
              <a:gd name="T4" fmla="*/ 1996 w 1996"/>
              <a:gd name="T5" fmla="*/ 1089 h 1089"/>
              <a:gd name="T6" fmla="*/ 0 w 1996"/>
              <a:gd name="T7" fmla="*/ 1089 h 1089"/>
              <a:gd name="T8" fmla="*/ 0 60000 65536"/>
              <a:gd name="T9" fmla="*/ 0 60000 65536"/>
              <a:gd name="T10" fmla="*/ 0 60000 65536"/>
              <a:gd name="T11" fmla="*/ 0 60000 65536"/>
              <a:gd name="T12" fmla="*/ 0 w 1996"/>
              <a:gd name="T13" fmla="*/ 0 h 1089"/>
              <a:gd name="T14" fmla="*/ 1996 w 1996"/>
              <a:gd name="T15" fmla="*/ 1089 h 108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96" h="1089">
                <a:moveTo>
                  <a:pt x="0" y="1089"/>
                </a:moveTo>
                <a:lnTo>
                  <a:pt x="1724" y="0"/>
                </a:lnTo>
                <a:lnTo>
                  <a:pt x="1996" y="1089"/>
                </a:lnTo>
                <a:lnTo>
                  <a:pt x="0" y="1089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425</Words>
  <Application>Microsoft Office PowerPoint</Application>
  <PresentationFormat>Экран (4:3)</PresentationFormat>
  <Paragraphs>206</Paragraphs>
  <Slides>23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5" baseType="lpstr">
      <vt:lpstr>Тема Office</vt:lpstr>
      <vt:lpstr>Формула</vt:lpstr>
      <vt:lpstr>Слайд 1</vt:lpstr>
      <vt:lpstr>Определи отличие:</vt:lpstr>
      <vt:lpstr>Определи отличие:</vt:lpstr>
      <vt:lpstr>Определи отличие: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Вписанные окружности</dc:title>
  <dc:creator>Юлия</dc:creator>
  <cp:lastModifiedBy>Юлия</cp:lastModifiedBy>
  <cp:revision>14</cp:revision>
  <dcterms:created xsi:type="dcterms:W3CDTF">2020-04-16T03:57:22Z</dcterms:created>
  <dcterms:modified xsi:type="dcterms:W3CDTF">2020-04-29T14:34:00Z</dcterms:modified>
</cp:coreProperties>
</file>