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72" r:id="rId4"/>
    <p:sldId id="259" r:id="rId5"/>
    <p:sldId id="275" r:id="rId6"/>
    <p:sldId id="260" r:id="rId7"/>
    <p:sldId id="274" r:id="rId8"/>
    <p:sldId id="261" r:id="rId9"/>
    <p:sldId id="262" r:id="rId10"/>
    <p:sldId id="279" r:id="rId11"/>
    <p:sldId id="276" r:id="rId12"/>
    <p:sldId id="281" r:id="rId13"/>
    <p:sldId id="282" r:id="rId14"/>
    <p:sldId id="283" r:id="rId15"/>
    <p:sldId id="285" r:id="rId16"/>
    <p:sldId id="284" r:id="rId17"/>
    <p:sldId id="286" r:id="rId18"/>
    <p:sldId id="28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04C8-BAE4-4AB4-8688-00964C85F66A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21D2-4452-4E5B-8250-0D4253B1D0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04C8-BAE4-4AB4-8688-00964C85F66A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21D2-4452-4E5B-8250-0D4253B1D0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04C8-BAE4-4AB4-8688-00964C85F66A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21D2-4452-4E5B-8250-0D4253B1D0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04C8-BAE4-4AB4-8688-00964C85F66A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21D2-4452-4E5B-8250-0D4253B1D0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04C8-BAE4-4AB4-8688-00964C85F66A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21D2-4452-4E5B-8250-0D4253B1D0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04C8-BAE4-4AB4-8688-00964C85F66A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21D2-4452-4E5B-8250-0D4253B1D0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04C8-BAE4-4AB4-8688-00964C85F66A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21D2-4452-4E5B-8250-0D4253B1D0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04C8-BAE4-4AB4-8688-00964C85F66A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21D2-4452-4E5B-8250-0D4253B1D0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04C8-BAE4-4AB4-8688-00964C85F66A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21D2-4452-4E5B-8250-0D4253B1D0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04C8-BAE4-4AB4-8688-00964C85F66A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21D2-4452-4E5B-8250-0D4253B1D0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04C8-BAE4-4AB4-8688-00964C85F66A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21D2-4452-4E5B-8250-0D4253B1D0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604C8-BAE4-4AB4-8688-00964C85F66A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621D2-4452-4E5B-8250-0D4253B1D0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s://avatars.mds.yandex.net/get-pdb/225396/6e33a366-ea86-40f4-a64e-dc39068186ab/s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0"/>
            <a:ext cx="6858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404664"/>
            <a:ext cx="4320480" cy="22322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Построение </a:t>
            </a:r>
            <a:r>
              <a:rPr lang="ru-RU" dirty="0" smtClean="0"/>
              <a:t>треугольника по трем </a:t>
            </a:r>
            <a:r>
              <a:rPr lang="ru-RU" dirty="0" smtClean="0"/>
              <a:t>элементам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i="1" dirty="0" smtClean="0"/>
              <a:t>(</a:t>
            </a:r>
            <a:r>
              <a:rPr lang="ru-RU" sz="2200" i="1" dirty="0" smtClean="0"/>
              <a:t>медиана, сторона, угол)</a:t>
            </a:r>
            <a:endParaRPr lang="ru-RU" sz="22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1728192" cy="6408712"/>
          </a:xfrm>
        </p:spPr>
        <p:txBody>
          <a:bodyPr vert="vert270">
            <a:normAutofit lnSpcReduction="10000"/>
          </a:bodyPr>
          <a:lstStyle/>
          <a:p>
            <a:r>
              <a:rPr lang="ru-RU" dirty="0" smtClean="0"/>
              <a:t>Геометрия </a:t>
            </a:r>
          </a:p>
          <a:p>
            <a:r>
              <a:rPr lang="ru-RU" dirty="0" smtClean="0"/>
              <a:t>7 класс</a:t>
            </a:r>
          </a:p>
          <a:p>
            <a:r>
              <a:rPr lang="ru-RU" dirty="0" smtClean="0"/>
              <a:t>занятие 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Овал 41"/>
          <p:cNvSpPr/>
          <p:nvPr/>
        </p:nvSpPr>
        <p:spPr>
          <a:xfrm>
            <a:off x="1331640" y="620688"/>
            <a:ext cx="3528392" cy="3600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4644008" y="1484784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4</a:t>
            </a:r>
            <a:endParaRPr lang="ru-RU" dirty="0"/>
          </a:p>
        </p:txBody>
      </p:sp>
      <p:cxnSp>
        <p:nvCxnSpPr>
          <p:cNvPr id="40" name="Прямая соединительная линия 39"/>
          <p:cNvCxnSpPr>
            <a:stCxn id="38" idx="2"/>
            <a:endCxn id="37" idx="2"/>
          </p:cNvCxnSpPr>
          <p:nvPr/>
        </p:nvCxnSpPr>
        <p:spPr>
          <a:xfrm>
            <a:off x="5292080" y="4387964"/>
            <a:ext cx="1754481" cy="3143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6084168" y="224644"/>
            <a:ext cx="2880320" cy="15121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0060"/>
            <a:ext cx="2386608" cy="226084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Дано: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ru-RU" dirty="0" smtClean="0"/>
              <a:t>,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</a:p>
          <a:p>
            <a:pPr>
              <a:buNone/>
            </a:pPr>
            <a:r>
              <a:rPr lang="ru-RU" dirty="0" smtClean="0"/>
              <a:t>Построить:</a:t>
            </a:r>
          </a:p>
          <a:p>
            <a:pPr>
              <a:buNone/>
            </a:pPr>
            <a:r>
              <a:rPr lang="ru-RU" b="1" dirty="0" smtClean="0"/>
              <a:t>△</a:t>
            </a:r>
            <a:r>
              <a:rPr lang="en-US" dirty="0" smtClean="0"/>
              <a:t>ABC</a:t>
            </a:r>
          </a:p>
          <a:p>
            <a:pPr>
              <a:buNone/>
            </a:pPr>
            <a:r>
              <a:rPr lang="ru-RU" dirty="0"/>
              <a:t>т</a:t>
            </a:r>
            <a:r>
              <a:rPr lang="ru-RU" dirty="0" smtClean="0"/>
              <a:t>акой, что  </a:t>
            </a:r>
            <a:r>
              <a:rPr lang="en-US" dirty="0" smtClean="0"/>
              <a:t>AC= 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</a:p>
          <a:p>
            <a:pPr>
              <a:buNone/>
            </a:pPr>
            <a:r>
              <a:rPr lang="en-US" dirty="0" smtClean="0"/>
              <a:t>AD</a:t>
            </a:r>
            <a:r>
              <a:rPr lang="ru-RU" dirty="0" smtClean="0"/>
              <a:t> – медиана =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baseline="-25000" dirty="0" smtClean="0"/>
          </a:p>
          <a:p>
            <a:pPr>
              <a:buNone/>
            </a:pPr>
            <a:r>
              <a:rPr lang="ru-RU" b="1" dirty="0" smtClean="0"/>
              <a:t>∠</a:t>
            </a:r>
            <a:r>
              <a:rPr lang="en-US" b="1" dirty="0" smtClean="0"/>
              <a:t> </a:t>
            </a:r>
            <a:r>
              <a:rPr lang="en-US" dirty="0" smtClean="0"/>
              <a:t> DAC</a:t>
            </a:r>
            <a:r>
              <a:rPr lang="ru-RU" dirty="0" smtClean="0"/>
              <a:t> = 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372200" y="476672"/>
            <a:ext cx="2088232" cy="1080120"/>
          </a:xfrm>
          <a:prstGeom prst="triangle">
            <a:avLst>
              <a:gd name="adj" fmla="val 652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156176" y="141277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683152" y="188640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noProof="0" dirty="0"/>
              <a:t>B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8475240" y="1340768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C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Прямая соединительная линия 8"/>
          <p:cNvCxnSpPr>
            <a:stCxn id="4" idx="2"/>
            <a:endCxn id="4" idx="5"/>
          </p:cNvCxnSpPr>
          <p:nvPr/>
        </p:nvCxnSpPr>
        <p:spPr>
          <a:xfrm flipV="1">
            <a:off x="6372200" y="1016732"/>
            <a:ext cx="1724880" cy="54006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одержимое 2"/>
          <p:cNvSpPr txBox="1">
            <a:spLocks/>
          </p:cNvSpPr>
          <p:nvPr/>
        </p:nvSpPr>
        <p:spPr>
          <a:xfrm>
            <a:off x="8028384" y="69269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D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5940152" y="443711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8100392" y="112474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4" idx="4"/>
          </p:cNvCxnSpPr>
          <p:nvPr/>
        </p:nvCxnSpPr>
        <p:spPr>
          <a:xfrm>
            <a:off x="6372200" y="1556792"/>
            <a:ext cx="2088232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 rot="2043503">
            <a:off x="6905466" y="1289974"/>
            <a:ext cx="301619" cy="317611"/>
          </a:xfrm>
          <a:prstGeom prst="arc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6156176" y="440668"/>
            <a:ext cx="9997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400" dirty="0" smtClean="0"/>
              <a:t>Черновик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987824" y="872716"/>
            <a:ext cx="17281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987824" y="137677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843808" y="1016732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148064" y="101673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843808" y="51267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572000" y="51267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059832" y="245689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3059832" y="1412776"/>
            <a:ext cx="1728192" cy="10441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779912" y="159279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860032" y="2096852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34" name="Дуга 33"/>
          <p:cNvSpPr/>
          <p:nvPr/>
        </p:nvSpPr>
        <p:spPr>
          <a:xfrm rot="2043503">
            <a:off x="3194909" y="2226078"/>
            <a:ext cx="301619" cy="317611"/>
          </a:xfrm>
          <a:prstGeom prst="arc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292080" y="436510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одержимое 2"/>
          <p:cNvSpPr txBox="1">
            <a:spLocks/>
          </p:cNvSpPr>
          <p:nvPr/>
        </p:nvSpPr>
        <p:spPr>
          <a:xfrm>
            <a:off x="5148064" y="4437112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5" name="Овал 44"/>
          <p:cNvSpPr/>
          <p:nvPr/>
        </p:nvSpPr>
        <p:spPr>
          <a:xfrm>
            <a:off x="3563888" y="2564904"/>
            <a:ext cx="3528392" cy="3600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4932040" y="249289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3</a:t>
            </a:r>
            <a:endParaRPr lang="ru-RU" dirty="0"/>
          </a:p>
        </p:txBody>
      </p:sp>
      <p:sp>
        <p:nvSpPr>
          <p:cNvPr id="52" name="Овал 51"/>
          <p:cNvSpPr/>
          <p:nvPr/>
        </p:nvSpPr>
        <p:spPr>
          <a:xfrm>
            <a:off x="4814313" y="2447177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4572000" y="148478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107504" y="2276872"/>
            <a:ext cx="31683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Построение</a:t>
            </a:r>
            <a:r>
              <a:rPr lang="ru-RU" dirty="0" smtClean="0"/>
              <a:t>:</a:t>
            </a:r>
          </a:p>
          <a:p>
            <a:pPr marL="342900" indent="-342900">
              <a:buAutoNum type="arabicParenR"/>
            </a:pPr>
            <a:r>
              <a:rPr lang="ru-RU" sz="1400" i="1" dirty="0" smtClean="0"/>
              <a:t>Построим точку А</a:t>
            </a:r>
          </a:p>
          <a:p>
            <a:pPr marL="342900" indent="-342900">
              <a:buFontTx/>
              <a:buAutoNum type="arabicParenR"/>
            </a:pPr>
            <a:r>
              <a:rPr lang="ru-RU" i="1" dirty="0" smtClean="0">
                <a:solidFill>
                  <a:srgbClr val="0070C0"/>
                </a:solidFill>
              </a:rPr>
              <a:t>Построим угол равный данному с вершиной в точке </a:t>
            </a:r>
            <a:r>
              <a:rPr lang="en-US" i="1" dirty="0" smtClean="0">
                <a:solidFill>
                  <a:srgbClr val="0070C0"/>
                </a:solidFill>
              </a:rPr>
              <a:t>A</a:t>
            </a:r>
            <a:r>
              <a:rPr lang="ru-RU" i="1" dirty="0" smtClean="0">
                <a:solidFill>
                  <a:srgbClr val="0070C0"/>
                </a:solidFill>
              </a:rPr>
              <a:t>: </a:t>
            </a:r>
            <a:r>
              <a:rPr lang="ru-RU" i="1" dirty="0" smtClean="0">
                <a:solidFill>
                  <a:srgbClr val="0070C0"/>
                </a:solidFill>
              </a:rPr>
              <a:t/>
            </a:r>
            <a:br>
              <a:rPr lang="ru-RU" i="1" dirty="0" smtClean="0">
                <a:solidFill>
                  <a:srgbClr val="0070C0"/>
                </a:solidFill>
              </a:rPr>
            </a:br>
            <a:r>
              <a:rPr lang="ru-RU" sz="1400" i="1" dirty="0" smtClean="0"/>
              <a:t>- </a:t>
            </a:r>
            <a:r>
              <a:rPr lang="ru-RU" sz="1400" i="1" dirty="0" smtClean="0"/>
              <a:t>построим </a:t>
            </a:r>
            <a:r>
              <a:rPr lang="ru-RU" sz="1400" i="1" dirty="0" err="1" smtClean="0"/>
              <a:t>окр</a:t>
            </a:r>
            <a:r>
              <a:rPr lang="ru-RU" sz="1400" i="1" dirty="0" smtClean="0"/>
              <a:t>. (А;</a:t>
            </a:r>
            <a:r>
              <a:rPr lang="en-US" sz="1400" i="1" dirty="0" smtClean="0"/>
              <a:t> P</a:t>
            </a:r>
            <a:r>
              <a:rPr lang="en-US" sz="1400" i="1" baseline="-25000" dirty="0" smtClean="0"/>
              <a:t>2</a:t>
            </a:r>
            <a:r>
              <a:rPr lang="en-US" sz="1400" i="1" dirty="0" smtClean="0"/>
              <a:t>Q</a:t>
            </a:r>
            <a:r>
              <a:rPr lang="en-US" sz="1400" i="1" baseline="-25000" dirty="0" smtClean="0"/>
              <a:t>2</a:t>
            </a:r>
            <a:r>
              <a:rPr lang="ru-RU" sz="1400" i="1" dirty="0" smtClean="0"/>
              <a:t>), и </a:t>
            </a:r>
            <a:r>
              <a:rPr lang="ru-RU" sz="1400" i="1" dirty="0" err="1" smtClean="0"/>
              <a:t>окр</a:t>
            </a:r>
            <a:r>
              <a:rPr lang="ru-RU" sz="1400" i="1" dirty="0" smtClean="0"/>
              <a:t>. с центром в вершине угла  радиуса </a:t>
            </a:r>
            <a:r>
              <a:rPr lang="en-US" sz="1400" i="1" dirty="0" smtClean="0"/>
              <a:t>P</a:t>
            </a:r>
            <a:r>
              <a:rPr lang="en-US" sz="1400" i="1" baseline="-25000" dirty="0" smtClean="0"/>
              <a:t>2</a:t>
            </a:r>
            <a:r>
              <a:rPr lang="en-US" sz="1400" i="1" dirty="0" smtClean="0"/>
              <a:t>Q</a:t>
            </a:r>
            <a:r>
              <a:rPr lang="en-US" sz="1400" i="1" baseline="-25000" dirty="0" smtClean="0"/>
              <a:t>2</a:t>
            </a:r>
            <a:r>
              <a:rPr lang="ru-RU" sz="1400" i="1" dirty="0" smtClean="0"/>
              <a:t> (удобно сразу взять заданный отрезок меньшей длины) ; </a:t>
            </a:r>
            <a:r>
              <a:rPr lang="ru-RU" sz="1400" i="1" dirty="0" smtClean="0">
                <a:solidFill>
                  <a:srgbClr val="0070C0"/>
                </a:solidFill>
              </a:rPr>
              <a:t/>
            </a:r>
            <a:br>
              <a:rPr lang="ru-RU" sz="1400" i="1" dirty="0" smtClean="0">
                <a:solidFill>
                  <a:srgbClr val="0070C0"/>
                </a:solidFill>
              </a:rPr>
            </a:br>
            <a:r>
              <a:rPr lang="ru-RU" i="1" dirty="0" smtClean="0">
                <a:solidFill>
                  <a:srgbClr val="0070C0"/>
                </a:solidFill>
              </a:rPr>
              <a:t>- на окружности обозначим точку </a:t>
            </a:r>
            <a:r>
              <a:rPr lang="en-US" i="1" dirty="0" smtClean="0">
                <a:solidFill>
                  <a:srgbClr val="0070C0"/>
                </a:solidFill>
              </a:rPr>
              <a:t>D</a:t>
            </a:r>
            <a:r>
              <a:rPr lang="ru-RU" i="1" dirty="0" smtClean="0">
                <a:solidFill>
                  <a:srgbClr val="0070C0"/>
                </a:solidFill>
              </a:rPr>
              <a:t>, </a:t>
            </a:r>
            <a:r>
              <a:rPr lang="en-US" i="1" dirty="0" smtClean="0">
                <a:solidFill>
                  <a:srgbClr val="0070C0"/>
                </a:solidFill>
              </a:rPr>
              <a:t>AD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i="1" dirty="0" smtClean="0">
                <a:solidFill>
                  <a:srgbClr val="0070C0"/>
                </a:solidFill>
              </a:rPr>
              <a:t>=</a:t>
            </a:r>
            <a:r>
              <a:rPr lang="en-US" i="1" dirty="0" smtClean="0">
                <a:solidFill>
                  <a:srgbClr val="0070C0"/>
                </a:solidFill>
              </a:rPr>
              <a:t>P</a:t>
            </a:r>
            <a:r>
              <a:rPr lang="en-US" i="1" baseline="-25000" dirty="0" smtClean="0">
                <a:solidFill>
                  <a:srgbClr val="0070C0"/>
                </a:solidFill>
              </a:rPr>
              <a:t>2</a:t>
            </a:r>
            <a:r>
              <a:rPr lang="en-US" i="1" dirty="0" smtClean="0">
                <a:solidFill>
                  <a:srgbClr val="0070C0"/>
                </a:solidFill>
              </a:rPr>
              <a:t>Q</a:t>
            </a:r>
            <a:r>
              <a:rPr lang="en-US" i="1" baseline="-25000" dirty="0" smtClean="0">
                <a:solidFill>
                  <a:srgbClr val="0070C0"/>
                </a:solidFill>
              </a:rPr>
              <a:t>2</a:t>
            </a:r>
            <a:endParaRPr lang="ru-RU" i="1" baseline="-25000" dirty="0" smtClean="0">
              <a:solidFill>
                <a:srgbClr val="0070C0"/>
              </a:solidFill>
            </a:endParaRPr>
          </a:p>
          <a:p>
            <a:pPr marL="342900" indent="-342900">
              <a:buAutoNum type="arabicParenR"/>
            </a:pPr>
            <a:endParaRPr lang="ru-RU" sz="1400" i="1" dirty="0" smtClean="0">
              <a:solidFill>
                <a:srgbClr val="0070C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124986" y="4509120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37" name="Овал 36"/>
          <p:cNvSpPr/>
          <p:nvPr/>
        </p:nvSpPr>
        <p:spPr>
          <a:xfrm>
            <a:off x="7046561" y="4679425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flipH="1">
            <a:off x="6012160" y="443711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3635896" y="76470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3707904" y="76470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Овал 44"/>
          <p:cNvSpPr/>
          <p:nvPr/>
        </p:nvSpPr>
        <p:spPr>
          <a:xfrm>
            <a:off x="3563888" y="2564904"/>
            <a:ext cx="3528392" cy="360040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1331640" y="620688"/>
            <a:ext cx="3528392" cy="360040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084168" y="224644"/>
            <a:ext cx="2880320" cy="15121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0060"/>
            <a:ext cx="2386608" cy="226084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Дано: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ru-RU" dirty="0" smtClean="0"/>
              <a:t>,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</a:p>
          <a:p>
            <a:pPr>
              <a:buNone/>
            </a:pPr>
            <a:r>
              <a:rPr lang="ru-RU" dirty="0" smtClean="0"/>
              <a:t>Построить:</a:t>
            </a:r>
          </a:p>
          <a:p>
            <a:pPr>
              <a:buNone/>
            </a:pPr>
            <a:r>
              <a:rPr lang="ru-RU" b="1" dirty="0" smtClean="0"/>
              <a:t>△</a:t>
            </a:r>
            <a:r>
              <a:rPr lang="en-US" dirty="0" smtClean="0"/>
              <a:t>ABC</a:t>
            </a:r>
          </a:p>
          <a:p>
            <a:pPr>
              <a:buNone/>
            </a:pPr>
            <a:r>
              <a:rPr lang="ru-RU" dirty="0"/>
              <a:t>т</a:t>
            </a:r>
            <a:r>
              <a:rPr lang="ru-RU" dirty="0" smtClean="0"/>
              <a:t>акой, что  </a:t>
            </a:r>
            <a:r>
              <a:rPr lang="en-US" dirty="0" smtClean="0"/>
              <a:t>AC= 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</a:p>
          <a:p>
            <a:pPr>
              <a:buNone/>
            </a:pPr>
            <a:r>
              <a:rPr lang="en-US" dirty="0" smtClean="0"/>
              <a:t>AD</a:t>
            </a:r>
            <a:r>
              <a:rPr lang="ru-RU" dirty="0" smtClean="0"/>
              <a:t> – медиана =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baseline="-25000" dirty="0" smtClean="0"/>
          </a:p>
          <a:p>
            <a:pPr>
              <a:buNone/>
            </a:pPr>
            <a:r>
              <a:rPr lang="ru-RU" b="1" dirty="0" smtClean="0"/>
              <a:t>∠</a:t>
            </a:r>
            <a:r>
              <a:rPr lang="en-US" b="1" dirty="0" smtClean="0"/>
              <a:t> </a:t>
            </a:r>
            <a:r>
              <a:rPr lang="en-US" dirty="0" smtClean="0"/>
              <a:t> DAC</a:t>
            </a:r>
            <a:r>
              <a:rPr lang="ru-RU" dirty="0" smtClean="0"/>
              <a:t> = 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372200" y="476672"/>
            <a:ext cx="2088232" cy="1080120"/>
          </a:xfrm>
          <a:prstGeom prst="triangle">
            <a:avLst>
              <a:gd name="adj" fmla="val 652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156176" y="141277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683152" y="188640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noProof="0" dirty="0"/>
              <a:t>B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8475240" y="1340768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C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Прямая соединительная линия 8"/>
          <p:cNvCxnSpPr>
            <a:stCxn id="4" idx="2"/>
            <a:endCxn id="4" idx="5"/>
          </p:cNvCxnSpPr>
          <p:nvPr/>
        </p:nvCxnSpPr>
        <p:spPr>
          <a:xfrm flipV="1">
            <a:off x="6372200" y="1016732"/>
            <a:ext cx="1724880" cy="54006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одержимое 2"/>
          <p:cNvSpPr txBox="1">
            <a:spLocks/>
          </p:cNvSpPr>
          <p:nvPr/>
        </p:nvSpPr>
        <p:spPr>
          <a:xfrm>
            <a:off x="8028384" y="69269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D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7740352" y="620688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8100392" y="112474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4" idx="4"/>
          </p:cNvCxnSpPr>
          <p:nvPr/>
        </p:nvCxnSpPr>
        <p:spPr>
          <a:xfrm>
            <a:off x="6372200" y="1556792"/>
            <a:ext cx="2088232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 rot="2043503">
            <a:off x="6905466" y="1289974"/>
            <a:ext cx="301619" cy="317611"/>
          </a:xfrm>
          <a:prstGeom prst="arc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6156176" y="440668"/>
            <a:ext cx="9997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400" dirty="0" smtClean="0"/>
              <a:t>Черновик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987824" y="872716"/>
            <a:ext cx="17281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987824" y="137677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843808" y="1016732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148064" y="101673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843808" y="51267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572000" y="51267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059832" y="245689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3059832" y="1412776"/>
            <a:ext cx="1728192" cy="10441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779912" y="159279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860032" y="2096852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34" name="Дуга 33"/>
          <p:cNvSpPr/>
          <p:nvPr/>
        </p:nvSpPr>
        <p:spPr>
          <a:xfrm rot="2043503">
            <a:off x="3194909" y="2226078"/>
            <a:ext cx="301619" cy="317611"/>
          </a:xfrm>
          <a:prstGeom prst="arc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292080" y="436510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одержимое 2"/>
          <p:cNvSpPr txBox="1">
            <a:spLocks/>
          </p:cNvSpPr>
          <p:nvPr/>
        </p:nvSpPr>
        <p:spPr>
          <a:xfrm>
            <a:off x="5148064" y="4437112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932040" y="249289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3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4644008" y="1484784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4</a:t>
            </a:r>
            <a:endParaRPr lang="ru-RU" dirty="0"/>
          </a:p>
        </p:txBody>
      </p:sp>
      <p:sp>
        <p:nvSpPr>
          <p:cNvPr id="52" name="Овал 51"/>
          <p:cNvSpPr/>
          <p:nvPr/>
        </p:nvSpPr>
        <p:spPr>
          <a:xfrm>
            <a:off x="4860032" y="2447177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4572000" y="148478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107504" y="2276872"/>
            <a:ext cx="31683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Построение</a:t>
            </a:r>
            <a:r>
              <a:rPr lang="ru-RU" dirty="0" smtClean="0"/>
              <a:t>:</a:t>
            </a:r>
          </a:p>
          <a:p>
            <a:pPr marL="342900" indent="-342900">
              <a:buAutoNum type="arabicParenR"/>
            </a:pPr>
            <a:r>
              <a:rPr lang="ru-RU" sz="1400" i="1" dirty="0" smtClean="0"/>
              <a:t>Построим точку А</a:t>
            </a:r>
          </a:p>
          <a:p>
            <a:pPr marL="342900" indent="-342900">
              <a:buFontTx/>
              <a:buAutoNum type="arabicParenR"/>
            </a:pPr>
            <a:r>
              <a:rPr lang="ru-RU" i="1" dirty="0" smtClean="0">
                <a:solidFill>
                  <a:srgbClr val="0070C0"/>
                </a:solidFill>
              </a:rPr>
              <a:t>Построим угол равный данному с вершиной в точке </a:t>
            </a:r>
            <a:r>
              <a:rPr lang="en-US" i="1" dirty="0" smtClean="0">
                <a:solidFill>
                  <a:srgbClr val="0070C0"/>
                </a:solidFill>
              </a:rPr>
              <a:t>A</a:t>
            </a:r>
            <a:r>
              <a:rPr lang="ru-RU" i="1" dirty="0" smtClean="0">
                <a:solidFill>
                  <a:srgbClr val="0070C0"/>
                </a:solidFill>
              </a:rPr>
              <a:t>:</a:t>
            </a:r>
            <a:br>
              <a:rPr lang="ru-RU" i="1" dirty="0" smtClean="0">
                <a:solidFill>
                  <a:srgbClr val="0070C0"/>
                </a:solidFill>
              </a:rPr>
            </a:br>
            <a:r>
              <a:rPr lang="ru-RU" sz="1400" i="1" dirty="0" smtClean="0"/>
              <a:t>- построим </a:t>
            </a:r>
            <a:r>
              <a:rPr lang="ru-RU" sz="1400" i="1" dirty="0" err="1" smtClean="0"/>
              <a:t>окр</a:t>
            </a:r>
            <a:r>
              <a:rPr lang="ru-RU" sz="1400" i="1" dirty="0" smtClean="0"/>
              <a:t>. (А;</a:t>
            </a:r>
            <a:r>
              <a:rPr lang="en-US" sz="1400" i="1" dirty="0" smtClean="0"/>
              <a:t> P</a:t>
            </a:r>
            <a:r>
              <a:rPr lang="en-US" sz="1400" i="1" baseline="-25000" dirty="0" smtClean="0"/>
              <a:t>2</a:t>
            </a:r>
            <a:r>
              <a:rPr lang="en-US" sz="1400" i="1" dirty="0" smtClean="0"/>
              <a:t>Q</a:t>
            </a:r>
            <a:r>
              <a:rPr lang="en-US" sz="1400" i="1" baseline="-25000" dirty="0" smtClean="0"/>
              <a:t>2</a:t>
            </a:r>
            <a:r>
              <a:rPr lang="ru-RU" sz="1400" i="1" dirty="0" smtClean="0"/>
              <a:t>), и </a:t>
            </a:r>
            <a:r>
              <a:rPr lang="ru-RU" sz="1400" i="1" dirty="0" err="1" smtClean="0"/>
              <a:t>окр</a:t>
            </a:r>
            <a:r>
              <a:rPr lang="ru-RU" sz="1400" i="1" dirty="0" smtClean="0"/>
              <a:t>. с центром в вершине угла  радиуса </a:t>
            </a:r>
            <a:r>
              <a:rPr lang="en-US" sz="1400" i="1" dirty="0" smtClean="0"/>
              <a:t>P</a:t>
            </a:r>
            <a:r>
              <a:rPr lang="en-US" sz="1400" i="1" baseline="-25000" dirty="0" smtClean="0"/>
              <a:t>2</a:t>
            </a:r>
            <a:r>
              <a:rPr lang="en-US" sz="1400" i="1" dirty="0" smtClean="0"/>
              <a:t>Q</a:t>
            </a:r>
            <a:r>
              <a:rPr lang="en-US" sz="1400" i="1" baseline="-25000" dirty="0" smtClean="0"/>
              <a:t>2</a:t>
            </a:r>
            <a:r>
              <a:rPr lang="ru-RU" sz="1400" i="1" dirty="0" smtClean="0"/>
              <a:t> (удобно сразу взять заданный отрезок меньшей длины) ;</a:t>
            </a:r>
            <a:br>
              <a:rPr lang="ru-RU" sz="1400" i="1" dirty="0" smtClean="0"/>
            </a:br>
            <a:r>
              <a:rPr lang="ru-RU" sz="1400" i="1" dirty="0" smtClean="0"/>
              <a:t> - на окружности обозначим точку </a:t>
            </a:r>
            <a:r>
              <a:rPr lang="en-US" sz="1400" i="1" dirty="0" smtClean="0"/>
              <a:t>D</a:t>
            </a:r>
            <a:r>
              <a:rPr lang="ru-RU" sz="1400" i="1" dirty="0" smtClean="0"/>
              <a:t>, </a:t>
            </a:r>
            <a:r>
              <a:rPr lang="en-US" sz="1400" i="1" dirty="0" smtClean="0"/>
              <a:t>AD</a:t>
            </a:r>
            <a:r>
              <a:rPr lang="ru-RU" sz="1400" i="1" dirty="0" smtClean="0"/>
              <a:t> =</a:t>
            </a:r>
            <a:r>
              <a:rPr lang="en-US" sz="1400" i="1" dirty="0" smtClean="0"/>
              <a:t>P</a:t>
            </a:r>
            <a:r>
              <a:rPr lang="en-US" sz="1400" i="1" baseline="-25000" dirty="0" smtClean="0"/>
              <a:t>2</a:t>
            </a:r>
            <a:r>
              <a:rPr lang="en-US" sz="1400" i="1" dirty="0" smtClean="0"/>
              <a:t>Q</a:t>
            </a:r>
            <a:r>
              <a:rPr lang="en-US" sz="1400" i="1" baseline="-25000" dirty="0" smtClean="0"/>
              <a:t>2 </a:t>
            </a:r>
            <a:r>
              <a:rPr lang="ru-RU" i="1" dirty="0" smtClean="0">
                <a:solidFill>
                  <a:srgbClr val="0070C0"/>
                </a:solidFill>
              </a:rPr>
              <a:t/>
            </a:r>
            <a:br>
              <a:rPr lang="ru-RU" i="1" dirty="0" smtClean="0">
                <a:solidFill>
                  <a:srgbClr val="0070C0"/>
                </a:solidFill>
              </a:rPr>
            </a:br>
            <a:r>
              <a:rPr lang="ru-RU" i="1" dirty="0" smtClean="0">
                <a:solidFill>
                  <a:srgbClr val="0070C0"/>
                </a:solidFill>
              </a:rPr>
              <a:t>- построим </a:t>
            </a:r>
            <a:r>
              <a:rPr lang="ru-RU" i="1" dirty="0" err="1" smtClean="0">
                <a:solidFill>
                  <a:srgbClr val="0070C0"/>
                </a:solidFill>
              </a:rPr>
              <a:t>окр</a:t>
            </a:r>
            <a:r>
              <a:rPr lang="ru-RU" i="1" dirty="0" smtClean="0">
                <a:solidFill>
                  <a:srgbClr val="0070C0"/>
                </a:solidFill>
              </a:rPr>
              <a:t>. (</a:t>
            </a:r>
            <a:r>
              <a:rPr lang="en-US" i="1" dirty="0" smtClean="0">
                <a:solidFill>
                  <a:srgbClr val="0070C0"/>
                </a:solidFill>
              </a:rPr>
              <a:t>D</a:t>
            </a:r>
            <a:r>
              <a:rPr lang="ru-RU" i="1" dirty="0" smtClean="0">
                <a:solidFill>
                  <a:srgbClr val="0070C0"/>
                </a:solidFill>
              </a:rPr>
              <a:t>;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smtClean="0">
                <a:solidFill>
                  <a:srgbClr val="0070C0"/>
                </a:solidFill>
              </a:rPr>
              <a:t>P</a:t>
            </a:r>
            <a:r>
              <a:rPr lang="ru-RU" i="1" baseline="-25000" dirty="0" smtClean="0">
                <a:solidFill>
                  <a:srgbClr val="0070C0"/>
                </a:solidFill>
              </a:rPr>
              <a:t>4</a:t>
            </a:r>
            <a:r>
              <a:rPr lang="en-US" i="1" dirty="0" smtClean="0">
                <a:solidFill>
                  <a:srgbClr val="0070C0"/>
                </a:solidFill>
              </a:rPr>
              <a:t> P</a:t>
            </a:r>
            <a:r>
              <a:rPr lang="ru-RU" i="1" baseline="-25000" dirty="0" smtClean="0">
                <a:solidFill>
                  <a:srgbClr val="0070C0"/>
                </a:solidFill>
              </a:rPr>
              <a:t>3</a:t>
            </a:r>
            <a:r>
              <a:rPr lang="ru-RU" i="1" dirty="0" smtClean="0">
                <a:solidFill>
                  <a:srgbClr val="0070C0"/>
                </a:solidFill>
              </a:rPr>
              <a:t>)</a:t>
            </a:r>
            <a:br>
              <a:rPr lang="ru-RU" i="1" dirty="0" smtClean="0">
                <a:solidFill>
                  <a:srgbClr val="0070C0"/>
                </a:solidFill>
              </a:rPr>
            </a:br>
            <a:endParaRPr lang="ru-RU" sz="1400" i="1" dirty="0" smtClean="0">
              <a:solidFill>
                <a:srgbClr val="0070C0"/>
              </a:solidFill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3923928" y="1484784"/>
            <a:ext cx="1872208" cy="1872208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6156176" y="3717032"/>
            <a:ext cx="1872208" cy="1872208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единительная линия 43"/>
          <p:cNvCxnSpPr>
            <a:endCxn id="47" idx="2"/>
          </p:cNvCxnSpPr>
          <p:nvPr/>
        </p:nvCxnSpPr>
        <p:spPr>
          <a:xfrm>
            <a:off x="5292080" y="4387964"/>
            <a:ext cx="1754481" cy="3143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7124986" y="4509120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47" name="Овал 46"/>
          <p:cNvSpPr/>
          <p:nvPr/>
        </p:nvSpPr>
        <p:spPr>
          <a:xfrm>
            <a:off x="7046561" y="4679425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flipH="1">
            <a:off x="5940152" y="443711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6012160" y="443711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3635896" y="76470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H="1">
            <a:off x="3707904" y="76470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Прямая соединительная линия 47"/>
          <p:cNvCxnSpPr>
            <a:stCxn id="38" idx="5"/>
          </p:cNvCxnSpPr>
          <p:nvPr/>
        </p:nvCxnSpPr>
        <p:spPr>
          <a:xfrm>
            <a:off x="5331104" y="4404128"/>
            <a:ext cx="2769288" cy="2193224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Овал 40"/>
          <p:cNvSpPr/>
          <p:nvPr/>
        </p:nvSpPr>
        <p:spPr>
          <a:xfrm>
            <a:off x="6156176" y="3717032"/>
            <a:ext cx="1872208" cy="1872208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единительная линия 43"/>
          <p:cNvCxnSpPr>
            <a:endCxn id="47" idx="2"/>
          </p:cNvCxnSpPr>
          <p:nvPr/>
        </p:nvCxnSpPr>
        <p:spPr>
          <a:xfrm>
            <a:off x="5292080" y="4387964"/>
            <a:ext cx="1754481" cy="3143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3563888" y="2564904"/>
            <a:ext cx="3528392" cy="360040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1331640" y="620688"/>
            <a:ext cx="3528392" cy="360040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084168" y="224644"/>
            <a:ext cx="2880320" cy="15121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0060"/>
            <a:ext cx="2386608" cy="226084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Дано: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ru-RU" dirty="0" smtClean="0"/>
              <a:t>,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</a:p>
          <a:p>
            <a:pPr>
              <a:buNone/>
            </a:pPr>
            <a:r>
              <a:rPr lang="ru-RU" dirty="0" smtClean="0"/>
              <a:t>Построить:</a:t>
            </a:r>
          </a:p>
          <a:p>
            <a:pPr>
              <a:buNone/>
            </a:pPr>
            <a:r>
              <a:rPr lang="ru-RU" b="1" dirty="0" smtClean="0"/>
              <a:t>△</a:t>
            </a:r>
            <a:r>
              <a:rPr lang="en-US" dirty="0" smtClean="0"/>
              <a:t>ABC</a:t>
            </a:r>
          </a:p>
          <a:p>
            <a:pPr>
              <a:buNone/>
            </a:pPr>
            <a:r>
              <a:rPr lang="ru-RU" dirty="0"/>
              <a:t>т</a:t>
            </a:r>
            <a:r>
              <a:rPr lang="ru-RU" dirty="0" smtClean="0"/>
              <a:t>акой, что  </a:t>
            </a:r>
            <a:r>
              <a:rPr lang="en-US" dirty="0" smtClean="0"/>
              <a:t>AC= 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</a:p>
          <a:p>
            <a:pPr>
              <a:buNone/>
            </a:pPr>
            <a:r>
              <a:rPr lang="en-US" dirty="0" smtClean="0"/>
              <a:t>AD</a:t>
            </a:r>
            <a:r>
              <a:rPr lang="ru-RU" dirty="0" smtClean="0"/>
              <a:t> – медиана =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baseline="-25000" dirty="0" smtClean="0"/>
          </a:p>
          <a:p>
            <a:pPr>
              <a:buNone/>
            </a:pPr>
            <a:r>
              <a:rPr lang="ru-RU" b="1" dirty="0" smtClean="0"/>
              <a:t>∠</a:t>
            </a:r>
            <a:r>
              <a:rPr lang="en-US" b="1" dirty="0" smtClean="0"/>
              <a:t> </a:t>
            </a:r>
            <a:r>
              <a:rPr lang="en-US" dirty="0" smtClean="0"/>
              <a:t> DAC</a:t>
            </a:r>
            <a:r>
              <a:rPr lang="ru-RU" dirty="0" smtClean="0"/>
              <a:t> = 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372200" y="476672"/>
            <a:ext cx="2088232" cy="1080120"/>
          </a:xfrm>
          <a:prstGeom prst="triangle">
            <a:avLst>
              <a:gd name="adj" fmla="val 652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156176" y="141277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683152" y="188640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noProof="0" dirty="0"/>
              <a:t>B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8475240" y="1340768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C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Прямая соединительная линия 8"/>
          <p:cNvCxnSpPr>
            <a:stCxn id="4" idx="2"/>
            <a:endCxn id="4" idx="5"/>
          </p:cNvCxnSpPr>
          <p:nvPr/>
        </p:nvCxnSpPr>
        <p:spPr>
          <a:xfrm flipV="1">
            <a:off x="6372200" y="1016732"/>
            <a:ext cx="1724880" cy="54006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одержимое 2"/>
          <p:cNvSpPr txBox="1">
            <a:spLocks/>
          </p:cNvSpPr>
          <p:nvPr/>
        </p:nvSpPr>
        <p:spPr>
          <a:xfrm>
            <a:off x="8028384" y="69269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D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7740352" y="620688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8100392" y="112474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4" idx="4"/>
          </p:cNvCxnSpPr>
          <p:nvPr/>
        </p:nvCxnSpPr>
        <p:spPr>
          <a:xfrm>
            <a:off x="6372200" y="1556792"/>
            <a:ext cx="2088232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 rot="2043503">
            <a:off x="6905466" y="1289974"/>
            <a:ext cx="301619" cy="317611"/>
          </a:xfrm>
          <a:prstGeom prst="arc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6156176" y="440668"/>
            <a:ext cx="9997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400" dirty="0" smtClean="0"/>
              <a:t>Черновик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987824" y="872716"/>
            <a:ext cx="17281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987824" y="137677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843808" y="1016732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148064" y="101673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843808" y="51267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572000" y="51267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059832" y="245689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3059832" y="1412776"/>
            <a:ext cx="1728192" cy="10441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779912" y="159279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860032" y="2096852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34" name="Дуга 33"/>
          <p:cNvSpPr/>
          <p:nvPr/>
        </p:nvSpPr>
        <p:spPr>
          <a:xfrm rot="2043503">
            <a:off x="3194909" y="2226078"/>
            <a:ext cx="301619" cy="317611"/>
          </a:xfrm>
          <a:prstGeom prst="arc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292080" y="436510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одержимое 2"/>
          <p:cNvSpPr txBox="1">
            <a:spLocks/>
          </p:cNvSpPr>
          <p:nvPr/>
        </p:nvSpPr>
        <p:spPr>
          <a:xfrm>
            <a:off x="5148064" y="4437112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932040" y="249289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3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4644008" y="1484784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4</a:t>
            </a:r>
            <a:endParaRPr lang="ru-RU" dirty="0"/>
          </a:p>
        </p:txBody>
      </p:sp>
      <p:sp>
        <p:nvSpPr>
          <p:cNvPr id="52" name="Овал 51"/>
          <p:cNvSpPr/>
          <p:nvPr/>
        </p:nvSpPr>
        <p:spPr>
          <a:xfrm>
            <a:off x="4860032" y="2447177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4572000" y="148478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107504" y="2276872"/>
            <a:ext cx="31683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Построение</a:t>
            </a:r>
            <a:r>
              <a:rPr lang="ru-RU" dirty="0" smtClean="0"/>
              <a:t>:</a:t>
            </a:r>
          </a:p>
          <a:p>
            <a:pPr marL="342900" indent="-342900">
              <a:buAutoNum type="arabicParenR"/>
            </a:pPr>
            <a:r>
              <a:rPr lang="ru-RU" sz="1400" i="1" dirty="0" smtClean="0"/>
              <a:t>Построим точку А</a:t>
            </a:r>
          </a:p>
          <a:p>
            <a:pPr marL="342900" indent="-342900">
              <a:buFontTx/>
              <a:buAutoNum type="arabicParenR"/>
            </a:pPr>
            <a:r>
              <a:rPr lang="ru-RU" i="1" dirty="0" smtClean="0">
                <a:solidFill>
                  <a:srgbClr val="0070C0"/>
                </a:solidFill>
              </a:rPr>
              <a:t>Построим угол равный данному с вершиной в точке </a:t>
            </a:r>
            <a:r>
              <a:rPr lang="en-US" i="1" dirty="0" smtClean="0">
                <a:solidFill>
                  <a:srgbClr val="0070C0"/>
                </a:solidFill>
              </a:rPr>
              <a:t>A</a:t>
            </a:r>
            <a:r>
              <a:rPr lang="ru-RU" i="1" dirty="0" smtClean="0">
                <a:solidFill>
                  <a:srgbClr val="0070C0"/>
                </a:solidFill>
              </a:rPr>
              <a:t>:</a:t>
            </a:r>
            <a:br>
              <a:rPr lang="ru-RU" i="1" dirty="0" smtClean="0">
                <a:solidFill>
                  <a:srgbClr val="0070C0"/>
                </a:solidFill>
              </a:rPr>
            </a:br>
            <a:r>
              <a:rPr lang="ru-RU" sz="1400" i="1" dirty="0" smtClean="0"/>
              <a:t>- построим </a:t>
            </a:r>
            <a:r>
              <a:rPr lang="ru-RU" sz="1400" i="1" dirty="0" err="1" smtClean="0"/>
              <a:t>окр</a:t>
            </a:r>
            <a:r>
              <a:rPr lang="ru-RU" sz="1400" i="1" dirty="0" smtClean="0"/>
              <a:t>. (А;</a:t>
            </a:r>
            <a:r>
              <a:rPr lang="en-US" sz="1400" i="1" dirty="0" smtClean="0"/>
              <a:t> P</a:t>
            </a:r>
            <a:r>
              <a:rPr lang="en-US" sz="1400" i="1" baseline="-25000" dirty="0" smtClean="0"/>
              <a:t>2</a:t>
            </a:r>
            <a:r>
              <a:rPr lang="en-US" sz="1400" i="1" dirty="0" smtClean="0"/>
              <a:t>Q</a:t>
            </a:r>
            <a:r>
              <a:rPr lang="en-US" sz="1400" i="1" baseline="-25000" dirty="0" smtClean="0"/>
              <a:t>2</a:t>
            </a:r>
            <a:r>
              <a:rPr lang="ru-RU" sz="1400" i="1" dirty="0" smtClean="0"/>
              <a:t>), и </a:t>
            </a:r>
            <a:r>
              <a:rPr lang="ru-RU" sz="1400" i="1" dirty="0" err="1" smtClean="0"/>
              <a:t>окр</a:t>
            </a:r>
            <a:r>
              <a:rPr lang="ru-RU" sz="1400" i="1" dirty="0" smtClean="0"/>
              <a:t>. с центром в вершине угла  радиуса </a:t>
            </a:r>
            <a:r>
              <a:rPr lang="en-US" sz="1400" i="1" dirty="0" smtClean="0"/>
              <a:t>P</a:t>
            </a:r>
            <a:r>
              <a:rPr lang="en-US" sz="1400" i="1" baseline="-25000" dirty="0" smtClean="0"/>
              <a:t>2</a:t>
            </a:r>
            <a:r>
              <a:rPr lang="en-US" sz="1400" i="1" dirty="0" smtClean="0"/>
              <a:t>Q</a:t>
            </a:r>
            <a:r>
              <a:rPr lang="en-US" sz="1400" i="1" baseline="-25000" dirty="0" smtClean="0"/>
              <a:t>2</a:t>
            </a:r>
            <a:r>
              <a:rPr lang="ru-RU" sz="1400" i="1" dirty="0" smtClean="0"/>
              <a:t> (удобно сразу взять заданный отрезок меньшей длины) ;</a:t>
            </a:r>
            <a:br>
              <a:rPr lang="ru-RU" sz="1400" i="1" dirty="0" smtClean="0"/>
            </a:br>
            <a:r>
              <a:rPr lang="ru-RU" sz="1400" i="1" dirty="0" smtClean="0"/>
              <a:t> - на окружности обозначим точку </a:t>
            </a:r>
            <a:r>
              <a:rPr lang="en-US" sz="1400" i="1" dirty="0" smtClean="0"/>
              <a:t>D</a:t>
            </a:r>
            <a:r>
              <a:rPr lang="ru-RU" sz="1400" i="1" dirty="0" smtClean="0"/>
              <a:t>, </a:t>
            </a:r>
            <a:r>
              <a:rPr lang="en-US" sz="1400" i="1" dirty="0" smtClean="0"/>
              <a:t>AD</a:t>
            </a:r>
            <a:r>
              <a:rPr lang="ru-RU" sz="1400" i="1" dirty="0" smtClean="0"/>
              <a:t> =</a:t>
            </a:r>
            <a:r>
              <a:rPr lang="en-US" sz="1400" i="1" dirty="0" smtClean="0"/>
              <a:t>P</a:t>
            </a:r>
            <a:r>
              <a:rPr lang="en-US" sz="1400" i="1" baseline="-25000" dirty="0" smtClean="0"/>
              <a:t>2</a:t>
            </a:r>
            <a:r>
              <a:rPr lang="en-US" sz="1400" i="1" dirty="0" smtClean="0"/>
              <a:t>Q</a:t>
            </a:r>
            <a:r>
              <a:rPr lang="en-US" sz="1400" i="1" baseline="-25000" dirty="0" smtClean="0"/>
              <a:t>2 </a:t>
            </a:r>
            <a:r>
              <a:rPr lang="ru-RU" i="1" dirty="0" smtClean="0">
                <a:solidFill>
                  <a:srgbClr val="0070C0"/>
                </a:solidFill>
              </a:rPr>
              <a:t/>
            </a:r>
            <a:br>
              <a:rPr lang="ru-RU" i="1" dirty="0" smtClean="0">
                <a:solidFill>
                  <a:srgbClr val="0070C0"/>
                </a:solidFill>
              </a:rPr>
            </a:br>
            <a:r>
              <a:rPr lang="ru-RU" sz="1400" i="1" dirty="0" smtClean="0"/>
              <a:t>- построим </a:t>
            </a:r>
            <a:r>
              <a:rPr lang="ru-RU" sz="1400" i="1" dirty="0" err="1" smtClean="0"/>
              <a:t>окр</a:t>
            </a:r>
            <a:r>
              <a:rPr lang="ru-RU" sz="1400" i="1" dirty="0" smtClean="0"/>
              <a:t>. (</a:t>
            </a:r>
            <a:r>
              <a:rPr lang="en-US" sz="1400" i="1" dirty="0" smtClean="0"/>
              <a:t>D</a:t>
            </a:r>
            <a:r>
              <a:rPr lang="ru-RU" sz="1400" i="1" dirty="0" smtClean="0"/>
              <a:t>;</a:t>
            </a:r>
            <a:r>
              <a:rPr lang="en-US" sz="1400" i="1" dirty="0" smtClean="0"/>
              <a:t> </a:t>
            </a:r>
            <a:r>
              <a:rPr lang="en-US" sz="1400" i="1" dirty="0" smtClean="0"/>
              <a:t>P</a:t>
            </a:r>
            <a:r>
              <a:rPr lang="ru-RU" sz="1400" i="1" baseline="-25000" dirty="0" smtClean="0"/>
              <a:t>4</a:t>
            </a:r>
            <a:r>
              <a:rPr lang="en-US" sz="1400" i="1" dirty="0" smtClean="0"/>
              <a:t> P</a:t>
            </a:r>
            <a:r>
              <a:rPr lang="ru-RU" sz="1400" i="1" baseline="-25000" dirty="0" smtClean="0"/>
              <a:t>3</a:t>
            </a:r>
            <a:r>
              <a:rPr lang="ru-RU" sz="1400" i="1" dirty="0" smtClean="0"/>
              <a:t>)</a:t>
            </a:r>
            <a:r>
              <a:rPr lang="ru-RU" i="1" dirty="0" smtClean="0">
                <a:solidFill>
                  <a:srgbClr val="0070C0"/>
                </a:solidFill>
              </a:rPr>
              <a:t/>
            </a:r>
            <a:br>
              <a:rPr lang="ru-RU" i="1" dirty="0" smtClean="0">
                <a:solidFill>
                  <a:srgbClr val="0070C0"/>
                </a:solidFill>
              </a:rPr>
            </a:br>
            <a:r>
              <a:rPr lang="ru-RU" i="1" dirty="0" smtClean="0">
                <a:solidFill>
                  <a:srgbClr val="0070C0"/>
                </a:solidFill>
              </a:rPr>
              <a:t>- построим луч А</a:t>
            </a:r>
            <a:r>
              <a:rPr lang="en-US" i="1" dirty="0" smtClean="0">
                <a:solidFill>
                  <a:srgbClr val="0070C0"/>
                </a:solidFill>
              </a:rPr>
              <a:t>P</a:t>
            </a:r>
            <a:r>
              <a:rPr lang="ru-RU" i="1" baseline="-25000" dirty="0" smtClean="0">
                <a:solidFill>
                  <a:srgbClr val="0070C0"/>
                </a:solidFill>
              </a:rPr>
              <a:t>5 </a:t>
            </a:r>
            <a:endParaRPr lang="ru-RU" sz="1400" i="1" dirty="0" smtClean="0">
              <a:solidFill>
                <a:srgbClr val="0070C0"/>
              </a:solidFill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3923928" y="1484784"/>
            <a:ext cx="1872208" cy="1872208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7124986" y="4509120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47" name="Овал 46"/>
          <p:cNvSpPr/>
          <p:nvPr/>
        </p:nvSpPr>
        <p:spPr>
          <a:xfrm>
            <a:off x="7046561" y="4679425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6566428" y="5579948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3</a:t>
            </a:r>
            <a:endParaRPr lang="ru-RU" dirty="0"/>
          </a:p>
        </p:txBody>
      </p:sp>
      <p:sp>
        <p:nvSpPr>
          <p:cNvPr id="43" name="Овал 42"/>
          <p:cNvSpPr/>
          <p:nvPr/>
        </p:nvSpPr>
        <p:spPr>
          <a:xfrm>
            <a:off x="6686521" y="5471513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Дуга 56"/>
          <p:cNvSpPr/>
          <p:nvPr/>
        </p:nvSpPr>
        <p:spPr>
          <a:xfrm rot="4616766">
            <a:off x="5546059" y="4389080"/>
            <a:ext cx="301619" cy="317611"/>
          </a:xfrm>
          <a:prstGeom prst="arc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 flipH="1">
            <a:off x="5940152" y="443711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H="1">
            <a:off x="6012160" y="443711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H="1">
            <a:off x="3635896" y="76470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3707904" y="76470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Овал 81"/>
          <p:cNvSpPr/>
          <p:nvPr/>
        </p:nvSpPr>
        <p:spPr>
          <a:xfrm>
            <a:off x="2915816" y="1916832"/>
            <a:ext cx="4824536" cy="4824536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4" name="Рисунок 53" descr="Geography- mathematics compass op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282722">
            <a:off x="5702824" y="1665004"/>
            <a:ext cx="3242854" cy="4320480"/>
          </a:xfrm>
          <a:prstGeom prst="rect">
            <a:avLst/>
          </a:prstGeom>
        </p:spPr>
      </p:pic>
      <p:pic>
        <p:nvPicPr>
          <p:cNvPr id="49" name="Рисунок 48" descr="Geography- mathematics compass op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-2475656"/>
            <a:ext cx="3242854" cy="4320480"/>
          </a:xfrm>
          <a:prstGeom prst="rect">
            <a:avLst/>
          </a:prstGeom>
        </p:spPr>
      </p:pic>
      <p:sp>
        <p:nvSpPr>
          <p:cNvPr id="35" name="Овал 34"/>
          <p:cNvSpPr/>
          <p:nvPr/>
        </p:nvSpPr>
        <p:spPr>
          <a:xfrm>
            <a:off x="3923928" y="1484784"/>
            <a:ext cx="1872208" cy="187220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единительная линия 47"/>
          <p:cNvCxnSpPr>
            <a:stCxn id="38" idx="5"/>
          </p:cNvCxnSpPr>
          <p:nvPr/>
        </p:nvCxnSpPr>
        <p:spPr>
          <a:xfrm>
            <a:off x="5331104" y="4404128"/>
            <a:ext cx="2625272" cy="212121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Овал 40"/>
          <p:cNvSpPr/>
          <p:nvPr/>
        </p:nvSpPr>
        <p:spPr>
          <a:xfrm>
            <a:off x="6156176" y="3717032"/>
            <a:ext cx="1872208" cy="187220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единительная линия 43"/>
          <p:cNvCxnSpPr>
            <a:endCxn id="47" idx="2"/>
          </p:cNvCxnSpPr>
          <p:nvPr/>
        </p:nvCxnSpPr>
        <p:spPr>
          <a:xfrm>
            <a:off x="5292080" y="4387964"/>
            <a:ext cx="1754481" cy="3143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3563888" y="2564904"/>
            <a:ext cx="3528392" cy="360040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1331640" y="620688"/>
            <a:ext cx="3528392" cy="360040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084168" y="224644"/>
            <a:ext cx="2880320" cy="15121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0060"/>
            <a:ext cx="2386608" cy="226084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Дано: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ru-RU" dirty="0" smtClean="0"/>
              <a:t>,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</a:p>
          <a:p>
            <a:pPr>
              <a:buNone/>
            </a:pPr>
            <a:r>
              <a:rPr lang="ru-RU" dirty="0" smtClean="0"/>
              <a:t>Построить:</a:t>
            </a:r>
          </a:p>
          <a:p>
            <a:pPr>
              <a:buNone/>
            </a:pPr>
            <a:r>
              <a:rPr lang="ru-RU" b="1" dirty="0" smtClean="0"/>
              <a:t>△</a:t>
            </a:r>
            <a:r>
              <a:rPr lang="en-US" dirty="0" smtClean="0"/>
              <a:t>ABC</a:t>
            </a:r>
          </a:p>
          <a:p>
            <a:pPr>
              <a:buNone/>
            </a:pPr>
            <a:r>
              <a:rPr lang="ru-RU" dirty="0"/>
              <a:t>т</a:t>
            </a:r>
            <a:r>
              <a:rPr lang="ru-RU" dirty="0" smtClean="0"/>
              <a:t>акой, что  </a:t>
            </a:r>
            <a:r>
              <a:rPr lang="en-US" dirty="0" smtClean="0"/>
              <a:t>AC= 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</a:p>
          <a:p>
            <a:pPr>
              <a:buNone/>
            </a:pPr>
            <a:r>
              <a:rPr lang="en-US" dirty="0" smtClean="0"/>
              <a:t>AD</a:t>
            </a:r>
            <a:r>
              <a:rPr lang="ru-RU" dirty="0" smtClean="0"/>
              <a:t> – медиана =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baseline="-25000" dirty="0" smtClean="0"/>
          </a:p>
          <a:p>
            <a:pPr>
              <a:buNone/>
            </a:pPr>
            <a:r>
              <a:rPr lang="ru-RU" b="1" dirty="0" smtClean="0"/>
              <a:t>∠</a:t>
            </a:r>
            <a:r>
              <a:rPr lang="en-US" b="1" dirty="0" smtClean="0"/>
              <a:t> </a:t>
            </a:r>
            <a:r>
              <a:rPr lang="en-US" dirty="0" smtClean="0"/>
              <a:t> DAC</a:t>
            </a:r>
            <a:r>
              <a:rPr lang="ru-RU" dirty="0" smtClean="0"/>
              <a:t> = 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372200" y="476672"/>
            <a:ext cx="2088232" cy="1080120"/>
          </a:xfrm>
          <a:prstGeom prst="triangle">
            <a:avLst>
              <a:gd name="adj" fmla="val 652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156176" y="141277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683152" y="188640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noProof="0" dirty="0"/>
              <a:t>B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8475240" y="1340768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C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Прямая соединительная линия 8"/>
          <p:cNvCxnSpPr>
            <a:stCxn id="4" idx="2"/>
            <a:endCxn id="4" idx="5"/>
          </p:cNvCxnSpPr>
          <p:nvPr/>
        </p:nvCxnSpPr>
        <p:spPr>
          <a:xfrm flipV="1">
            <a:off x="6372200" y="1016732"/>
            <a:ext cx="1724880" cy="54006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одержимое 2"/>
          <p:cNvSpPr txBox="1">
            <a:spLocks/>
          </p:cNvSpPr>
          <p:nvPr/>
        </p:nvSpPr>
        <p:spPr>
          <a:xfrm>
            <a:off x="8028384" y="69269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D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7740352" y="620688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8100392" y="112474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4" idx="4"/>
          </p:cNvCxnSpPr>
          <p:nvPr/>
        </p:nvCxnSpPr>
        <p:spPr>
          <a:xfrm>
            <a:off x="6372200" y="1556792"/>
            <a:ext cx="2088232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 rot="2043503">
            <a:off x="6905466" y="1289974"/>
            <a:ext cx="301619" cy="317611"/>
          </a:xfrm>
          <a:prstGeom prst="arc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6156176" y="440668"/>
            <a:ext cx="9997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400" dirty="0" smtClean="0"/>
              <a:t>Черновик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987824" y="872716"/>
            <a:ext cx="17281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987824" y="137677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843808" y="1016732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148064" y="101673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843808" y="51267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572000" y="51267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059832" y="245689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3059832" y="1412776"/>
            <a:ext cx="1728192" cy="10441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779912" y="159279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860032" y="2096852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34" name="Дуга 33"/>
          <p:cNvSpPr/>
          <p:nvPr/>
        </p:nvSpPr>
        <p:spPr>
          <a:xfrm rot="2043503">
            <a:off x="3194909" y="2226078"/>
            <a:ext cx="301619" cy="317611"/>
          </a:xfrm>
          <a:prstGeom prst="arc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292080" y="436510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одержимое 2"/>
          <p:cNvSpPr txBox="1">
            <a:spLocks/>
          </p:cNvSpPr>
          <p:nvPr/>
        </p:nvSpPr>
        <p:spPr>
          <a:xfrm>
            <a:off x="5148064" y="4437112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932040" y="249289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3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4644008" y="1484784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4</a:t>
            </a:r>
            <a:endParaRPr lang="ru-RU" dirty="0"/>
          </a:p>
        </p:txBody>
      </p:sp>
      <p:sp>
        <p:nvSpPr>
          <p:cNvPr id="52" name="Овал 51"/>
          <p:cNvSpPr/>
          <p:nvPr/>
        </p:nvSpPr>
        <p:spPr>
          <a:xfrm>
            <a:off x="4860032" y="2447177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4572000" y="148478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107504" y="2276872"/>
            <a:ext cx="31683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Построение</a:t>
            </a:r>
            <a:r>
              <a:rPr lang="ru-RU" dirty="0" smtClean="0"/>
              <a:t>:</a:t>
            </a:r>
          </a:p>
          <a:p>
            <a:pPr marL="342900" indent="-342900">
              <a:buAutoNum type="arabicParenR"/>
            </a:pPr>
            <a:r>
              <a:rPr lang="ru-RU" sz="1400" i="1" dirty="0" smtClean="0"/>
              <a:t>Построим точку А</a:t>
            </a:r>
          </a:p>
          <a:p>
            <a:pPr marL="342900" indent="-342900">
              <a:buFontTx/>
              <a:buAutoNum type="arabicParenR"/>
            </a:pPr>
            <a:r>
              <a:rPr lang="ru-RU" sz="1400" i="1" dirty="0" smtClean="0"/>
              <a:t>Построим угол равный данному с вершиной в точке </a:t>
            </a:r>
            <a:r>
              <a:rPr lang="en-US" sz="1400" i="1" dirty="0" smtClean="0"/>
              <a:t>A</a:t>
            </a:r>
            <a:endParaRPr lang="ru-RU" sz="1400" i="1" dirty="0" smtClean="0"/>
          </a:p>
          <a:p>
            <a:pPr marL="342900" indent="-342900">
              <a:buFontTx/>
              <a:buAutoNum type="arabicParenR"/>
            </a:pPr>
            <a:r>
              <a:rPr lang="ru-RU" i="1" dirty="0" smtClean="0">
                <a:solidFill>
                  <a:srgbClr val="0070C0"/>
                </a:solidFill>
              </a:rPr>
              <a:t>Отложим на луче </a:t>
            </a:r>
            <a:r>
              <a:rPr lang="ru-RU" i="1" dirty="0" smtClean="0">
                <a:solidFill>
                  <a:srgbClr val="0070C0"/>
                </a:solidFill>
              </a:rPr>
              <a:t>А</a:t>
            </a:r>
            <a:r>
              <a:rPr lang="en-US" i="1" dirty="0" smtClean="0">
                <a:solidFill>
                  <a:srgbClr val="0070C0"/>
                </a:solidFill>
              </a:rPr>
              <a:t>P</a:t>
            </a:r>
            <a:r>
              <a:rPr lang="ru-RU" i="1" baseline="-25000" dirty="0" smtClean="0">
                <a:solidFill>
                  <a:srgbClr val="0070C0"/>
                </a:solidFill>
              </a:rPr>
              <a:t>5</a:t>
            </a:r>
            <a:r>
              <a:rPr lang="ru-RU" i="1" dirty="0" smtClean="0">
                <a:solidFill>
                  <a:srgbClr val="0070C0"/>
                </a:solidFill>
              </a:rPr>
              <a:t> отрезок </a:t>
            </a:r>
            <a:r>
              <a:rPr lang="en-US" i="1" dirty="0" smtClean="0">
                <a:solidFill>
                  <a:srgbClr val="0070C0"/>
                </a:solidFill>
              </a:rPr>
              <a:t>AC= P</a:t>
            </a:r>
            <a:r>
              <a:rPr lang="en-US" i="1" baseline="-25000" dirty="0" smtClean="0">
                <a:solidFill>
                  <a:srgbClr val="0070C0"/>
                </a:solidFill>
              </a:rPr>
              <a:t>1</a:t>
            </a:r>
            <a:r>
              <a:rPr lang="en-US" i="1" dirty="0" smtClean="0">
                <a:solidFill>
                  <a:srgbClr val="0070C0"/>
                </a:solidFill>
              </a:rPr>
              <a:t>Q</a:t>
            </a:r>
            <a:r>
              <a:rPr lang="en-US" i="1" baseline="-25000" dirty="0" smtClean="0">
                <a:solidFill>
                  <a:srgbClr val="0070C0"/>
                </a:solidFill>
              </a:rPr>
              <a:t>1</a:t>
            </a:r>
            <a:endParaRPr lang="ru-RU" sz="1400" i="1" dirty="0" smtClean="0">
              <a:solidFill>
                <a:srgbClr val="0070C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7124986" y="4509120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47" name="Овал 46"/>
          <p:cNvSpPr/>
          <p:nvPr/>
        </p:nvSpPr>
        <p:spPr>
          <a:xfrm>
            <a:off x="7046561" y="4679425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6566428" y="5579948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3</a:t>
            </a:r>
            <a:endParaRPr lang="ru-RU" dirty="0"/>
          </a:p>
        </p:txBody>
      </p:sp>
      <p:sp>
        <p:nvSpPr>
          <p:cNvPr id="43" name="Овал 42"/>
          <p:cNvSpPr/>
          <p:nvPr/>
        </p:nvSpPr>
        <p:spPr>
          <a:xfrm>
            <a:off x="6686521" y="5471513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Дуга 56"/>
          <p:cNvSpPr/>
          <p:nvPr/>
        </p:nvSpPr>
        <p:spPr>
          <a:xfrm rot="4616766">
            <a:off x="5546059" y="4389080"/>
            <a:ext cx="301619" cy="317611"/>
          </a:xfrm>
          <a:prstGeom prst="arc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 flipH="1">
            <a:off x="5940152" y="443711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H="1">
            <a:off x="6012160" y="443711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H="1">
            <a:off x="3635896" y="76470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3707904" y="76470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5292080" y="4365104"/>
            <a:ext cx="1872208" cy="15121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Овал 79"/>
          <p:cNvSpPr/>
          <p:nvPr/>
        </p:nvSpPr>
        <p:spPr>
          <a:xfrm>
            <a:off x="5292080" y="436510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Овал 80"/>
          <p:cNvSpPr/>
          <p:nvPr/>
        </p:nvSpPr>
        <p:spPr>
          <a:xfrm>
            <a:off x="7164288" y="5877272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7092280" y="5949280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cxnSp>
        <p:nvCxnSpPr>
          <p:cNvPr id="84" name="Прямая соединительная линия 83"/>
          <p:cNvCxnSpPr/>
          <p:nvPr/>
        </p:nvCxnSpPr>
        <p:spPr>
          <a:xfrm flipH="1">
            <a:off x="6228184" y="515719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flipH="1">
            <a:off x="6300192" y="515719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H="1">
            <a:off x="6156176" y="515719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flipH="1">
            <a:off x="3779912" y="1268760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flipH="1">
            <a:off x="3851920" y="1268760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flipH="1">
            <a:off x="3707904" y="1268760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Овал 81"/>
          <p:cNvSpPr/>
          <p:nvPr/>
        </p:nvSpPr>
        <p:spPr>
          <a:xfrm>
            <a:off x="2915816" y="1916832"/>
            <a:ext cx="4824536" cy="4824536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3563888" y="2564904"/>
            <a:ext cx="3528392" cy="360040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6156176" y="3717032"/>
            <a:ext cx="1872208" cy="187220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>
            <a:off x="6876256" y="2708920"/>
            <a:ext cx="288032" cy="316835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3923928" y="1484784"/>
            <a:ext cx="1872208" cy="187220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единительная линия 47"/>
          <p:cNvCxnSpPr>
            <a:stCxn id="38" idx="5"/>
          </p:cNvCxnSpPr>
          <p:nvPr/>
        </p:nvCxnSpPr>
        <p:spPr>
          <a:xfrm>
            <a:off x="5331104" y="4404128"/>
            <a:ext cx="2625272" cy="212121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endCxn id="47" idx="2"/>
          </p:cNvCxnSpPr>
          <p:nvPr/>
        </p:nvCxnSpPr>
        <p:spPr>
          <a:xfrm>
            <a:off x="5292080" y="4387964"/>
            <a:ext cx="1754481" cy="3143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>
            <a:off x="1331640" y="620688"/>
            <a:ext cx="3528392" cy="360040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084168" y="224644"/>
            <a:ext cx="2880320" cy="15121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0060"/>
            <a:ext cx="2386608" cy="226084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Дано: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ru-RU" dirty="0" smtClean="0"/>
              <a:t>,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</a:p>
          <a:p>
            <a:pPr>
              <a:buNone/>
            </a:pPr>
            <a:r>
              <a:rPr lang="ru-RU" dirty="0" smtClean="0"/>
              <a:t>Построить:</a:t>
            </a:r>
          </a:p>
          <a:p>
            <a:pPr>
              <a:buNone/>
            </a:pPr>
            <a:r>
              <a:rPr lang="ru-RU" b="1" dirty="0" smtClean="0"/>
              <a:t>△</a:t>
            </a:r>
            <a:r>
              <a:rPr lang="en-US" dirty="0" smtClean="0"/>
              <a:t>ABC</a:t>
            </a:r>
          </a:p>
          <a:p>
            <a:pPr>
              <a:buNone/>
            </a:pPr>
            <a:r>
              <a:rPr lang="ru-RU" dirty="0"/>
              <a:t>т</a:t>
            </a:r>
            <a:r>
              <a:rPr lang="ru-RU" dirty="0" smtClean="0"/>
              <a:t>акой, что  </a:t>
            </a:r>
            <a:r>
              <a:rPr lang="en-US" dirty="0" smtClean="0"/>
              <a:t>AC= 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</a:p>
          <a:p>
            <a:pPr>
              <a:buNone/>
            </a:pPr>
            <a:r>
              <a:rPr lang="en-US" dirty="0" smtClean="0"/>
              <a:t>AD</a:t>
            </a:r>
            <a:r>
              <a:rPr lang="ru-RU" dirty="0" smtClean="0"/>
              <a:t> – медиана =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baseline="-25000" dirty="0" smtClean="0"/>
          </a:p>
          <a:p>
            <a:pPr>
              <a:buNone/>
            </a:pPr>
            <a:r>
              <a:rPr lang="ru-RU" b="1" dirty="0" smtClean="0"/>
              <a:t>∠</a:t>
            </a:r>
            <a:r>
              <a:rPr lang="en-US" b="1" dirty="0" smtClean="0"/>
              <a:t> </a:t>
            </a:r>
            <a:r>
              <a:rPr lang="en-US" dirty="0" smtClean="0"/>
              <a:t> DAC</a:t>
            </a:r>
            <a:r>
              <a:rPr lang="ru-RU" dirty="0" smtClean="0"/>
              <a:t> = 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372200" y="476672"/>
            <a:ext cx="2088232" cy="1080120"/>
          </a:xfrm>
          <a:prstGeom prst="triangle">
            <a:avLst>
              <a:gd name="adj" fmla="val 652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156176" y="141277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683152" y="188640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noProof="0" dirty="0"/>
              <a:t>B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8475240" y="1340768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C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Прямая соединительная линия 8"/>
          <p:cNvCxnSpPr>
            <a:stCxn id="4" idx="2"/>
            <a:endCxn id="4" idx="5"/>
          </p:cNvCxnSpPr>
          <p:nvPr/>
        </p:nvCxnSpPr>
        <p:spPr>
          <a:xfrm flipV="1">
            <a:off x="6372200" y="1016732"/>
            <a:ext cx="1724880" cy="54006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одержимое 2"/>
          <p:cNvSpPr txBox="1">
            <a:spLocks/>
          </p:cNvSpPr>
          <p:nvPr/>
        </p:nvSpPr>
        <p:spPr>
          <a:xfrm>
            <a:off x="8028384" y="69269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D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7740352" y="620688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8100392" y="112474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4" idx="4"/>
          </p:cNvCxnSpPr>
          <p:nvPr/>
        </p:nvCxnSpPr>
        <p:spPr>
          <a:xfrm>
            <a:off x="6372200" y="1556792"/>
            <a:ext cx="2088232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 rot="2043503">
            <a:off x="6905466" y="1289974"/>
            <a:ext cx="301619" cy="317611"/>
          </a:xfrm>
          <a:prstGeom prst="arc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6156176" y="440668"/>
            <a:ext cx="9997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400" dirty="0" smtClean="0"/>
              <a:t>Черновик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987824" y="872716"/>
            <a:ext cx="17281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987824" y="137677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843808" y="1016732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148064" y="101673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843808" y="51267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572000" y="51267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059832" y="245689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3059832" y="1412776"/>
            <a:ext cx="1728192" cy="10441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779912" y="159279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860032" y="2096852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34" name="Дуга 33"/>
          <p:cNvSpPr/>
          <p:nvPr/>
        </p:nvSpPr>
        <p:spPr>
          <a:xfrm rot="2043503">
            <a:off x="3194909" y="2226078"/>
            <a:ext cx="301619" cy="317611"/>
          </a:xfrm>
          <a:prstGeom prst="arc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292080" y="436510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одержимое 2"/>
          <p:cNvSpPr txBox="1">
            <a:spLocks/>
          </p:cNvSpPr>
          <p:nvPr/>
        </p:nvSpPr>
        <p:spPr>
          <a:xfrm>
            <a:off x="5148064" y="4437112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932040" y="249289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3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4644008" y="1484784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4</a:t>
            </a:r>
            <a:endParaRPr lang="ru-RU" dirty="0"/>
          </a:p>
        </p:txBody>
      </p:sp>
      <p:sp>
        <p:nvSpPr>
          <p:cNvPr id="52" name="Овал 51"/>
          <p:cNvSpPr/>
          <p:nvPr/>
        </p:nvSpPr>
        <p:spPr>
          <a:xfrm>
            <a:off x="4860032" y="2447177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4572000" y="148478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107504" y="2276872"/>
            <a:ext cx="316835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Построение</a:t>
            </a:r>
            <a:r>
              <a:rPr lang="ru-RU" dirty="0" smtClean="0"/>
              <a:t>:</a:t>
            </a:r>
          </a:p>
          <a:p>
            <a:pPr marL="342900" indent="-342900">
              <a:buAutoNum type="arabicParenR"/>
            </a:pPr>
            <a:r>
              <a:rPr lang="ru-RU" sz="1400" i="1" dirty="0" smtClean="0"/>
              <a:t>Построим точку А</a:t>
            </a:r>
          </a:p>
          <a:p>
            <a:pPr marL="342900" indent="-342900">
              <a:buFontTx/>
              <a:buAutoNum type="arabicParenR"/>
            </a:pPr>
            <a:r>
              <a:rPr lang="ru-RU" sz="1400" i="1" dirty="0" smtClean="0"/>
              <a:t>Построим угол равный данному с вершиной в точке </a:t>
            </a:r>
            <a:r>
              <a:rPr lang="en-US" sz="1400" i="1" dirty="0" smtClean="0"/>
              <a:t>A</a:t>
            </a:r>
            <a:endParaRPr lang="ru-RU" sz="1400" i="1" dirty="0" smtClean="0"/>
          </a:p>
          <a:p>
            <a:pPr marL="342900" indent="-342900">
              <a:buFontTx/>
              <a:buAutoNum type="arabicParenR"/>
            </a:pPr>
            <a:r>
              <a:rPr lang="ru-RU" sz="1400" i="1" dirty="0" smtClean="0"/>
              <a:t>Отложим на луче </a:t>
            </a:r>
            <a:r>
              <a:rPr lang="ru-RU" sz="1400" i="1" dirty="0" smtClean="0"/>
              <a:t>А</a:t>
            </a:r>
            <a:r>
              <a:rPr lang="en-US" sz="1400" i="1" dirty="0" smtClean="0"/>
              <a:t>P</a:t>
            </a:r>
            <a:r>
              <a:rPr lang="ru-RU" sz="1400" i="1" baseline="-25000" dirty="0" smtClean="0"/>
              <a:t>5</a:t>
            </a:r>
            <a:r>
              <a:rPr lang="ru-RU" sz="1400" i="1" dirty="0" smtClean="0"/>
              <a:t> отрезок </a:t>
            </a:r>
            <a:r>
              <a:rPr lang="en-US" sz="1400" i="1" dirty="0" smtClean="0"/>
              <a:t>AC= </a:t>
            </a:r>
            <a:r>
              <a:rPr lang="en-US" sz="1400" i="1" dirty="0" smtClean="0"/>
              <a:t>P</a:t>
            </a:r>
            <a:r>
              <a:rPr lang="en-US" sz="1400" i="1" baseline="-25000" dirty="0" smtClean="0"/>
              <a:t>1</a:t>
            </a:r>
            <a:r>
              <a:rPr lang="en-US" sz="1400" i="1" dirty="0" smtClean="0"/>
              <a:t>Q</a:t>
            </a:r>
            <a:r>
              <a:rPr lang="en-US" sz="1400" i="1" baseline="-25000" dirty="0" smtClean="0"/>
              <a:t>1</a:t>
            </a:r>
            <a:endParaRPr lang="ru-RU" sz="1400" i="1" baseline="-25000" dirty="0" smtClean="0"/>
          </a:p>
          <a:p>
            <a:pPr marL="342900" indent="-342900">
              <a:buFontTx/>
              <a:buAutoNum type="arabicParenR"/>
            </a:pPr>
            <a:r>
              <a:rPr lang="ru-RU" i="1" dirty="0" smtClean="0">
                <a:solidFill>
                  <a:srgbClr val="0070C0"/>
                </a:solidFill>
              </a:rPr>
              <a:t>Отложим на </a:t>
            </a:r>
            <a:r>
              <a:rPr lang="ru-RU" i="1" dirty="0" smtClean="0">
                <a:solidFill>
                  <a:srgbClr val="0070C0"/>
                </a:solidFill>
              </a:rPr>
              <a:t>луче </a:t>
            </a:r>
            <a:r>
              <a:rPr lang="en-US" i="1" dirty="0" smtClean="0">
                <a:solidFill>
                  <a:srgbClr val="0070C0"/>
                </a:solidFill>
              </a:rPr>
              <a:t>CD</a:t>
            </a:r>
            <a:r>
              <a:rPr lang="ru-RU" i="1" dirty="0" smtClean="0">
                <a:solidFill>
                  <a:srgbClr val="0070C0"/>
                </a:solidFill>
              </a:rPr>
              <a:t>, отрезок </a:t>
            </a:r>
            <a:r>
              <a:rPr lang="en-US" i="1" dirty="0" smtClean="0">
                <a:solidFill>
                  <a:srgbClr val="0070C0"/>
                </a:solidFill>
              </a:rPr>
              <a:t>DB</a:t>
            </a:r>
            <a:r>
              <a:rPr lang="ru-RU" i="1" dirty="0" smtClean="0">
                <a:solidFill>
                  <a:srgbClr val="0070C0"/>
                </a:solidFill>
              </a:rPr>
              <a:t>, равный </a:t>
            </a:r>
            <a:r>
              <a:rPr lang="en-US" i="1" dirty="0" smtClean="0">
                <a:solidFill>
                  <a:srgbClr val="0070C0"/>
                </a:solidFill>
              </a:rPr>
              <a:t>CD</a:t>
            </a:r>
            <a:endParaRPr lang="ru-RU" sz="1400" i="1" dirty="0" smtClean="0">
              <a:solidFill>
                <a:srgbClr val="0070C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7124986" y="4509120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6566428" y="5579948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3</a:t>
            </a:r>
            <a:endParaRPr lang="ru-RU" dirty="0"/>
          </a:p>
        </p:txBody>
      </p:sp>
      <p:sp>
        <p:nvSpPr>
          <p:cNvPr id="43" name="Овал 42"/>
          <p:cNvSpPr/>
          <p:nvPr/>
        </p:nvSpPr>
        <p:spPr>
          <a:xfrm>
            <a:off x="6686521" y="5471513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Дуга 56"/>
          <p:cNvSpPr/>
          <p:nvPr/>
        </p:nvSpPr>
        <p:spPr>
          <a:xfrm rot="4616766">
            <a:off x="5546059" y="4389080"/>
            <a:ext cx="301619" cy="317611"/>
          </a:xfrm>
          <a:prstGeom prst="arc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 flipH="1">
            <a:off x="5940152" y="443711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H="1">
            <a:off x="6012160" y="443711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H="1">
            <a:off x="3635896" y="76470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3707904" y="76470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5292080" y="4365104"/>
            <a:ext cx="1872208" cy="15121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Овал 79"/>
          <p:cNvSpPr/>
          <p:nvPr/>
        </p:nvSpPr>
        <p:spPr>
          <a:xfrm>
            <a:off x="5292080" y="436510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6948264" y="3068960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В</a:t>
            </a:r>
            <a:endParaRPr lang="ru-RU" b="1" dirty="0"/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6228184" y="515719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H="1">
            <a:off x="6300192" y="515719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H="1">
            <a:off x="6156176" y="515719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>
            <a:off x="3779912" y="1268760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H="1">
            <a:off x="3851920" y="1268760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3707904" y="1268760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H="1">
            <a:off x="6948264" y="515719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flipH="1">
            <a:off x="6876256" y="407707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Овал 85"/>
          <p:cNvSpPr/>
          <p:nvPr/>
        </p:nvSpPr>
        <p:spPr>
          <a:xfrm>
            <a:off x="5868144" y="3429000"/>
            <a:ext cx="2448272" cy="244827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Овал 80"/>
          <p:cNvSpPr/>
          <p:nvPr/>
        </p:nvSpPr>
        <p:spPr>
          <a:xfrm>
            <a:off x="7164288" y="5877272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7046561" y="4679425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4" name="Рисунок 53" descr="Geography- mathematics compass op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075598">
            <a:off x="7185624" y="4162033"/>
            <a:ext cx="1635951" cy="2179590"/>
          </a:xfrm>
          <a:prstGeom prst="rect">
            <a:avLst/>
          </a:prstGeom>
        </p:spPr>
      </p:pic>
      <p:sp>
        <p:nvSpPr>
          <p:cNvPr id="87" name="Прямоугольник 86"/>
          <p:cNvSpPr/>
          <p:nvPr/>
        </p:nvSpPr>
        <p:spPr>
          <a:xfrm>
            <a:off x="7092280" y="5949280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Овал 81"/>
          <p:cNvSpPr/>
          <p:nvPr/>
        </p:nvSpPr>
        <p:spPr>
          <a:xfrm>
            <a:off x="2915816" y="1916832"/>
            <a:ext cx="4824536" cy="4824536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3563888" y="2564904"/>
            <a:ext cx="3528392" cy="360040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6156176" y="3717032"/>
            <a:ext cx="1872208" cy="187220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>
            <a:off x="6876256" y="2708920"/>
            <a:ext cx="288032" cy="316835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3923928" y="1484784"/>
            <a:ext cx="1872208" cy="187220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единительная линия 47"/>
          <p:cNvCxnSpPr>
            <a:stCxn id="38" idx="5"/>
          </p:cNvCxnSpPr>
          <p:nvPr/>
        </p:nvCxnSpPr>
        <p:spPr>
          <a:xfrm>
            <a:off x="5331104" y="4404128"/>
            <a:ext cx="2625272" cy="212121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endCxn id="47" idx="2"/>
          </p:cNvCxnSpPr>
          <p:nvPr/>
        </p:nvCxnSpPr>
        <p:spPr>
          <a:xfrm>
            <a:off x="5292080" y="4387964"/>
            <a:ext cx="1754481" cy="3143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>
            <a:off x="1331640" y="620688"/>
            <a:ext cx="3528392" cy="360040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084168" y="224644"/>
            <a:ext cx="2880320" cy="15121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0060"/>
            <a:ext cx="2386608" cy="226084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Дано: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ru-RU" dirty="0" smtClean="0"/>
              <a:t>,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</a:p>
          <a:p>
            <a:pPr>
              <a:buNone/>
            </a:pPr>
            <a:r>
              <a:rPr lang="ru-RU" dirty="0" smtClean="0"/>
              <a:t>Построить:</a:t>
            </a:r>
          </a:p>
          <a:p>
            <a:pPr>
              <a:buNone/>
            </a:pPr>
            <a:r>
              <a:rPr lang="ru-RU" b="1" dirty="0" smtClean="0"/>
              <a:t>△</a:t>
            </a:r>
            <a:r>
              <a:rPr lang="en-US" dirty="0" smtClean="0"/>
              <a:t>ABC</a:t>
            </a:r>
          </a:p>
          <a:p>
            <a:pPr>
              <a:buNone/>
            </a:pPr>
            <a:r>
              <a:rPr lang="ru-RU" dirty="0"/>
              <a:t>т</a:t>
            </a:r>
            <a:r>
              <a:rPr lang="ru-RU" dirty="0" smtClean="0"/>
              <a:t>акой, что  </a:t>
            </a:r>
            <a:r>
              <a:rPr lang="en-US" dirty="0" smtClean="0"/>
              <a:t>AC= 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</a:p>
          <a:p>
            <a:pPr>
              <a:buNone/>
            </a:pPr>
            <a:r>
              <a:rPr lang="en-US" dirty="0" smtClean="0"/>
              <a:t>AD</a:t>
            </a:r>
            <a:r>
              <a:rPr lang="ru-RU" dirty="0" smtClean="0"/>
              <a:t> – медиана =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baseline="-25000" dirty="0" smtClean="0"/>
          </a:p>
          <a:p>
            <a:pPr>
              <a:buNone/>
            </a:pPr>
            <a:r>
              <a:rPr lang="ru-RU" b="1" dirty="0" smtClean="0"/>
              <a:t>∠</a:t>
            </a:r>
            <a:r>
              <a:rPr lang="en-US" b="1" dirty="0" smtClean="0"/>
              <a:t> </a:t>
            </a:r>
            <a:r>
              <a:rPr lang="en-US" dirty="0" smtClean="0"/>
              <a:t> DAC</a:t>
            </a:r>
            <a:r>
              <a:rPr lang="ru-RU" dirty="0" smtClean="0"/>
              <a:t> = 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372200" y="476672"/>
            <a:ext cx="2088232" cy="1080120"/>
          </a:xfrm>
          <a:prstGeom prst="triangle">
            <a:avLst>
              <a:gd name="adj" fmla="val 652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156176" y="141277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683152" y="188640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noProof="0" dirty="0"/>
              <a:t>B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8475240" y="1340768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C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Прямая соединительная линия 8"/>
          <p:cNvCxnSpPr>
            <a:stCxn id="4" idx="2"/>
            <a:endCxn id="4" idx="5"/>
          </p:cNvCxnSpPr>
          <p:nvPr/>
        </p:nvCxnSpPr>
        <p:spPr>
          <a:xfrm flipV="1">
            <a:off x="6372200" y="1016732"/>
            <a:ext cx="1724880" cy="54006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одержимое 2"/>
          <p:cNvSpPr txBox="1">
            <a:spLocks/>
          </p:cNvSpPr>
          <p:nvPr/>
        </p:nvSpPr>
        <p:spPr>
          <a:xfrm>
            <a:off x="8028384" y="69269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D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7740352" y="620688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8100392" y="112474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4" idx="4"/>
          </p:cNvCxnSpPr>
          <p:nvPr/>
        </p:nvCxnSpPr>
        <p:spPr>
          <a:xfrm>
            <a:off x="6372200" y="1556792"/>
            <a:ext cx="2088232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 rot="2043503">
            <a:off x="6905466" y="1289974"/>
            <a:ext cx="301619" cy="317611"/>
          </a:xfrm>
          <a:prstGeom prst="arc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6156176" y="440668"/>
            <a:ext cx="9997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400" dirty="0" smtClean="0"/>
              <a:t>Черновик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987824" y="872716"/>
            <a:ext cx="17281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987824" y="137677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843808" y="1016732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148064" y="101673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843808" y="51267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572000" y="51267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059832" y="245689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3059832" y="1412776"/>
            <a:ext cx="1728192" cy="10441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779912" y="159279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860032" y="2096852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34" name="Дуга 33"/>
          <p:cNvSpPr/>
          <p:nvPr/>
        </p:nvSpPr>
        <p:spPr>
          <a:xfrm rot="2043503">
            <a:off x="3194909" y="2226078"/>
            <a:ext cx="301619" cy="317611"/>
          </a:xfrm>
          <a:prstGeom prst="arc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292080" y="436510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одержимое 2"/>
          <p:cNvSpPr txBox="1">
            <a:spLocks/>
          </p:cNvSpPr>
          <p:nvPr/>
        </p:nvSpPr>
        <p:spPr>
          <a:xfrm>
            <a:off x="5148064" y="4437112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932040" y="249289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3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4644008" y="1484784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4</a:t>
            </a:r>
            <a:endParaRPr lang="ru-RU" dirty="0"/>
          </a:p>
        </p:txBody>
      </p:sp>
      <p:sp>
        <p:nvSpPr>
          <p:cNvPr id="52" name="Овал 51"/>
          <p:cNvSpPr/>
          <p:nvPr/>
        </p:nvSpPr>
        <p:spPr>
          <a:xfrm>
            <a:off x="4860032" y="2447177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4572000" y="148478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107504" y="2276872"/>
            <a:ext cx="316835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Построение</a:t>
            </a:r>
            <a:r>
              <a:rPr lang="ru-RU" dirty="0" smtClean="0"/>
              <a:t>:</a:t>
            </a:r>
          </a:p>
          <a:p>
            <a:pPr marL="342900" indent="-342900">
              <a:buAutoNum type="arabicParenR"/>
            </a:pPr>
            <a:r>
              <a:rPr lang="ru-RU" sz="1400" i="1" dirty="0" smtClean="0"/>
              <a:t>Построим точку А</a:t>
            </a:r>
          </a:p>
          <a:p>
            <a:pPr marL="342900" indent="-342900">
              <a:buFontTx/>
              <a:buAutoNum type="arabicParenR"/>
            </a:pPr>
            <a:r>
              <a:rPr lang="ru-RU" sz="1400" i="1" dirty="0" smtClean="0"/>
              <a:t>Построим угол равный данному с вершиной в точке </a:t>
            </a:r>
            <a:r>
              <a:rPr lang="en-US" sz="1400" i="1" dirty="0" smtClean="0"/>
              <a:t>A</a:t>
            </a:r>
            <a:endParaRPr lang="ru-RU" sz="1400" i="1" dirty="0" smtClean="0"/>
          </a:p>
          <a:p>
            <a:pPr marL="342900" indent="-342900">
              <a:buFontTx/>
              <a:buAutoNum type="arabicParenR"/>
            </a:pPr>
            <a:r>
              <a:rPr lang="ru-RU" sz="1400" i="1" dirty="0" smtClean="0"/>
              <a:t>Отложим на луче </a:t>
            </a:r>
            <a:r>
              <a:rPr lang="ru-RU" sz="1400" i="1" dirty="0" smtClean="0"/>
              <a:t>А</a:t>
            </a:r>
            <a:r>
              <a:rPr lang="en-US" sz="1400" i="1" dirty="0" smtClean="0"/>
              <a:t>P</a:t>
            </a:r>
            <a:r>
              <a:rPr lang="ru-RU" sz="1400" i="1" baseline="-25000" dirty="0" smtClean="0"/>
              <a:t>5</a:t>
            </a:r>
            <a:r>
              <a:rPr lang="ru-RU" sz="1400" i="1" dirty="0" smtClean="0"/>
              <a:t> отрезок </a:t>
            </a:r>
            <a:r>
              <a:rPr lang="en-US" sz="1400" i="1" dirty="0" smtClean="0"/>
              <a:t>AC= </a:t>
            </a:r>
            <a:r>
              <a:rPr lang="en-US" sz="1400" i="1" dirty="0" smtClean="0"/>
              <a:t>P</a:t>
            </a:r>
            <a:r>
              <a:rPr lang="en-US" sz="1400" i="1" baseline="-25000" dirty="0" smtClean="0"/>
              <a:t>1</a:t>
            </a:r>
            <a:r>
              <a:rPr lang="en-US" sz="1400" i="1" dirty="0" smtClean="0"/>
              <a:t>Q</a:t>
            </a:r>
            <a:r>
              <a:rPr lang="en-US" sz="1400" i="1" baseline="-25000" dirty="0" smtClean="0"/>
              <a:t>1</a:t>
            </a:r>
            <a:endParaRPr lang="ru-RU" sz="1400" i="1" baseline="-25000" dirty="0" smtClean="0"/>
          </a:p>
          <a:p>
            <a:pPr marL="342900" indent="-342900">
              <a:buFontTx/>
              <a:buAutoNum type="arabicParenR"/>
            </a:pPr>
            <a:r>
              <a:rPr lang="ru-RU" i="1" dirty="0" smtClean="0">
                <a:solidFill>
                  <a:srgbClr val="0070C0"/>
                </a:solidFill>
              </a:rPr>
              <a:t>Отложим на </a:t>
            </a:r>
            <a:r>
              <a:rPr lang="ru-RU" i="1" dirty="0" smtClean="0">
                <a:solidFill>
                  <a:srgbClr val="0070C0"/>
                </a:solidFill>
              </a:rPr>
              <a:t>луче </a:t>
            </a:r>
            <a:r>
              <a:rPr lang="en-US" i="1" dirty="0" smtClean="0">
                <a:solidFill>
                  <a:srgbClr val="0070C0"/>
                </a:solidFill>
              </a:rPr>
              <a:t>CD</a:t>
            </a:r>
            <a:r>
              <a:rPr lang="ru-RU" i="1" dirty="0" smtClean="0">
                <a:solidFill>
                  <a:srgbClr val="0070C0"/>
                </a:solidFill>
              </a:rPr>
              <a:t>, отрезок </a:t>
            </a:r>
            <a:r>
              <a:rPr lang="en-US" i="1" dirty="0" smtClean="0">
                <a:solidFill>
                  <a:srgbClr val="0070C0"/>
                </a:solidFill>
              </a:rPr>
              <a:t>DB</a:t>
            </a:r>
            <a:r>
              <a:rPr lang="ru-RU" i="1" dirty="0" smtClean="0">
                <a:solidFill>
                  <a:srgbClr val="0070C0"/>
                </a:solidFill>
              </a:rPr>
              <a:t>, равный </a:t>
            </a:r>
            <a:r>
              <a:rPr lang="en-US" i="1" dirty="0" smtClean="0">
                <a:solidFill>
                  <a:srgbClr val="0070C0"/>
                </a:solidFill>
              </a:rPr>
              <a:t>CD</a:t>
            </a:r>
            <a:endParaRPr lang="ru-RU" sz="1400" i="1" dirty="0" smtClean="0">
              <a:solidFill>
                <a:srgbClr val="0070C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7124986" y="4509120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6566428" y="5579948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3</a:t>
            </a:r>
            <a:endParaRPr lang="ru-RU" dirty="0"/>
          </a:p>
        </p:txBody>
      </p:sp>
      <p:sp>
        <p:nvSpPr>
          <p:cNvPr id="43" name="Овал 42"/>
          <p:cNvSpPr/>
          <p:nvPr/>
        </p:nvSpPr>
        <p:spPr>
          <a:xfrm>
            <a:off x="6686521" y="5471513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Дуга 56"/>
          <p:cNvSpPr/>
          <p:nvPr/>
        </p:nvSpPr>
        <p:spPr>
          <a:xfrm rot="4616766">
            <a:off x="5546059" y="4389080"/>
            <a:ext cx="301619" cy="317611"/>
          </a:xfrm>
          <a:prstGeom prst="arc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 flipH="1">
            <a:off x="5940152" y="443711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H="1">
            <a:off x="6012160" y="443711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H="1">
            <a:off x="3635896" y="76470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3707904" y="76470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5292080" y="4365104"/>
            <a:ext cx="1872208" cy="15121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Овал 79"/>
          <p:cNvSpPr/>
          <p:nvPr/>
        </p:nvSpPr>
        <p:spPr>
          <a:xfrm>
            <a:off x="5292080" y="436510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6948264" y="3068960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В</a:t>
            </a:r>
            <a:endParaRPr lang="ru-RU" b="1" dirty="0"/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6228184" y="515719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H="1">
            <a:off x="6300192" y="515719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H="1">
            <a:off x="6156176" y="515719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>
            <a:off x="3779912" y="1268760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H="1">
            <a:off x="3851920" y="1268760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3707904" y="1268760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H="1">
            <a:off x="6948264" y="515719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flipH="1">
            <a:off x="6876256" y="407707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Овал 85"/>
          <p:cNvSpPr/>
          <p:nvPr/>
        </p:nvSpPr>
        <p:spPr>
          <a:xfrm>
            <a:off x="5868144" y="3429000"/>
            <a:ext cx="2448272" cy="244827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Овал 80"/>
          <p:cNvSpPr/>
          <p:nvPr/>
        </p:nvSpPr>
        <p:spPr>
          <a:xfrm>
            <a:off x="7164288" y="5877272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7046561" y="4679425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4" name="Рисунок 53" descr="Geography- mathematics compass op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075598">
            <a:off x="7185624" y="4162033"/>
            <a:ext cx="1635951" cy="2179590"/>
          </a:xfrm>
          <a:prstGeom prst="rect">
            <a:avLst/>
          </a:prstGeom>
        </p:spPr>
      </p:pic>
      <p:sp>
        <p:nvSpPr>
          <p:cNvPr id="87" name="Прямоугольник 86"/>
          <p:cNvSpPr/>
          <p:nvPr/>
        </p:nvSpPr>
        <p:spPr>
          <a:xfrm>
            <a:off x="7092280" y="5949280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>
            <a:off x="6948264" y="3429000"/>
            <a:ext cx="216024" cy="24482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Овал 81"/>
          <p:cNvSpPr/>
          <p:nvPr/>
        </p:nvSpPr>
        <p:spPr>
          <a:xfrm>
            <a:off x="2915816" y="1916832"/>
            <a:ext cx="4824536" cy="4824536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3563888" y="2564904"/>
            <a:ext cx="3528392" cy="360040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6156176" y="3717032"/>
            <a:ext cx="1872208" cy="187220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>
            <a:off x="6876256" y="2708920"/>
            <a:ext cx="288032" cy="316835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3923928" y="1484784"/>
            <a:ext cx="1872208" cy="187220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единительная линия 47"/>
          <p:cNvCxnSpPr>
            <a:stCxn id="38" idx="5"/>
          </p:cNvCxnSpPr>
          <p:nvPr/>
        </p:nvCxnSpPr>
        <p:spPr>
          <a:xfrm>
            <a:off x="5331104" y="4404128"/>
            <a:ext cx="2625272" cy="212121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endCxn id="47" idx="2"/>
          </p:cNvCxnSpPr>
          <p:nvPr/>
        </p:nvCxnSpPr>
        <p:spPr>
          <a:xfrm>
            <a:off x="5292080" y="4387964"/>
            <a:ext cx="1754481" cy="3143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>
            <a:off x="1331640" y="620688"/>
            <a:ext cx="3528392" cy="360040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084168" y="224644"/>
            <a:ext cx="2880320" cy="15121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0060"/>
            <a:ext cx="2386608" cy="226084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Дано: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ru-RU" dirty="0" smtClean="0"/>
              <a:t>,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</a:p>
          <a:p>
            <a:pPr>
              <a:buNone/>
            </a:pPr>
            <a:r>
              <a:rPr lang="ru-RU" dirty="0" smtClean="0"/>
              <a:t>Построить:</a:t>
            </a:r>
          </a:p>
          <a:p>
            <a:pPr>
              <a:buNone/>
            </a:pPr>
            <a:r>
              <a:rPr lang="ru-RU" b="1" dirty="0" smtClean="0"/>
              <a:t>△</a:t>
            </a:r>
            <a:r>
              <a:rPr lang="en-US" dirty="0" smtClean="0"/>
              <a:t>ABC</a:t>
            </a:r>
          </a:p>
          <a:p>
            <a:pPr>
              <a:buNone/>
            </a:pPr>
            <a:r>
              <a:rPr lang="ru-RU" dirty="0"/>
              <a:t>т</a:t>
            </a:r>
            <a:r>
              <a:rPr lang="ru-RU" dirty="0" smtClean="0"/>
              <a:t>акой, что  </a:t>
            </a:r>
            <a:r>
              <a:rPr lang="en-US" dirty="0" smtClean="0"/>
              <a:t>AC= 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</a:p>
          <a:p>
            <a:pPr>
              <a:buNone/>
            </a:pPr>
            <a:r>
              <a:rPr lang="en-US" dirty="0" smtClean="0"/>
              <a:t>AD</a:t>
            </a:r>
            <a:r>
              <a:rPr lang="ru-RU" dirty="0" smtClean="0"/>
              <a:t> – медиана =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baseline="-25000" dirty="0" smtClean="0"/>
          </a:p>
          <a:p>
            <a:pPr>
              <a:buNone/>
            </a:pPr>
            <a:r>
              <a:rPr lang="ru-RU" b="1" dirty="0" smtClean="0"/>
              <a:t>∠</a:t>
            </a:r>
            <a:r>
              <a:rPr lang="en-US" b="1" dirty="0" smtClean="0"/>
              <a:t> </a:t>
            </a:r>
            <a:r>
              <a:rPr lang="en-US" dirty="0" smtClean="0"/>
              <a:t> DAC</a:t>
            </a:r>
            <a:r>
              <a:rPr lang="ru-RU" dirty="0" smtClean="0"/>
              <a:t> = 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372200" y="476672"/>
            <a:ext cx="2088232" cy="1080120"/>
          </a:xfrm>
          <a:prstGeom prst="triangle">
            <a:avLst>
              <a:gd name="adj" fmla="val 652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156176" y="141277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683152" y="188640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noProof="0" dirty="0"/>
              <a:t>B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8475240" y="1340768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C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Прямая соединительная линия 8"/>
          <p:cNvCxnSpPr>
            <a:stCxn id="4" idx="2"/>
            <a:endCxn id="4" idx="5"/>
          </p:cNvCxnSpPr>
          <p:nvPr/>
        </p:nvCxnSpPr>
        <p:spPr>
          <a:xfrm flipV="1">
            <a:off x="6372200" y="1016732"/>
            <a:ext cx="1724880" cy="54006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одержимое 2"/>
          <p:cNvSpPr txBox="1">
            <a:spLocks/>
          </p:cNvSpPr>
          <p:nvPr/>
        </p:nvSpPr>
        <p:spPr>
          <a:xfrm>
            <a:off x="8028384" y="69269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D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7740352" y="620688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8100392" y="112474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4" idx="4"/>
          </p:cNvCxnSpPr>
          <p:nvPr/>
        </p:nvCxnSpPr>
        <p:spPr>
          <a:xfrm>
            <a:off x="6372200" y="1556792"/>
            <a:ext cx="2088232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 rot="2043503">
            <a:off x="6905466" y="1289974"/>
            <a:ext cx="301619" cy="317611"/>
          </a:xfrm>
          <a:prstGeom prst="arc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6156176" y="440668"/>
            <a:ext cx="9997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400" dirty="0" smtClean="0"/>
              <a:t>Черновик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987824" y="872716"/>
            <a:ext cx="17281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987824" y="137677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843808" y="1016732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148064" y="101673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843808" y="51267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572000" y="51267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059832" y="245689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3059832" y="1412776"/>
            <a:ext cx="1728192" cy="10441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779912" y="159279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860032" y="2096852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34" name="Дуга 33"/>
          <p:cNvSpPr/>
          <p:nvPr/>
        </p:nvSpPr>
        <p:spPr>
          <a:xfrm rot="2043503">
            <a:off x="3194909" y="2226078"/>
            <a:ext cx="301619" cy="317611"/>
          </a:xfrm>
          <a:prstGeom prst="arc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292080" y="436510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одержимое 2"/>
          <p:cNvSpPr txBox="1">
            <a:spLocks/>
          </p:cNvSpPr>
          <p:nvPr/>
        </p:nvSpPr>
        <p:spPr>
          <a:xfrm>
            <a:off x="5148064" y="4437112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932040" y="249289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3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4644008" y="1484784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4</a:t>
            </a:r>
            <a:endParaRPr lang="ru-RU" dirty="0"/>
          </a:p>
        </p:txBody>
      </p:sp>
      <p:sp>
        <p:nvSpPr>
          <p:cNvPr id="52" name="Овал 51"/>
          <p:cNvSpPr/>
          <p:nvPr/>
        </p:nvSpPr>
        <p:spPr>
          <a:xfrm>
            <a:off x="4860032" y="2447177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4572000" y="148478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107504" y="2276872"/>
            <a:ext cx="316835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Построение</a:t>
            </a:r>
            <a:r>
              <a:rPr lang="ru-RU" dirty="0" smtClean="0"/>
              <a:t>:</a:t>
            </a:r>
          </a:p>
          <a:p>
            <a:pPr marL="342900" indent="-342900">
              <a:buAutoNum type="arabicParenR"/>
            </a:pPr>
            <a:r>
              <a:rPr lang="ru-RU" sz="1400" i="1" dirty="0" smtClean="0"/>
              <a:t>Построим точку А</a:t>
            </a:r>
          </a:p>
          <a:p>
            <a:pPr marL="342900" indent="-342900">
              <a:buFontTx/>
              <a:buAutoNum type="arabicParenR"/>
            </a:pPr>
            <a:r>
              <a:rPr lang="ru-RU" sz="1400" i="1" dirty="0" smtClean="0"/>
              <a:t>Построим угол равный данному с вершиной в точке </a:t>
            </a:r>
            <a:r>
              <a:rPr lang="en-US" sz="1400" i="1" dirty="0" smtClean="0"/>
              <a:t>A</a:t>
            </a:r>
            <a:endParaRPr lang="ru-RU" sz="1400" i="1" dirty="0" smtClean="0"/>
          </a:p>
          <a:p>
            <a:pPr marL="342900" indent="-342900">
              <a:buFontTx/>
              <a:buAutoNum type="arabicParenR"/>
            </a:pPr>
            <a:r>
              <a:rPr lang="ru-RU" sz="1400" i="1" dirty="0" smtClean="0"/>
              <a:t>Отложим на луче </a:t>
            </a:r>
            <a:r>
              <a:rPr lang="ru-RU" sz="1400" i="1" dirty="0" smtClean="0"/>
              <a:t>А</a:t>
            </a:r>
            <a:r>
              <a:rPr lang="en-US" sz="1400" i="1" dirty="0" smtClean="0"/>
              <a:t>P</a:t>
            </a:r>
            <a:r>
              <a:rPr lang="ru-RU" sz="1400" i="1" baseline="-25000" dirty="0" smtClean="0"/>
              <a:t>5</a:t>
            </a:r>
            <a:r>
              <a:rPr lang="ru-RU" sz="1400" i="1" dirty="0" smtClean="0"/>
              <a:t> отрезок </a:t>
            </a:r>
            <a:r>
              <a:rPr lang="en-US" sz="1400" i="1" dirty="0" smtClean="0"/>
              <a:t>AC= </a:t>
            </a:r>
            <a:r>
              <a:rPr lang="en-US" sz="1400" i="1" dirty="0" smtClean="0"/>
              <a:t>P</a:t>
            </a:r>
            <a:r>
              <a:rPr lang="en-US" sz="1400" i="1" baseline="-25000" dirty="0" smtClean="0"/>
              <a:t>1</a:t>
            </a:r>
            <a:r>
              <a:rPr lang="en-US" sz="1400" i="1" dirty="0" smtClean="0"/>
              <a:t>Q</a:t>
            </a:r>
            <a:r>
              <a:rPr lang="en-US" sz="1400" i="1" baseline="-25000" dirty="0" smtClean="0"/>
              <a:t>1</a:t>
            </a:r>
            <a:endParaRPr lang="ru-RU" sz="1400" i="1" baseline="-25000" dirty="0" smtClean="0"/>
          </a:p>
          <a:p>
            <a:pPr marL="342900" indent="-342900">
              <a:buFontTx/>
              <a:buAutoNum type="arabicParenR"/>
            </a:pPr>
            <a:r>
              <a:rPr lang="ru-RU" sz="1400" i="1" dirty="0" smtClean="0"/>
              <a:t>Отложим на </a:t>
            </a:r>
            <a:r>
              <a:rPr lang="ru-RU" sz="1400" i="1" dirty="0" smtClean="0"/>
              <a:t>луче </a:t>
            </a:r>
            <a:r>
              <a:rPr lang="en-US" sz="1400" i="1" dirty="0" smtClean="0"/>
              <a:t>CD</a:t>
            </a:r>
            <a:r>
              <a:rPr lang="ru-RU" sz="1400" i="1" dirty="0" smtClean="0"/>
              <a:t>, отрезок </a:t>
            </a:r>
            <a:r>
              <a:rPr lang="en-US" sz="1400" i="1" dirty="0" smtClean="0"/>
              <a:t>DB</a:t>
            </a:r>
            <a:r>
              <a:rPr lang="ru-RU" sz="1400" i="1" dirty="0" smtClean="0"/>
              <a:t>, равный </a:t>
            </a:r>
            <a:r>
              <a:rPr lang="en-US" sz="1400" i="1" dirty="0" smtClean="0"/>
              <a:t>CD</a:t>
            </a:r>
            <a:endParaRPr lang="ru-RU" sz="1400" i="1" dirty="0" smtClean="0"/>
          </a:p>
          <a:p>
            <a:pPr marL="342900" indent="-342900">
              <a:buFontTx/>
              <a:buAutoNum type="arabicParenR"/>
            </a:pPr>
            <a:r>
              <a:rPr lang="ru-RU" i="1" dirty="0" smtClean="0">
                <a:solidFill>
                  <a:srgbClr val="0070C0"/>
                </a:solidFill>
              </a:rPr>
              <a:t>Построим отрезок АВ</a:t>
            </a:r>
            <a:endParaRPr lang="ru-RU" i="1" dirty="0" smtClean="0">
              <a:solidFill>
                <a:srgbClr val="0070C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7124986" y="4509120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6566428" y="5579948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3</a:t>
            </a:r>
            <a:endParaRPr lang="ru-RU" dirty="0"/>
          </a:p>
        </p:txBody>
      </p:sp>
      <p:sp>
        <p:nvSpPr>
          <p:cNvPr id="43" name="Овал 42"/>
          <p:cNvSpPr/>
          <p:nvPr/>
        </p:nvSpPr>
        <p:spPr>
          <a:xfrm>
            <a:off x="6686521" y="5471513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Дуга 56"/>
          <p:cNvSpPr/>
          <p:nvPr/>
        </p:nvSpPr>
        <p:spPr>
          <a:xfrm rot="4616766">
            <a:off x="5546059" y="4389080"/>
            <a:ext cx="301619" cy="317611"/>
          </a:xfrm>
          <a:prstGeom prst="arc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 flipH="1">
            <a:off x="5940152" y="443711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H="1">
            <a:off x="6012160" y="443711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H="1">
            <a:off x="3635896" y="76470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3707904" y="76470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5292080" y="4365104"/>
            <a:ext cx="1872208" cy="15121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Овал 79"/>
          <p:cNvSpPr/>
          <p:nvPr/>
        </p:nvSpPr>
        <p:spPr>
          <a:xfrm>
            <a:off x="5292080" y="436510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6948264" y="3068960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В</a:t>
            </a:r>
            <a:endParaRPr lang="ru-RU" b="1" dirty="0"/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6228184" y="515719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H="1">
            <a:off x="6300192" y="515719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H="1">
            <a:off x="6156176" y="515719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>
            <a:off x="3779912" y="1268760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H="1">
            <a:off x="3851920" y="1268760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3707904" y="1268760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H="1">
            <a:off x="6948264" y="515719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flipH="1">
            <a:off x="6876256" y="407707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Овал 85"/>
          <p:cNvSpPr/>
          <p:nvPr/>
        </p:nvSpPr>
        <p:spPr>
          <a:xfrm>
            <a:off x="5868144" y="3429000"/>
            <a:ext cx="2448272" cy="2448272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Овал 80"/>
          <p:cNvSpPr/>
          <p:nvPr/>
        </p:nvSpPr>
        <p:spPr>
          <a:xfrm>
            <a:off x="7164288" y="5877272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7046561" y="4679425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4" name="Рисунок 53" descr="Geography- mathematics compass op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075598">
            <a:off x="7185624" y="4162033"/>
            <a:ext cx="1635951" cy="2179590"/>
          </a:xfrm>
          <a:prstGeom prst="rect">
            <a:avLst/>
          </a:prstGeom>
        </p:spPr>
      </p:pic>
      <p:cxnSp>
        <p:nvCxnSpPr>
          <p:cNvPr id="70" name="Прямая соединительная линия 69"/>
          <p:cNvCxnSpPr/>
          <p:nvPr/>
        </p:nvCxnSpPr>
        <p:spPr>
          <a:xfrm>
            <a:off x="6948264" y="3429000"/>
            <a:ext cx="216024" cy="24482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Прямоугольник 71"/>
          <p:cNvSpPr/>
          <p:nvPr/>
        </p:nvSpPr>
        <p:spPr>
          <a:xfrm>
            <a:off x="7092280" y="5949280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73" name="Овал 72"/>
          <p:cNvSpPr/>
          <p:nvPr/>
        </p:nvSpPr>
        <p:spPr>
          <a:xfrm>
            <a:off x="6948264" y="3429000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4" name="Прямая соединительная линия 73"/>
          <p:cNvCxnSpPr>
            <a:stCxn id="73" idx="2"/>
            <a:endCxn id="80" idx="6"/>
          </p:cNvCxnSpPr>
          <p:nvPr/>
        </p:nvCxnSpPr>
        <p:spPr>
          <a:xfrm flipH="1">
            <a:off x="5337799" y="3451860"/>
            <a:ext cx="1610465" cy="9361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Овал 81"/>
          <p:cNvSpPr/>
          <p:nvPr/>
        </p:nvSpPr>
        <p:spPr>
          <a:xfrm>
            <a:off x="2915816" y="1916832"/>
            <a:ext cx="4824536" cy="4824536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3563888" y="2564904"/>
            <a:ext cx="3528392" cy="360040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6156176" y="3717032"/>
            <a:ext cx="1872208" cy="187220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>
            <a:off x="6876256" y="2708920"/>
            <a:ext cx="288032" cy="3168352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3923928" y="1484784"/>
            <a:ext cx="1872208" cy="187220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единительная линия 47"/>
          <p:cNvCxnSpPr>
            <a:stCxn id="38" idx="5"/>
          </p:cNvCxnSpPr>
          <p:nvPr/>
        </p:nvCxnSpPr>
        <p:spPr>
          <a:xfrm>
            <a:off x="5331104" y="4404128"/>
            <a:ext cx="2625272" cy="2121216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endCxn id="47" idx="2"/>
          </p:cNvCxnSpPr>
          <p:nvPr/>
        </p:nvCxnSpPr>
        <p:spPr>
          <a:xfrm>
            <a:off x="5292080" y="4387964"/>
            <a:ext cx="1754481" cy="3143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>
            <a:off x="1331640" y="620688"/>
            <a:ext cx="3528392" cy="360040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084168" y="224644"/>
            <a:ext cx="2880320" cy="15121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0060"/>
            <a:ext cx="2386608" cy="226084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Дано: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ru-RU" dirty="0" smtClean="0"/>
              <a:t>,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</a:p>
          <a:p>
            <a:pPr>
              <a:buNone/>
            </a:pPr>
            <a:r>
              <a:rPr lang="ru-RU" dirty="0" smtClean="0"/>
              <a:t>Построить:</a:t>
            </a:r>
          </a:p>
          <a:p>
            <a:pPr>
              <a:buNone/>
            </a:pPr>
            <a:r>
              <a:rPr lang="ru-RU" b="1" dirty="0" smtClean="0"/>
              <a:t>△</a:t>
            </a:r>
            <a:r>
              <a:rPr lang="en-US" dirty="0" smtClean="0"/>
              <a:t>ABC</a:t>
            </a:r>
          </a:p>
          <a:p>
            <a:pPr>
              <a:buNone/>
            </a:pPr>
            <a:r>
              <a:rPr lang="ru-RU" dirty="0"/>
              <a:t>т</a:t>
            </a:r>
            <a:r>
              <a:rPr lang="ru-RU" dirty="0" smtClean="0"/>
              <a:t>акой, что  </a:t>
            </a:r>
            <a:r>
              <a:rPr lang="en-US" dirty="0" smtClean="0"/>
              <a:t>AC= 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</a:p>
          <a:p>
            <a:pPr>
              <a:buNone/>
            </a:pPr>
            <a:r>
              <a:rPr lang="en-US" dirty="0" smtClean="0"/>
              <a:t>AD</a:t>
            </a:r>
            <a:r>
              <a:rPr lang="ru-RU" dirty="0" smtClean="0"/>
              <a:t> – медиана =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baseline="-25000" dirty="0" smtClean="0"/>
          </a:p>
          <a:p>
            <a:pPr>
              <a:buNone/>
            </a:pPr>
            <a:r>
              <a:rPr lang="ru-RU" b="1" dirty="0" smtClean="0"/>
              <a:t>∠</a:t>
            </a:r>
            <a:r>
              <a:rPr lang="en-US" b="1" dirty="0" smtClean="0"/>
              <a:t> </a:t>
            </a:r>
            <a:r>
              <a:rPr lang="en-US" dirty="0" smtClean="0"/>
              <a:t> DAC</a:t>
            </a:r>
            <a:r>
              <a:rPr lang="ru-RU" dirty="0" smtClean="0"/>
              <a:t> = 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372200" y="476672"/>
            <a:ext cx="2088232" cy="1080120"/>
          </a:xfrm>
          <a:prstGeom prst="triangle">
            <a:avLst>
              <a:gd name="adj" fmla="val 652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156176" y="141277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683152" y="188640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noProof="0" dirty="0"/>
              <a:t>B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8475240" y="1340768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C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Прямая соединительная линия 8"/>
          <p:cNvCxnSpPr>
            <a:stCxn id="4" idx="2"/>
            <a:endCxn id="4" idx="5"/>
          </p:cNvCxnSpPr>
          <p:nvPr/>
        </p:nvCxnSpPr>
        <p:spPr>
          <a:xfrm flipV="1">
            <a:off x="6372200" y="1016732"/>
            <a:ext cx="1724880" cy="54006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одержимое 2"/>
          <p:cNvSpPr txBox="1">
            <a:spLocks/>
          </p:cNvSpPr>
          <p:nvPr/>
        </p:nvSpPr>
        <p:spPr>
          <a:xfrm>
            <a:off x="8028384" y="69269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D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7740352" y="620688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8100392" y="112474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4" idx="4"/>
          </p:cNvCxnSpPr>
          <p:nvPr/>
        </p:nvCxnSpPr>
        <p:spPr>
          <a:xfrm>
            <a:off x="6372200" y="1556792"/>
            <a:ext cx="2088232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 rot="2043503">
            <a:off x="6905466" y="1289974"/>
            <a:ext cx="301619" cy="317611"/>
          </a:xfrm>
          <a:prstGeom prst="arc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6156176" y="440668"/>
            <a:ext cx="9997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400" dirty="0" smtClean="0"/>
              <a:t>Черновик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987824" y="872716"/>
            <a:ext cx="17281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987824" y="137677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843808" y="1016732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148064" y="101673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843808" y="51267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572000" y="51267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059832" y="245689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3059832" y="1412776"/>
            <a:ext cx="1728192" cy="10441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779912" y="159279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860032" y="2096852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34" name="Дуга 33"/>
          <p:cNvSpPr/>
          <p:nvPr/>
        </p:nvSpPr>
        <p:spPr>
          <a:xfrm rot="2043503">
            <a:off x="3194909" y="2226078"/>
            <a:ext cx="301619" cy="317611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292080" y="436510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одержимое 2"/>
          <p:cNvSpPr txBox="1">
            <a:spLocks/>
          </p:cNvSpPr>
          <p:nvPr/>
        </p:nvSpPr>
        <p:spPr>
          <a:xfrm>
            <a:off x="5148064" y="4437112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932040" y="249289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3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4644008" y="1484784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4</a:t>
            </a:r>
            <a:endParaRPr lang="ru-RU" dirty="0"/>
          </a:p>
        </p:txBody>
      </p:sp>
      <p:sp>
        <p:nvSpPr>
          <p:cNvPr id="52" name="Овал 51"/>
          <p:cNvSpPr/>
          <p:nvPr/>
        </p:nvSpPr>
        <p:spPr>
          <a:xfrm>
            <a:off x="4860032" y="2447177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4572000" y="148478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107504" y="2276872"/>
            <a:ext cx="3168352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Построение</a:t>
            </a:r>
            <a:r>
              <a:rPr lang="ru-RU" dirty="0" smtClean="0"/>
              <a:t>:</a:t>
            </a:r>
          </a:p>
          <a:p>
            <a:pPr marL="342900" indent="-342900">
              <a:buAutoNum type="arabicParenR"/>
            </a:pPr>
            <a:r>
              <a:rPr lang="ru-RU" sz="1400" i="1" dirty="0" smtClean="0"/>
              <a:t>Построим точку А</a:t>
            </a:r>
          </a:p>
          <a:p>
            <a:pPr marL="342900" indent="-342900">
              <a:buFontTx/>
              <a:buAutoNum type="arabicParenR"/>
            </a:pPr>
            <a:r>
              <a:rPr lang="ru-RU" sz="1400" i="1" dirty="0" smtClean="0"/>
              <a:t>Построим угол равный данному с вершиной в точке </a:t>
            </a:r>
            <a:r>
              <a:rPr lang="en-US" sz="1400" i="1" dirty="0" smtClean="0"/>
              <a:t>A</a:t>
            </a:r>
            <a:endParaRPr lang="ru-RU" sz="1400" i="1" dirty="0" smtClean="0"/>
          </a:p>
          <a:p>
            <a:pPr marL="342900" indent="-342900">
              <a:buFontTx/>
              <a:buAutoNum type="arabicParenR"/>
            </a:pPr>
            <a:r>
              <a:rPr lang="ru-RU" sz="1400" i="1" dirty="0" smtClean="0"/>
              <a:t>Отложим на луче </a:t>
            </a:r>
            <a:r>
              <a:rPr lang="ru-RU" sz="1400" i="1" dirty="0" smtClean="0"/>
              <a:t>А</a:t>
            </a:r>
            <a:r>
              <a:rPr lang="en-US" sz="1400" i="1" dirty="0" smtClean="0"/>
              <a:t>P</a:t>
            </a:r>
            <a:r>
              <a:rPr lang="ru-RU" sz="1400" i="1" baseline="-25000" dirty="0" smtClean="0"/>
              <a:t>5</a:t>
            </a:r>
            <a:r>
              <a:rPr lang="ru-RU" sz="1400" i="1" dirty="0" smtClean="0"/>
              <a:t> отрезок </a:t>
            </a:r>
            <a:r>
              <a:rPr lang="en-US" sz="1400" i="1" dirty="0" smtClean="0"/>
              <a:t>AC= </a:t>
            </a:r>
            <a:r>
              <a:rPr lang="en-US" sz="1400" i="1" dirty="0" smtClean="0"/>
              <a:t>P</a:t>
            </a:r>
            <a:r>
              <a:rPr lang="en-US" sz="1400" i="1" baseline="-25000" dirty="0" smtClean="0"/>
              <a:t>1</a:t>
            </a:r>
            <a:r>
              <a:rPr lang="en-US" sz="1400" i="1" dirty="0" smtClean="0"/>
              <a:t>Q</a:t>
            </a:r>
            <a:r>
              <a:rPr lang="en-US" sz="1400" i="1" baseline="-25000" dirty="0" smtClean="0"/>
              <a:t>1</a:t>
            </a:r>
            <a:endParaRPr lang="ru-RU" sz="1400" i="1" baseline="-25000" dirty="0" smtClean="0"/>
          </a:p>
          <a:p>
            <a:pPr marL="342900" indent="-342900">
              <a:buFontTx/>
              <a:buAutoNum type="arabicParenR"/>
            </a:pPr>
            <a:r>
              <a:rPr lang="ru-RU" sz="1400" i="1" dirty="0" smtClean="0"/>
              <a:t>Отложим на </a:t>
            </a:r>
            <a:r>
              <a:rPr lang="ru-RU" sz="1400" i="1" dirty="0" smtClean="0"/>
              <a:t>луче </a:t>
            </a:r>
            <a:r>
              <a:rPr lang="en-US" sz="1400" i="1" dirty="0" smtClean="0"/>
              <a:t>CD</a:t>
            </a:r>
            <a:r>
              <a:rPr lang="ru-RU" sz="1400" i="1" dirty="0" smtClean="0"/>
              <a:t>, отрезок </a:t>
            </a:r>
            <a:r>
              <a:rPr lang="en-US" sz="1400" i="1" dirty="0" smtClean="0"/>
              <a:t>DB</a:t>
            </a:r>
            <a:r>
              <a:rPr lang="ru-RU" sz="1400" i="1" dirty="0" smtClean="0"/>
              <a:t>, равный </a:t>
            </a:r>
            <a:r>
              <a:rPr lang="en-US" sz="1400" i="1" dirty="0" smtClean="0"/>
              <a:t>CD</a:t>
            </a:r>
            <a:endParaRPr lang="ru-RU" sz="1400" i="1" dirty="0" smtClean="0"/>
          </a:p>
          <a:p>
            <a:pPr marL="342900" indent="-342900">
              <a:buFontTx/>
              <a:buAutoNum type="arabicParenR"/>
            </a:pPr>
            <a:r>
              <a:rPr lang="ru-RU" sz="1400" i="1" dirty="0" smtClean="0"/>
              <a:t>Построим отрезок АВ</a:t>
            </a:r>
          </a:p>
          <a:p>
            <a:pPr>
              <a:buNone/>
            </a:pPr>
            <a:r>
              <a:rPr lang="ru-RU" i="1" dirty="0" smtClean="0">
                <a:solidFill>
                  <a:srgbClr val="0070C0"/>
                </a:solidFill>
              </a:rPr>
              <a:t>6)   </a:t>
            </a:r>
            <a:r>
              <a:rPr lang="en-US" b="1" i="1" dirty="0" smtClean="0">
                <a:solidFill>
                  <a:srgbClr val="0070C0"/>
                </a:solidFill>
              </a:rPr>
              <a:t>AC</a:t>
            </a:r>
            <a:r>
              <a:rPr lang="en-US" b="1" i="1" dirty="0" smtClean="0">
                <a:solidFill>
                  <a:srgbClr val="0070C0"/>
                </a:solidFill>
              </a:rPr>
              <a:t>= P</a:t>
            </a:r>
            <a:r>
              <a:rPr lang="en-US" b="1" i="1" baseline="-25000" dirty="0" smtClean="0">
                <a:solidFill>
                  <a:srgbClr val="0070C0"/>
                </a:solidFill>
              </a:rPr>
              <a:t>1</a:t>
            </a:r>
            <a:r>
              <a:rPr lang="en-US" b="1" i="1" dirty="0" smtClean="0">
                <a:solidFill>
                  <a:srgbClr val="0070C0"/>
                </a:solidFill>
              </a:rPr>
              <a:t>Q</a:t>
            </a:r>
            <a:r>
              <a:rPr lang="en-US" b="1" i="1" baseline="-25000" dirty="0" smtClean="0">
                <a:solidFill>
                  <a:srgbClr val="0070C0"/>
                </a:solidFill>
              </a:rPr>
              <a:t>1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      </a:t>
            </a:r>
            <a:r>
              <a:rPr lang="en-US" b="1" i="1" dirty="0" smtClean="0">
                <a:solidFill>
                  <a:srgbClr val="0070C0"/>
                </a:solidFill>
              </a:rPr>
              <a:t>AD</a:t>
            </a:r>
            <a:r>
              <a:rPr lang="ru-RU" b="1" i="1" dirty="0" smtClean="0">
                <a:solidFill>
                  <a:srgbClr val="0070C0"/>
                </a:solidFill>
              </a:rPr>
              <a:t> = </a:t>
            </a:r>
            <a:r>
              <a:rPr lang="en-US" b="1" i="1" dirty="0" smtClean="0">
                <a:solidFill>
                  <a:srgbClr val="0070C0"/>
                </a:solidFill>
              </a:rPr>
              <a:t>P</a:t>
            </a:r>
            <a:r>
              <a:rPr lang="en-US" b="1" i="1" baseline="-25000" dirty="0" smtClean="0">
                <a:solidFill>
                  <a:srgbClr val="0070C0"/>
                </a:solidFill>
              </a:rPr>
              <a:t>2</a:t>
            </a:r>
            <a:r>
              <a:rPr lang="en-US" b="1" i="1" dirty="0" smtClean="0">
                <a:solidFill>
                  <a:srgbClr val="0070C0"/>
                </a:solidFill>
              </a:rPr>
              <a:t>Q</a:t>
            </a:r>
            <a:r>
              <a:rPr lang="en-US" b="1" i="1" baseline="-25000" dirty="0" smtClean="0">
                <a:solidFill>
                  <a:srgbClr val="0070C0"/>
                </a:solidFill>
              </a:rPr>
              <a:t>2</a:t>
            </a:r>
            <a:endParaRPr lang="ru-RU" b="1" i="1" baseline="-250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      ∠</a:t>
            </a:r>
            <a:r>
              <a:rPr lang="en-US" b="1" i="1" dirty="0" smtClean="0">
                <a:solidFill>
                  <a:srgbClr val="0070C0"/>
                </a:solidFill>
              </a:rPr>
              <a:t>  DAC</a:t>
            </a:r>
            <a:r>
              <a:rPr lang="ru-RU" b="1" i="1" dirty="0" smtClean="0">
                <a:solidFill>
                  <a:srgbClr val="0070C0"/>
                </a:solidFill>
              </a:rPr>
              <a:t> = ∠</a:t>
            </a:r>
            <a:r>
              <a:rPr lang="en-US" b="1" i="1" dirty="0" smtClean="0">
                <a:solidFill>
                  <a:srgbClr val="0070C0"/>
                </a:solidFill>
              </a:rPr>
              <a:t>hl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342900" indent="-342900"/>
            <a:endParaRPr lang="ru-RU" i="1" dirty="0" smtClean="0">
              <a:solidFill>
                <a:srgbClr val="0070C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7124986" y="4509120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6566428" y="5579948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3</a:t>
            </a:r>
            <a:endParaRPr lang="ru-RU" dirty="0"/>
          </a:p>
        </p:txBody>
      </p:sp>
      <p:sp>
        <p:nvSpPr>
          <p:cNvPr id="43" name="Овал 42"/>
          <p:cNvSpPr/>
          <p:nvPr/>
        </p:nvSpPr>
        <p:spPr>
          <a:xfrm>
            <a:off x="6686521" y="5471513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Дуга 56"/>
          <p:cNvSpPr/>
          <p:nvPr/>
        </p:nvSpPr>
        <p:spPr>
          <a:xfrm rot="4616766">
            <a:off x="5546059" y="4389080"/>
            <a:ext cx="301619" cy="317611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 flipH="1">
            <a:off x="5940152" y="443711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H="1">
            <a:off x="6012160" y="443711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H="1">
            <a:off x="3635896" y="76470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3707904" y="76470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5292080" y="4365104"/>
            <a:ext cx="1872208" cy="15121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Овал 79"/>
          <p:cNvSpPr/>
          <p:nvPr/>
        </p:nvSpPr>
        <p:spPr>
          <a:xfrm>
            <a:off x="5292080" y="436510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6948264" y="3068960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В</a:t>
            </a:r>
            <a:endParaRPr lang="ru-RU" b="1" dirty="0"/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6228184" y="515719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H="1">
            <a:off x="6300192" y="515719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H="1">
            <a:off x="6156176" y="515719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>
            <a:off x="3779912" y="1268760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H="1">
            <a:off x="3851920" y="1268760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3707904" y="1268760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H="1">
            <a:off x="6948264" y="515719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flipH="1">
            <a:off x="6876256" y="407707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Овал 85"/>
          <p:cNvSpPr/>
          <p:nvPr/>
        </p:nvSpPr>
        <p:spPr>
          <a:xfrm>
            <a:off x="5868144" y="3429000"/>
            <a:ext cx="2448272" cy="2448272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Овал 80"/>
          <p:cNvSpPr/>
          <p:nvPr/>
        </p:nvSpPr>
        <p:spPr>
          <a:xfrm>
            <a:off x="7164288" y="5877272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7046561" y="4679425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>
            <a:off x="6948264" y="3429000"/>
            <a:ext cx="216024" cy="24482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Прямоугольник 71"/>
          <p:cNvSpPr/>
          <p:nvPr/>
        </p:nvSpPr>
        <p:spPr>
          <a:xfrm>
            <a:off x="7092280" y="5949280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73" name="Овал 72"/>
          <p:cNvSpPr/>
          <p:nvPr/>
        </p:nvSpPr>
        <p:spPr>
          <a:xfrm>
            <a:off x="6948264" y="3429000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4" name="Прямая соединительная линия 73"/>
          <p:cNvCxnSpPr>
            <a:stCxn id="73" idx="2"/>
            <a:endCxn id="80" idx="6"/>
          </p:cNvCxnSpPr>
          <p:nvPr/>
        </p:nvCxnSpPr>
        <p:spPr>
          <a:xfrm flipH="1">
            <a:off x="5337799" y="3451860"/>
            <a:ext cx="1610465" cy="9361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Овал 81"/>
          <p:cNvSpPr/>
          <p:nvPr/>
        </p:nvSpPr>
        <p:spPr>
          <a:xfrm>
            <a:off x="2915816" y="1916832"/>
            <a:ext cx="4824536" cy="4824536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3563888" y="2564904"/>
            <a:ext cx="3528392" cy="360040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6156176" y="3717032"/>
            <a:ext cx="1872208" cy="187220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9" name="Прямая соединительная линия 68"/>
          <p:cNvCxnSpPr/>
          <p:nvPr/>
        </p:nvCxnSpPr>
        <p:spPr>
          <a:xfrm>
            <a:off x="6876256" y="2708920"/>
            <a:ext cx="288032" cy="3168352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3923928" y="1484784"/>
            <a:ext cx="1872208" cy="1872208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8" name="Прямая соединительная линия 47"/>
          <p:cNvCxnSpPr>
            <a:stCxn id="38" idx="5"/>
          </p:cNvCxnSpPr>
          <p:nvPr/>
        </p:nvCxnSpPr>
        <p:spPr>
          <a:xfrm>
            <a:off x="5331104" y="4404128"/>
            <a:ext cx="2625272" cy="2121216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endCxn id="47" idx="2"/>
          </p:cNvCxnSpPr>
          <p:nvPr/>
        </p:nvCxnSpPr>
        <p:spPr>
          <a:xfrm>
            <a:off x="5292080" y="4387964"/>
            <a:ext cx="1754481" cy="31432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>
            <a:off x="1331640" y="620688"/>
            <a:ext cx="3528392" cy="3600400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084168" y="224644"/>
            <a:ext cx="2880320" cy="15121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0060"/>
            <a:ext cx="2386608" cy="226084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Дано: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ru-RU" dirty="0" smtClean="0"/>
              <a:t>,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</a:p>
          <a:p>
            <a:pPr>
              <a:buNone/>
            </a:pPr>
            <a:r>
              <a:rPr lang="ru-RU" dirty="0" smtClean="0"/>
              <a:t>Построить:</a:t>
            </a:r>
          </a:p>
          <a:p>
            <a:pPr>
              <a:buNone/>
            </a:pPr>
            <a:r>
              <a:rPr lang="ru-RU" b="1" dirty="0" smtClean="0"/>
              <a:t>△</a:t>
            </a:r>
            <a:r>
              <a:rPr lang="en-US" dirty="0" smtClean="0"/>
              <a:t>ABC</a:t>
            </a:r>
          </a:p>
          <a:p>
            <a:pPr>
              <a:buNone/>
            </a:pPr>
            <a:r>
              <a:rPr lang="ru-RU" dirty="0"/>
              <a:t>т</a:t>
            </a:r>
            <a:r>
              <a:rPr lang="ru-RU" dirty="0" smtClean="0"/>
              <a:t>акой, что  </a:t>
            </a:r>
            <a:r>
              <a:rPr lang="en-US" dirty="0" smtClean="0"/>
              <a:t>AC= 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</a:p>
          <a:p>
            <a:pPr>
              <a:buNone/>
            </a:pPr>
            <a:r>
              <a:rPr lang="en-US" dirty="0" smtClean="0"/>
              <a:t>AD</a:t>
            </a:r>
            <a:r>
              <a:rPr lang="ru-RU" dirty="0" smtClean="0"/>
              <a:t> – медиана =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baseline="-25000" dirty="0" smtClean="0"/>
          </a:p>
          <a:p>
            <a:pPr>
              <a:buNone/>
            </a:pPr>
            <a:r>
              <a:rPr lang="ru-RU" b="1" dirty="0" smtClean="0"/>
              <a:t>∠</a:t>
            </a:r>
            <a:r>
              <a:rPr lang="en-US" b="1" dirty="0" smtClean="0"/>
              <a:t> </a:t>
            </a:r>
            <a:r>
              <a:rPr lang="en-US" dirty="0" smtClean="0"/>
              <a:t> DAC</a:t>
            </a:r>
            <a:r>
              <a:rPr lang="ru-RU" dirty="0" smtClean="0"/>
              <a:t> = 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372200" y="476672"/>
            <a:ext cx="2088232" cy="1080120"/>
          </a:xfrm>
          <a:prstGeom prst="triangle">
            <a:avLst>
              <a:gd name="adj" fmla="val 652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156176" y="141277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683152" y="188640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noProof="0" dirty="0"/>
              <a:t>B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8475240" y="1340768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C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Прямая соединительная линия 8"/>
          <p:cNvCxnSpPr>
            <a:stCxn id="4" idx="2"/>
            <a:endCxn id="4" idx="5"/>
          </p:cNvCxnSpPr>
          <p:nvPr/>
        </p:nvCxnSpPr>
        <p:spPr>
          <a:xfrm flipV="1">
            <a:off x="6372200" y="1016732"/>
            <a:ext cx="1724880" cy="54006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одержимое 2"/>
          <p:cNvSpPr txBox="1">
            <a:spLocks/>
          </p:cNvSpPr>
          <p:nvPr/>
        </p:nvSpPr>
        <p:spPr>
          <a:xfrm>
            <a:off x="8028384" y="69269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D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7740352" y="620688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8100392" y="112474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4" idx="4"/>
          </p:cNvCxnSpPr>
          <p:nvPr/>
        </p:nvCxnSpPr>
        <p:spPr>
          <a:xfrm>
            <a:off x="6372200" y="1556792"/>
            <a:ext cx="2088232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 rot="2043503">
            <a:off x="6905466" y="1289974"/>
            <a:ext cx="301619" cy="317611"/>
          </a:xfrm>
          <a:prstGeom prst="arc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6156176" y="440668"/>
            <a:ext cx="9997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400" dirty="0" smtClean="0"/>
              <a:t>Черновик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987824" y="872716"/>
            <a:ext cx="17281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987824" y="137677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843808" y="1016732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148064" y="101673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843808" y="51267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572000" y="51267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059832" y="245689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3059832" y="1412776"/>
            <a:ext cx="1728192" cy="10441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779912" y="159279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860032" y="2096852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34" name="Дуга 33"/>
          <p:cNvSpPr/>
          <p:nvPr/>
        </p:nvSpPr>
        <p:spPr>
          <a:xfrm rot="2043503">
            <a:off x="3194909" y="2226078"/>
            <a:ext cx="301619" cy="317611"/>
          </a:xfrm>
          <a:prstGeom prst="arc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292080" y="436510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одержимое 2"/>
          <p:cNvSpPr txBox="1">
            <a:spLocks/>
          </p:cNvSpPr>
          <p:nvPr/>
        </p:nvSpPr>
        <p:spPr>
          <a:xfrm>
            <a:off x="5148064" y="4437112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4932040" y="249289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3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4644008" y="1484784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4</a:t>
            </a:r>
            <a:endParaRPr lang="ru-RU" dirty="0"/>
          </a:p>
        </p:txBody>
      </p:sp>
      <p:sp>
        <p:nvSpPr>
          <p:cNvPr id="52" name="Овал 51"/>
          <p:cNvSpPr/>
          <p:nvPr/>
        </p:nvSpPr>
        <p:spPr>
          <a:xfrm>
            <a:off x="4860032" y="2447177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4572000" y="148478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107504" y="2276872"/>
            <a:ext cx="3168352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Построение</a:t>
            </a:r>
            <a:r>
              <a:rPr lang="ru-RU" dirty="0" smtClean="0"/>
              <a:t>:</a:t>
            </a:r>
          </a:p>
          <a:p>
            <a:pPr marL="342900" indent="-342900">
              <a:buAutoNum type="arabicParenR"/>
            </a:pPr>
            <a:r>
              <a:rPr lang="ru-RU" sz="1400" i="1" dirty="0" smtClean="0"/>
              <a:t>Построим точку А</a:t>
            </a:r>
          </a:p>
          <a:p>
            <a:pPr marL="342900" indent="-342900">
              <a:buFontTx/>
              <a:buAutoNum type="arabicParenR"/>
            </a:pPr>
            <a:r>
              <a:rPr lang="ru-RU" sz="1400" i="1" dirty="0" smtClean="0"/>
              <a:t>Построим угол равный данному с вершиной в точке </a:t>
            </a:r>
            <a:r>
              <a:rPr lang="en-US" sz="1400" i="1" dirty="0" smtClean="0"/>
              <a:t>A</a:t>
            </a:r>
            <a:endParaRPr lang="ru-RU" sz="1400" i="1" dirty="0" smtClean="0"/>
          </a:p>
          <a:p>
            <a:pPr marL="342900" indent="-342900">
              <a:buFontTx/>
              <a:buAutoNum type="arabicParenR"/>
            </a:pPr>
            <a:r>
              <a:rPr lang="ru-RU" sz="1400" i="1" dirty="0" smtClean="0"/>
              <a:t>Отложим на луче </a:t>
            </a:r>
            <a:r>
              <a:rPr lang="ru-RU" sz="1400" i="1" dirty="0" smtClean="0"/>
              <a:t>А</a:t>
            </a:r>
            <a:r>
              <a:rPr lang="en-US" sz="1400" i="1" dirty="0" smtClean="0"/>
              <a:t>P</a:t>
            </a:r>
            <a:r>
              <a:rPr lang="ru-RU" sz="1400" i="1" baseline="-25000" dirty="0" smtClean="0"/>
              <a:t>5</a:t>
            </a:r>
            <a:r>
              <a:rPr lang="ru-RU" sz="1400" i="1" dirty="0" smtClean="0"/>
              <a:t> отрезок </a:t>
            </a:r>
            <a:r>
              <a:rPr lang="en-US" sz="1400" i="1" dirty="0" smtClean="0"/>
              <a:t>AC= </a:t>
            </a:r>
            <a:r>
              <a:rPr lang="en-US" sz="1400" i="1" dirty="0" smtClean="0"/>
              <a:t>P</a:t>
            </a:r>
            <a:r>
              <a:rPr lang="en-US" sz="1400" i="1" baseline="-25000" dirty="0" smtClean="0"/>
              <a:t>1</a:t>
            </a:r>
            <a:r>
              <a:rPr lang="en-US" sz="1400" i="1" dirty="0" smtClean="0"/>
              <a:t>Q</a:t>
            </a:r>
            <a:r>
              <a:rPr lang="en-US" sz="1400" i="1" baseline="-25000" dirty="0" smtClean="0"/>
              <a:t>1</a:t>
            </a:r>
            <a:endParaRPr lang="ru-RU" sz="1400" i="1" baseline="-25000" dirty="0" smtClean="0"/>
          </a:p>
          <a:p>
            <a:pPr marL="342900" indent="-342900">
              <a:buFontTx/>
              <a:buAutoNum type="arabicParenR"/>
            </a:pPr>
            <a:r>
              <a:rPr lang="ru-RU" sz="1400" i="1" dirty="0" smtClean="0"/>
              <a:t>Отложим на </a:t>
            </a:r>
            <a:r>
              <a:rPr lang="ru-RU" sz="1400" i="1" dirty="0" smtClean="0"/>
              <a:t>луче </a:t>
            </a:r>
            <a:r>
              <a:rPr lang="en-US" sz="1400" i="1" dirty="0" smtClean="0"/>
              <a:t>CD</a:t>
            </a:r>
            <a:r>
              <a:rPr lang="ru-RU" sz="1400" i="1" dirty="0" smtClean="0"/>
              <a:t>, отрезок </a:t>
            </a:r>
            <a:r>
              <a:rPr lang="en-US" sz="1400" i="1" dirty="0" smtClean="0"/>
              <a:t>DB</a:t>
            </a:r>
            <a:r>
              <a:rPr lang="ru-RU" sz="1400" i="1" dirty="0" smtClean="0"/>
              <a:t>, равный </a:t>
            </a:r>
            <a:r>
              <a:rPr lang="en-US" sz="1400" i="1" dirty="0" smtClean="0"/>
              <a:t>CD</a:t>
            </a:r>
            <a:endParaRPr lang="ru-RU" sz="1400" i="1" dirty="0" smtClean="0"/>
          </a:p>
          <a:p>
            <a:pPr marL="342900" indent="-342900">
              <a:buFontTx/>
              <a:buAutoNum type="arabicParenR"/>
            </a:pPr>
            <a:r>
              <a:rPr lang="ru-RU" i="1" dirty="0" smtClean="0">
                <a:solidFill>
                  <a:srgbClr val="0070C0"/>
                </a:solidFill>
              </a:rPr>
              <a:t>Построим отрезок АВ</a:t>
            </a:r>
          </a:p>
          <a:p>
            <a:pPr>
              <a:buNone/>
            </a:pPr>
            <a:r>
              <a:rPr lang="ru-RU" i="1" dirty="0" smtClean="0">
                <a:solidFill>
                  <a:srgbClr val="0070C0"/>
                </a:solidFill>
              </a:rPr>
              <a:t>6)   </a:t>
            </a:r>
            <a:r>
              <a:rPr lang="en-US" b="1" i="1" dirty="0" smtClean="0">
                <a:solidFill>
                  <a:srgbClr val="0070C0"/>
                </a:solidFill>
              </a:rPr>
              <a:t>AC</a:t>
            </a:r>
            <a:r>
              <a:rPr lang="en-US" b="1" i="1" dirty="0" smtClean="0">
                <a:solidFill>
                  <a:srgbClr val="0070C0"/>
                </a:solidFill>
              </a:rPr>
              <a:t>= P</a:t>
            </a:r>
            <a:r>
              <a:rPr lang="en-US" b="1" i="1" baseline="-25000" dirty="0" smtClean="0">
                <a:solidFill>
                  <a:srgbClr val="0070C0"/>
                </a:solidFill>
              </a:rPr>
              <a:t>1</a:t>
            </a:r>
            <a:r>
              <a:rPr lang="en-US" b="1" i="1" dirty="0" smtClean="0">
                <a:solidFill>
                  <a:srgbClr val="0070C0"/>
                </a:solidFill>
              </a:rPr>
              <a:t>Q</a:t>
            </a:r>
            <a:r>
              <a:rPr lang="en-US" b="1" i="1" baseline="-25000" dirty="0" smtClean="0">
                <a:solidFill>
                  <a:srgbClr val="0070C0"/>
                </a:solidFill>
              </a:rPr>
              <a:t>1</a:t>
            </a:r>
          </a:p>
          <a:p>
            <a:pPr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      </a:t>
            </a:r>
            <a:r>
              <a:rPr lang="en-US" b="1" i="1" dirty="0" smtClean="0">
                <a:solidFill>
                  <a:srgbClr val="0070C0"/>
                </a:solidFill>
              </a:rPr>
              <a:t>AD</a:t>
            </a:r>
            <a:r>
              <a:rPr lang="ru-RU" b="1" i="1" dirty="0" smtClean="0">
                <a:solidFill>
                  <a:srgbClr val="0070C0"/>
                </a:solidFill>
              </a:rPr>
              <a:t> = </a:t>
            </a:r>
            <a:r>
              <a:rPr lang="en-US" b="1" i="1" dirty="0" smtClean="0">
                <a:solidFill>
                  <a:srgbClr val="0070C0"/>
                </a:solidFill>
              </a:rPr>
              <a:t>P</a:t>
            </a:r>
            <a:r>
              <a:rPr lang="en-US" b="1" i="1" baseline="-25000" dirty="0" smtClean="0">
                <a:solidFill>
                  <a:srgbClr val="0070C0"/>
                </a:solidFill>
              </a:rPr>
              <a:t>2</a:t>
            </a:r>
            <a:r>
              <a:rPr lang="en-US" b="1" i="1" dirty="0" smtClean="0">
                <a:solidFill>
                  <a:srgbClr val="0070C0"/>
                </a:solidFill>
              </a:rPr>
              <a:t>Q</a:t>
            </a:r>
            <a:r>
              <a:rPr lang="en-US" b="1" i="1" baseline="-25000" dirty="0" smtClean="0">
                <a:solidFill>
                  <a:srgbClr val="0070C0"/>
                </a:solidFill>
              </a:rPr>
              <a:t>2</a:t>
            </a:r>
            <a:endParaRPr lang="ru-RU" b="1" i="1" baseline="-250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0070C0"/>
                </a:solidFill>
              </a:rPr>
              <a:t>      ∠</a:t>
            </a:r>
            <a:r>
              <a:rPr lang="en-US" b="1" i="1" dirty="0" smtClean="0">
                <a:solidFill>
                  <a:srgbClr val="0070C0"/>
                </a:solidFill>
              </a:rPr>
              <a:t>  DAC</a:t>
            </a:r>
            <a:r>
              <a:rPr lang="ru-RU" b="1" i="1" dirty="0" smtClean="0">
                <a:solidFill>
                  <a:srgbClr val="0070C0"/>
                </a:solidFill>
              </a:rPr>
              <a:t> = ∠</a:t>
            </a:r>
            <a:r>
              <a:rPr lang="en-US" b="1" i="1" dirty="0" smtClean="0">
                <a:solidFill>
                  <a:srgbClr val="0070C0"/>
                </a:solidFill>
              </a:rPr>
              <a:t>hl</a:t>
            </a:r>
            <a:endParaRPr lang="ru-RU" b="1" i="1" dirty="0" smtClean="0">
              <a:solidFill>
                <a:srgbClr val="0070C0"/>
              </a:solidFill>
            </a:endParaRPr>
          </a:p>
          <a:p>
            <a:pPr marL="342900" indent="-342900"/>
            <a:endParaRPr lang="ru-RU" i="1" dirty="0" smtClean="0">
              <a:solidFill>
                <a:srgbClr val="0070C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7124986" y="4509120"/>
            <a:ext cx="327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6566428" y="5579948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3</a:t>
            </a:r>
            <a:endParaRPr lang="ru-RU" dirty="0"/>
          </a:p>
        </p:txBody>
      </p:sp>
      <p:sp>
        <p:nvSpPr>
          <p:cNvPr id="43" name="Овал 42"/>
          <p:cNvSpPr/>
          <p:nvPr/>
        </p:nvSpPr>
        <p:spPr>
          <a:xfrm>
            <a:off x="6686521" y="5471513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Дуга 56"/>
          <p:cNvSpPr/>
          <p:nvPr/>
        </p:nvSpPr>
        <p:spPr>
          <a:xfrm rot="4616766">
            <a:off x="5546059" y="4389080"/>
            <a:ext cx="301619" cy="317611"/>
          </a:xfrm>
          <a:prstGeom prst="arc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 flipH="1">
            <a:off x="5940152" y="443711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H="1">
            <a:off x="6012160" y="443711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H="1">
            <a:off x="3635896" y="76470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3707904" y="76470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5292080" y="4365104"/>
            <a:ext cx="1872208" cy="151216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Овал 79"/>
          <p:cNvSpPr/>
          <p:nvPr/>
        </p:nvSpPr>
        <p:spPr>
          <a:xfrm>
            <a:off x="5292080" y="436510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6948264" y="3068960"/>
            <a:ext cx="314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В</a:t>
            </a:r>
            <a:endParaRPr lang="ru-RU" b="1" dirty="0"/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6228184" y="515719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H="1">
            <a:off x="6300192" y="515719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H="1">
            <a:off x="6156176" y="515719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>
            <a:off x="3779912" y="1268760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H="1">
            <a:off x="3851920" y="1268760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3707904" y="1268760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H="1">
            <a:off x="6948264" y="515719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flipH="1">
            <a:off x="6876256" y="4077072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Овал 85"/>
          <p:cNvSpPr/>
          <p:nvPr/>
        </p:nvSpPr>
        <p:spPr>
          <a:xfrm>
            <a:off x="5868144" y="3429000"/>
            <a:ext cx="2448272" cy="2448272"/>
          </a:xfrm>
          <a:prstGeom prst="ellipse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Овал 80"/>
          <p:cNvSpPr/>
          <p:nvPr/>
        </p:nvSpPr>
        <p:spPr>
          <a:xfrm>
            <a:off x="7164288" y="5877272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7046561" y="4679425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>
            <a:off x="6948264" y="3429000"/>
            <a:ext cx="216024" cy="24482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Прямоугольник 71"/>
          <p:cNvSpPr/>
          <p:nvPr/>
        </p:nvSpPr>
        <p:spPr>
          <a:xfrm>
            <a:off x="7092280" y="5949280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73" name="Овал 72"/>
          <p:cNvSpPr/>
          <p:nvPr/>
        </p:nvSpPr>
        <p:spPr>
          <a:xfrm>
            <a:off x="6948264" y="3429000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4" name="Прямая соединительная линия 73"/>
          <p:cNvCxnSpPr>
            <a:stCxn id="73" idx="2"/>
            <a:endCxn id="80" idx="6"/>
          </p:cNvCxnSpPr>
          <p:nvPr/>
        </p:nvCxnSpPr>
        <p:spPr>
          <a:xfrm flipH="1">
            <a:off x="5337799" y="3451860"/>
            <a:ext cx="1610465" cy="9361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Правая фигурная скобка 70"/>
          <p:cNvSpPr/>
          <p:nvPr/>
        </p:nvSpPr>
        <p:spPr>
          <a:xfrm>
            <a:off x="1763688" y="4365104"/>
            <a:ext cx="117727" cy="792088"/>
          </a:xfrm>
          <a:prstGeom prst="rightBrace">
            <a:avLst>
              <a:gd name="adj1" fmla="val 81955"/>
              <a:gd name="adj2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1979712" y="4581128"/>
            <a:ext cx="5184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i="1" dirty="0" smtClean="0">
                <a:solidFill>
                  <a:srgbClr val="0070C0"/>
                </a:solidFill>
              </a:rPr>
              <a:t>, </a:t>
            </a:r>
            <a:r>
              <a:rPr lang="ru-RU" b="1" dirty="0" smtClean="0">
                <a:solidFill>
                  <a:srgbClr val="0070C0"/>
                </a:solidFill>
              </a:rPr>
              <a:t>△ </a:t>
            </a:r>
            <a:r>
              <a:rPr lang="ru-RU" i="1" dirty="0" smtClean="0">
                <a:solidFill>
                  <a:srgbClr val="0070C0"/>
                </a:solidFill>
              </a:rPr>
              <a:t>А</a:t>
            </a:r>
            <a:r>
              <a:rPr lang="en-US" i="1" dirty="0" smtClean="0">
                <a:solidFill>
                  <a:srgbClr val="0070C0"/>
                </a:solidFill>
              </a:rPr>
              <a:t>BC</a:t>
            </a:r>
            <a:r>
              <a:rPr lang="ru-RU" i="1" dirty="0" smtClean="0">
                <a:solidFill>
                  <a:srgbClr val="0070C0"/>
                </a:solidFill>
              </a:rPr>
              <a:t> - искомый</a:t>
            </a:r>
            <a:endParaRPr lang="ru-RU" i="1" dirty="0" smtClean="0">
              <a:solidFill>
                <a:srgbClr val="0070C0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251520" y="5373216"/>
            <a:ext cx="2971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Что и требовалось доказать.</a:t>
            </a:r>
            <a:endParaRPr lang="ru-RU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Постройте треугольник по стороне, медиане…. Стр. 87 №287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0728"/>
          </a:xfrm>
        </p:spPr>
        <p:txBody>
          <a:bodyPr/>
          <a:lstStyle/>
          <a:p>
            <a:r>
              <a:rPr lang="ru-RU" dirty="0" smtClean="0"/>
              <a:t>Даны сторона и медиана и угол между ними. Набросаем черновик:</a:t>
            </a:r>
          </a:p>
          <a:p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755576" y="3068960"/>
            <a:ext cx="4608512" cy="2376264"/>
          </a:xfrm>
          <a:prstGeom prst="triangle">
            <a:avLst>
              <a:gd name="adj" fmla="val 652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23528" y="5301208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/>
              <a:t>A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3563888" y="2564904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noProof="0" dirty="0"/>
              <a:t>B</a:t>
            </a:r>
            <a:endParaRPr kumimoji="0" lang="ru-RU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5364088" y="5301208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6084168" y="2780928"/>
            <a:ext cx="2808312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Построим произвольный треугольник</a:t>
            </a:r>
            <a:r>
              <a:rPr kumimoji="0" lang="ru-RU" b="0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ABC</a:t>
            </a:r>
            <a:endParaRPr kumimoji="0" lang="ru-RU" b="0" i="1" u="none" strike="noStrike" kern="1200" cap="none" spc="0" normalizeH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Постройте треугольник по стороне, медиане…. Стр. 87 №287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0728"/>
          </a:xfrm>
        </p:spPr>
        <p:txBody>
          <a:bodyPr/>
          <a:lstStyle/>
          <a:p>
            <a:r>
              <a:rPr lang="ru-RU" dirty="0" smtClean="0"/>
              <a:t>Даны сторона и медиана и угол между ними. Набросаем черновик:</a:t>
            </a:r>
          </a:p>
          <a:p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755576" y="3068960"/>
            <a:ext cx="4608512" cy="2376264"/>
          </a:xfrm>
          <a:prstGeom prst="triangle">
            <a:avLst>
              <a:gd name="adj" fmla="val 652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23528" y="5301208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/>
              <a:t>A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3563888" y="2564904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noProof="0" dirty="0"/>
              <a:t>B</a:t>
            </a:r>
            <a:endParaRPr kumimoji="0" lang="ru-RU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5364088" y="5301208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Прямая соединительная линия 8"/>
          <p:cNvCxnSpPr>
            <a:stCxn id="4" idx="2"/>
          </p:cNvCxnSpPr>
          <p:nvPr/>
        </p:nvCxnSpPr>
        <p:spPr>
          <a:xfrm flipV="1">
            <a:off x="755576" y="4149080"/>
            <a:ext cx="3744416" cy="129614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одержимое 2"/>
          <p:cNvSpPr txBox="1">
            <a:spLocks/>
          </p:cNvSpPr>
          <p:nvPr/>
        </p:nvSpPr>
        <p:spPr>
          <a:xfrm>
            <a:off x="4572000" y="3789040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D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3923928" y="3429000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4788024" y="472514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одержимое 2"/>
          <p:cNvSpPr txBox="1">
            <a:spLocks/>
          </p:cNvSpPr>
          <p:nvPr/>
        </p:nvSpPr>
        <p:spPr>
          <a:xfrm>
            <a:off x="6084168" y="2780928"/>
            <a:ext cx="2808312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Построим произвольный треугольник</a:t>
            </a:r>
            <a:r>
              <a:rPr kumimoji="0" lang="ru-RU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ABC</a:t>
            </a:r>
            <a:endParaRPr kumimoji="0" lang="ru-RU" b="0" i="1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i="1" baseline="0" dirty="0" smtClean="0">
                <a:solidFill>
                  <a:srgbClr val="0070C0"/>
                </a:solidFill>
              </a:rPr>
              <a:t>Построим</a:t>
            </a:r>
            <a:r>
              <a:rPr lang="en-US" i="1" baseline="0" dirty="0" smtClean="0">
                <a:solidFill>
                  <a:srgbClr val="0070C0"/>
                </a:solidFill>
              </a:rPr>
              <a:t> </a:t>
            </a:r>
            <a:r>
              <a:rPr lang="ru-RU" i="1" baseline="0" dirty="0" smtClean="0">
                <a:solidFill>
                  <a:srgbClr val="0070C0"/>
                </a:solidFill>
              </a:rPr>
              <a:t>медиану</a:t>
            </a:r>
            <a:r>
              <a:rPr lang="ru-RU" i="1" dirty="0" smtClean="0">
                <a:solidFill>
                  <a:srgbClr val="0070C0"/>
                </a:solidFill>
              </a:rPr>
              <a:t>, например </a:t>
            </a:r>
            <a:r>
              <a:rPr lang="en-US" i="1" dirty="0" smtClean="0">
                <a:solidFill>
                  <a:srgbClr val="0070C0"/>
                </a:solidFill>
              </a:rPr>
              <a:t>AD</a:t>
            </a:r>
            <a:endParaRPr lang="ru-RU" i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Постройте треугольник по стороне, медиане…. Стр. 87 №287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0728"/>
          </a:xfrm>
        </p:spPr>
        <p:txBody>
          <a:bodyPr/>
          <a:lstStyle/>
          <a:p>
            <a:r>
              <a:rPr lang="ru-RU" dirty="0" smtClean="0"/>
              <a:t>Даны сторона и медиана и угол между ними. Набросаем черновик:</a:t>
            </a:r>
          </a:p>
          <a:p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755576" y="3068960"/>
            <a:ext cx="4608512" cy="2376264"/>
          </a:xfrm>
          <a:prstGeom prst="triangle">
            <a:avLst>
              <a:gd name="adj" fmla="val 652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23528" y="5301208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/>
              <a:t>A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3563888" y="2564904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noProof="0" dirty="0"/>
              <a:t>B</a:t>
            </a:r>
            <a:endParaRPr kumimoji="0" lang="ru-RU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5364088" y="5301208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C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Прямая соединительная линия 8"/>
          <p:cNvCxnSpPr>
            <a:stCxn id="4" idx="2"/>
          </p:cNvCxnSpPr>
          <p:nvPr/>
        </p:nvCxnSpPr>
        <p:spPr>
          <a:xfrm flipV="1">
            <a:off x="755576" y="4149080"/>
            <a:ext cx="3744416" cy="1296144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одержимое 2"/>
          <p:cNvSpPr txBox="1">
            <a:spLocks/>
          </p:cNvSpPr>
          <p:nvPr/>
        </p:nvSpPr>
        <p:spPr>
          <a:xfrm>
            <a:off x="4572000" y="3789040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D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3923928" y="3429000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4788024" y="472514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4" idx="4"/>
          </p:cNvCxnSpPr>
          <p:nvPr/>
        </p:nvCxnSpPr>
        <p:spPr>
          <a:xfrm>
            <a:off x="755576" y="5445224"/>
            <a:ext cx="4608512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 rot="2043503">
            <a:off x="1357545" y="5039082"/>
            <a:ext cx="504056" cy="504056"/>
          </a:xfrm>
          <a:prstGeom prst="arc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одержимое 2"/>
          <p:cNvSpPr txBox="1">
            <a:spLocks/>
          </p:cNvSpPr>
          <p:nvPr/>
        </p:nvSpPr>
        <p:spPr>
          <a:xfrm>
            <a:off x="6084168" y="2780928"/>
            <a:ext cx="2808312" cy="37444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Построим произвольный треугольник</a:t>
            </a:r>
            <a:r>
              <a:rPr kumimoji="0" lang="ru-RU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ABC</a:t>
            </a:r>
            <a:endParaRPr kumimoji="0" lang="ru-RU" b="0" i="1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i="1" baseline="0" dirty="0" smtClean="0"/>
              <a:t>Построим</a:t>
            </a:r>
            <a:r>
              <a:rPr lang="en-US" i="1" baseline="0" dirty="0" smtClean="0"/>
              <a:t> </a:t>
            </a:r>
            <a:r>
              <a:rPr lang="ru-RU" i="1" baseline="0" dirty="0" smtClean="0"/>
              <a:t>высоту</a:t>
            </a:r>
            <a:r>
              <a:rPr lang="ru-RU" i="1" dirty="0" smtClean="0"/>
              <a:t>, например </a:t>
            </a:r>
            <a:r>
              <a:rPr lang="en-US" i="1" dirty="0" smtClean="0"/>
              <a:t>BH</a:t>
            </a:r>
            <a:endParaRPr lang="ru-RU" i="1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Обозначим цветом данные в задаче параметры треугольника:</a:t>
            </a:r>
            <a:br>
              <a:rPr kumimoji="0" lang="ru-RU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b="0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ru-RU" b="0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медиану</a:t>
            </a:r>
            <a:br>
              <a:rPr kumimoji="0" lang="ru-RU" b="0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b="0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сторону треугольника</a:t>
            </a:r>
            <a:br>
              <a:rPr kumimoji="0" lang="ru-RU" b="0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b="0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угол, между медианой и стороной</a:t>
            </a:r>
            <a:endParaRPr kumimoji="0" lang="ru-RU" b="0" i="1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6084168" y="1484784"/>
            <a:ext cx="2880320" cy="15121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Постройте треугольник по стороне, медиане…. Стр. 87 №287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2386608" cy="226084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Дано: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ru-RU" dirty="0" smtClean="0"/>
              <a:t>,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</a:p>
          <a:p>
            <a:pPr>
              <a:buNone/>
            </a:pPr>
            <a:r>
              <a:rPr lang="ru-RU" dirty="0" smtClean="0"/>
              <a:t>Построить:</a:t>
            </a:r>
          </a:p>
          <a:p>
            <a:pPr>
              <a:buNone/>
            </a:pPr>
            <a:r>
              <a:rPr lang="ru-RU" b="1" dirty="0" smtClean="0"/>
              <a:t>△</a:t>
            </a:r>
            <a:r>
              <a:rPr lang="en-US" dirty="0" smtClean="0"/>
              <a:t>ABC</a:t>
            </a:r>
          </a:p>
          <a:p>
            <a:pPr>
              <a:buNone/>
            </a:pPr>
            <a:r>
              <a:rPr lang="ru-RU" dirty="0"/>
              <a:t>т</a:t>
            </a:r>
            <a:r>
              <a:rPr lang="ru-RU" dirty="0" smtClean="0"/>
              <a:t>акой, что  </a:t>
            </a:r>
            <a:r>
              <a:rPr lang="en-US" dirty="0" smtClean="0"/>
              <a:t>AC= 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</a:p>
          <a:p>
            <a:pPr>
              <a:buNone/>
            </a:pPr>
            <a:r>
              <a:rPr lang="en-US" dirty="0" smtClean="0"/>
              <a:t>AD</a:t>
            </a:r>
            <a:r>
              <a:rPr lang="ru-RU" dirty="0" smtClean="0"/>
              <a:t> – медиана =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baseline="-25000" dirty="0" smtClean="0"/>
          </a:p>
          <a:p>
            <a:pPr>
              <a:buNone/>
            </a:pPr>
            <a:r>
              <a:rPr lang="ru-RU" b="1" dirty="0" smtClean="0"/>
              <a:t>∠</a:t>
            </a:r>
            <a:r>
              <a:rPr lang="en-US" b="1" dirty="0" smtClean="0"/>
              <a:t> </a:t>
            </a:r>
            <a:r>
              <a:rPr lang="en-US" dirty="0" smtClean="0"/>
              <a:t> DAC</a:t>
            </a:r>
            <a:r>
              <a:rPr lang="ru-RU" dirty="0" smtClean="0"/>
              <a:t> = 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372200" y="1736812"/>
            <a:ext cx="2088232" cy="1080120"/>
          </a:xfrm>
          <a:prstGeom prst="triangle">
            <a:avLst>
              <a:gd name="adj" fmla="val 652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156176" y="267291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683152" y="1448780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noProof="0" dirty="0"/>
              <a:t>B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8475240" y="2600908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C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Прямая соединительная линия 8"/>
          <p:cNvCxnSpPr>
            <a:stCxn id="4" idx="2"/>
            <a:endCxn id="4" idx="5"/>
          </p:cNvCxnSpPr>
          <p:nvPr/>
        </p:nvCxnSpPr>
        <p:spPr>
          <a:xfrm flipV="1">
            <a:off x="6372200" y="2276872"/>
            <a:ext cx="1724880" cy="54006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одержимое 2"/>
          <p:cNvSpPr txBox="1">
            <a:spLocks/>
          </p:cNvSpPr>
          <p:nvPr/>
        </p:nvSpPr>
        <p:spPr>
          <a:xfrm>
            <a:off x="8028384" y="195283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D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7740352" y="1880828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8100392" y="238488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4" idx="4"/>
          </p:cNvCxnSpPr>
          <p:nvPr/>
        </p:nvCxnSpPr>
        <p:spPr>
          <a:xfrm>
            <a:off x="6372200" y="2816932"/>
            <a:ext cx="2088232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 rot="2043503">
            <a:off x="6905466" y="2550114"/>
            <a:ext cx="301619" cy="317611"/>
          </a:xfrm>
          <a:prstGeom prst="arc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6156176" y="1700808"/>
            <a:ext cx="9997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400" dirty="0" smtClean="0"/>
              <a:t>Черновик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987824" y="2132856"/>
            <a:ext cx="17281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987824" y="263691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843808" y="2276872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148064" y="227687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843808" y="177281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572000" y="177281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059832" y="371703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3059832" y="2852936"/>
            <a:ext cx="1440160" cy="8640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779912" y="285293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860032" y="3356992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34" name="Дуга 33"/>
          <p:cNvSpPr/>
          <p:nvPr/>
        </p:nvSpPr>
        <p:spPr>
          <a:xfrm rot="2043503">
            <a:off x="3194909" y="3486218"/>
            <a:ext cx="301619" cy="317611"/>
          </a:xfrm>
          <a:prstGeom prst="arc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467544" y="3933056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Построение: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67544" y="4437112"/>
            <a:ext cx="8424936" cy="194421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611560" y="4581128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Алгоритм: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1. Построить </a:t>
            </a:r>
            <a:r>
              <a:rPr lang="ru-RU" dirty="0" smtClean="0">
                <a:solidFill>
                  <a:srgbClr val="0070C0"/>
                </a:solidFill>
              </a:rPr>
              <a:t>угол, равный данному с вершиной в точке А</a:t>
            </a:r>
            <a:endParaRPr lang="ru-RU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6084168" y="1484784"/>
            <a:ext cx="2880320" cy="15121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Постройте треугольник по стороне, медиане…. Стр. 87 №287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2386608" cy="226084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Дано: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ru-RU" dirty="0" smtClean="0"/>
              <a:t>,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</a:p>
          <a:p>
            <a:pPr>
              <a:buNone/>
            </a:pPr>
            <a:r>
              <a:rPr lang="ru-RU" dirty="0" smtClean="0"/>
              <a:t>Построить:</a:t>
            </a:r>
          </a:p>
          <a:p>
            <a:pPr>
              <a:buNone/>
            </a:pPr>
            <a:r>
              <a:rPr lang="ru-RU" b="1" dirty="0" smtClean="0"/>
              <a:t>△</a:t>
            </a:r>
            <a:r>
              <a:rPr lang="en-US" dirty="0" smtClean="0"/>
              <a:t>ABC</a:t>
            </a:r>
          </a:p>
          <a:p>
            <a:pPr>
              <a:buNone/>
            </a:pPr>
            <a:r>
              <a:rPr lang="ru-RU" dirty="0"/>
              <a:t>т</a:t>
            </a:r>
            <a:r>
              <a:rPr lang="ru-RU" dirty="0" smtClean="0"/>
              <a:t>акой, что  </a:t>
            </a:r>
            <a:r>
              <a:rPr lang="en-US" dirty="0" smtClean="0"/>
              <a:t>AC= 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</a:p>
          <a:p>
            <a:pPr>
              <a:buNone/>
            </a:pPr>
            <a:r>
              <a:rPr lang="en-US" dirty="0" smtClean="0"/>
              <a:t>AD</a:t>
            </a:r>
            <a:r>
              <a:rPr lang="ru-RU" dirty="0" smtClean="0"/>
              <a:t> – медиана =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baseline="-25000" dirty="0" smtClean="0"/>
          </a:p>
          <a:p>
            <a:pPr>
              <a:buNone/>
            </a:pPr>
            <a:r>
              <a:rPr lang="ru-RU" b="1" dirty="0" smtClean="0"/>
              <a:t>∠</a:t>
            </a:r>
            <a:r>
              <a:rPr lang="en-US" b="1" dirty="0" smtClean="0"/>
              <a:t> </a:t>
            </a:r>
            <a:r>
              <a:rPr lang="en-US" dirty="0" smtClean="0"/>
              <a:t> DAC</a:t>
            </a:r>
            <a:r>
              <a:rPr lang="ru-RU" dirty="0" smtClean="0"/>
              <a:t> = 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372200" y="1736812"/>
            <a:ext cx="2088232" cy="1080120"/>
          </a:xfrm>
          <a:prstGeom prst="triangle">
            <a:avLst>
              <a:gd name="adj" fmla="val 652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156176" y="267291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683152" y="1448780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noProof="0" dirty="0"/>
              <a:t>B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8475240" y="2600908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C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Прямая соединительная линия 8"/>
          <p:cNvCxnSpPr>
            <a:stCxn id="4" idx="2"/>
            <a:endCxn id="4" idx="5"/>
          </p:cNvCxnSpPr>
          <p:nvPr/>
        </p:nvCxnSpPr>
        <p:spPr>
          <a:xfrm flipV="1">
            <a:off x="6372200" y="2276872"/>
            <a:ext cx="1724880" cy="54006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одержимое 2"/>
          <p:cNvSpPr txBox="1">
            <a:spLocks/>
          </p:cNvSpPr>
          <p:nvPr/>
        </p:nvSpPr>
        <p:spPr>
          <a:xfrm>
            <a:off x="8028384" y="195283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D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7740352" y="1880828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8100392" y="238488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4" idx="4"/>
          </p:cNvCxnSpPr>
          <p:nvPr/>
        </p:nvCxnSpPr>
        <p:spPr>
          <a:xfrm>
            <a:off x="6372200" y="2816932"/>
            <a:ext cx="2088232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 rot="2043503">
            <a:off x="6905466" y="2550114"/>
            <a:ext cx="301619" cy="317611"/>
          </a:xfrm>
          <a:prstGeom prst="arc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6156176" y="1700808"/>
            <a:ext cx="9997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400" dirty="0" smtClean="0"/>
              <a:t>Черновик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987824" y="2132856"/>
            <a:ext cx="17281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987824" y="263691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843808" y="2276872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148064" y="227687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843808" y="177281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572000" y="177281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059832" y="371703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3059832" y="2852936"/>
            <a:ext cx="1440160" cy="8640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779912" y="285293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860032" y="3356992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34" name="Дуга 33"/>
          <p:cNvSpPr/>
          <p:nvPr/>
        </p:nvSpPr>
        <p:spPr>
          <a:xfrm rot="2043503">
            <a:off x="3194909" y="3486218"/>
            <a:ext cx="301619" cy="317611"/>
          </a:xfrm>
          <a:prstGeom prst="arc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467544" y="3933056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Построение: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67544" y="4437112"/>
            <a:ext cx="8424936" cy="194421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611560" y="4581128"/>
            <a:ext cx="80648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Алгоритм:</a:t>
            </a:r>
          </a:p>
          <a:p>
            <a:pPr>
              <a:buNone/>
            </a:pPr>
            <a:r>
              <a:rPr lang="ru-RU" dirty="0" smtClean="0"/>
              <a:t>1. Построить </a:t>
            </a:r>
            <a:r>
              <a:rPr lang="ru-RU" dirty="0" smtClean="0"/>
              <a:t>угол, равный данному с вершиной в точке А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2. </a:t>
            </a:r>
            <a:r>
              <a:rPr lang="ru-RU" dirty="0" smtClean="0">
                <a:solidFill>
                  <a:srgbClr val="0070C0"/>
                </a:solidFill>
              </a:rPr>
              <a:t>Отложим на его сторонах отрезки равные данным АС и А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ru-RU" dirty="0" smtClean="0">
                <a:solidFill>
                  <a:srgbClr val="0070C0"/>
                </a:solidFill>
              </a:rPr>
              <a:t>, построим прямую С</a:t>
            </a:r>
            <a:r>
              <a:rPr lang="en-US" dirty="0" smtClean="0">
                <a:solidFill>
                  <a:srgbClr val="0070C0"/>
                </a:solidFill>
              </a:rPr>
              <a:t>D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6084168" y="1484784"/>
            <a:ext cx="2880320" cy="15121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Постройте треугольник по стороне, медиане…. Стр. 87 №287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2386608" cy="226084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Дано: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ru-RU" dirty="0" smtClean="0"/>
              <a:t>,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</a:p>
          <a:p>
            <a:pPr>
              <a:buNone/>
            </a:pPr>
            <a:r>
              <a:rPr lang="ru-RU" dirty="0" smtClean="0"/>
              <a:t>Построить:</a:t>
            </a:r>
          </a:p>
          <a:p>
            <a:pPr>
              <a:buNone/>
            </a:pPr>
            <a:r>
              <a:rPr lang="ru-RU" b="1" dirty="0" smtClean="0"/>
              <a:t>△</a:t>
            </a:r>
            <a:r>
              <a:rPr lang="en-US" dirty="0" smtClean="0"/>
              <a:t>ABC</a:t>
            </a:r>
          </a:p>
          <a:p>
            <a:pPr>
              <a:buNone/>
            </a:pPr>
            <a:r>
              <a:rPr lang="ru-RU" dirty="0"/>
              <a:t>т</a:t>
            </a:r>
            <a:r>
              <a:rPr lang="ru-RU" dirty="0" smtClean="0"/>
              <a:t>акой, что  </a:t>
            </a:r>
            <a:r>
              <a:rPr lang="en-US" dirty="0" smtClean="0"/>
              <a:t>AC= 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</a:p>
          <a:p>
            <a:pPr>
              <a:buNone/>
            </a:pPr>
            <a:r>
              <a:rPr lang="en-US" dirty="0" smtClean="0"/>
              <a:t>AD</a:t>
            </a:r>
            <a:r>
              <a:rPr lang="ru-RU" dirty="0" smtClean="0"/>
              <a:t> – медиана =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baseline="-25000" dirty="0" smtClean="0"/>
          </a:p>
          <a:p>
            <a:pPr>
              <a:buNone/>
            </a:pPr>
            <a:r>
              <a:rPr lang="ru-RU" b="1" dirty="0" smtClean="0"/>
              <a:t>∠</a:t>
            </a:r>
            <a:r>
              <a:rPr lang="en-US" b="1" dirty="0" smtClean="0"/>
              <a:t> </a:t>
            </a:r>
            <a:r>
              <a:rPr lang="en-US" dirty="0" smtClean="0"/>
              <a:t> DAC</a:t>
            </a:r>
            <a:r>
              <a:rPr lang="ru-RU" dirty="0" smtClean="0"/>
              <a:t> = 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372200" y="1736812"/>
            <a:ext cx="2088232" cy="1080120"/>
          </a:xfrm>
          <a:prstGeom prst="triangle">
            <a:avLst>
              <a:gd name="adj" fmla="val 652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156176" y="267291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683152" y="1448780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noProof="0" dirty="0"/>
              <a:t>B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8475240" y="2600908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C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Прямая соединительная линия 8"/>
          <p:cNvCxnSpPr>
            <a:stCxn id="4" idx="2"/>
            <a:endCxn id="4" idx="5"/>
          </p:cNvCxnSpPr>
          <p:nvPr/>
        </p:nvCxnSpPr>
        <p:spPr>
          <a:xfrm flipV="1">
            <a:off x="6372200" y="2276872"/>
            <a:ext cx="1724880" cy="54006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одержимое 2"/>
          <p:cNvSpPr txBox="1">
            <a:spLocks/>
          </p:cNvSpPr>
          <p:nvPr/>
        </p:nvSpPr>
        <p:spPr>
          <a:xfrm>
            <a:off x="8028384" y="195283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D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7740352" y="1880828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8100392" y="238488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4" idx="4"/>
          </p:cNvCxnSpPr>
          <p:nvPr/>
        </p:nvCxnSpPr>
        <p:spPr>
          <a:xfrm>
            <a:off x="6372200" y="2816932"/>
            <a:ext cx="2088232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 rot="2043503">
            <a:off x="6905466" y="2550114"/>
            <a:ext cx="301619" cy="317611"/>
          </a:xfrm>
          <a:prstGeom prst="arc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6156176" y="1700808"/>
            <a:ext cx="9997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400" dirty="0" smtClean="0"/>
              <a:t>Черновик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987824" y="2132856"/>
            <a:ext cx="17281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987824" y="263691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843808" y="2276872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148064" y="227687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843808" y="177281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572000" y="177281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059832" y="371703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3059832" y="2852936"/>
            <a:ext cx="1440160" cy="8640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779912" y="285293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860032" y="3356992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34" name="Дуга 33"/>
          <p:cNvSpPr/>
          <p:nvPr/>
        </p:nvSpPr>
        <p:spPr>
          <a:xfrm rot="2043503">
            <a:off x="3194909" y="3486218"/>
            <a:ext cx="301619" cy="317611"/>
          </a:xfrm>
          <a:prstGeom prst="arc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467544" y="3933056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Построение: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67544" y="4437112"/>
            <a:ext cx="8424936" cy="194421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611560" y="4581128"/>
            <a:ext cx="80648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Алгоритм:</a:t>
            </a:r>
          </a:p>
          <a:p>
            <a:pPr>
              <a:buNone/>
            </a:pPr>
            <a:r>
              <a:rPr lang="ru-RU" dirty="0" smtClean="0"/>
              <a:t>1. Построить </a:t>
            </a:r>
            <a:r>
              <a:rPr lang="ru-RU" dirty="0" smtClean="0"/>
              <a:t>угол, равный данному с вершиной в точке 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2. </a:t>
            </a:r>
            <a:r>
              <a:rPr lang="ru-RU" dirty="0" smtClean="0"/>
              <a:t>Отложим на его сторонах отрезки равные данным АС и А</a:t>
            </a:r>
            <a:r>
              <a:rPr lang="en-US" dirty="0" smtClean="0"/>
              <a:t>D</a:t>
            </a:r>
            <a:r>
              <a:rPr lang="ru-RU" dirty="0" smtClean="0"/>
              <a:t>, построим прямую С</a:t>
            </a:r>
            <a:r>
              <a:rPr lang="en-US" dirty="0" smtClean="0"/>
              <a:t>D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70C0"/>
                </a:solidFill>
              </a:rPr>
              <a:t>3. 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Отложим отрезок</a:t>
            </a:r>
            <a:r>
              <a:rPr lang="en-US" dirty="0" smtClean="0">
                <a:solidFill>
                  <a:srgbClr val="0070C0"/>
                </a:solidFill>
              </a:rPr>
              <a:t> DB=DC</a:t>
            </a:r>
            <a:r>
              <a:rPr lang="ru-RU" dirty="0" smtClean="0">
                <a:solidFill>
                  <a:srgbClr val="0070C0"/>
                </a:solidFill>
              </a:rPr>
              <a:t>, на прямой </a:t>
            </a:r>
            <a:r>
              <a:rPr lang="en-US" dirty="0" smtClean="0">
                <a:solidFill>
                  <a:srgbClr val="0070C0"/>
                </a:solidFill>
              </a:rPr>
              <a:t>CD</a:t>
            </a:r>
            <a:endParaRPr lang="ru-RU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6084168" y="224644"/>
            <a:ext cx="2880320" cy="15121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0060"/>
            <a:ext cx="2386608" cy="226084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Дано: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ru-RU" dirty="0" smtClean="0"/>
              <a:t>,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</a:p>
          <a:p>
            <a:pPr>
              <a:buNone/>
            </a:pPr>
            <a:r>
              <a:rPr lang="ru-RU" dirty="0" smtClean="0"/>
              <a:t>Построить:</a:t>
            </a:r>
          </a:p>
          <a:p>
            <a:pPr>
              <a:buNone/>
            </a:pPr>
            <a:r>
              <a:rPr lang="ru-RU" b="1" dirty="0" smtClean="0"/>
              <a:t>△</a:t>
            </a:r>
            <a:r>
              <a:rPr lang="en-US" dirty="0" smtClean="0"/>
              <a:t>ABC</a:t>
            </a:r>
          </a:p>
          <a:p>
            <a:pPr>
              <a:buNone/>
            </a:pPr>
            <a:r>
              <a:rPr lang="ru-RU" dirty="0"/>
              <a:t>т</a:t>
            </a:r>
            <a:r>
              <a:rPr lang="ru-RU" dirty="0" smtClean="0"/>
              <a:t>акой, что  </a:t>
            </a:r>
            <a:r>
              <a:rPr lang="en-US" dirty="0" smtClean="0"/>
              <a:t>AC= 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</a:p>
          <a:p>
            <a:pPr>
              <a:buNone/>
            </a:pPr>
            <a:r>
              <a:rPr lang="en-US" dirty="0" smtClean="0"/>
              <a:t>AD</a:t>
            </a:r>
            <a:r>
              <a:rPr lang="ru-RU" dirty="0" smtClean="0"/>
              <a:t> – медиана =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baseline="-25000" dirty="0" smtClean="0"/>
          </a:p>
          <a:p>
            <a:pPr>
              <a:buNone/>
            </a:pPr>
            <a:r>
              <a:rPr lang="ru-RU" b="1" dirty="0" smtClean="0"/>
              <a:t>∠</a:t>
            </a:r>
            <a:r>
              <a:rPr lang="en-US" b="1" dirty="0" smtClean="0"/>
              <a:t> </a:t>
            </a:r>
            <a:r>
              <a:rPr lang="en-US" dirty="0" smtClean="0"/>
              <a:t> DAC</a:t>
            </a:r>
            <a:r>
              <a:rPr lang="ru-RU" dirty="0" smtClean="0"/>
              <a:t> = 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372200" y="476672"/>
            <a:ext cx="2088232" cy="1080120"/>
          </a:xfrm>
          <a:prstGeom prst="triangle">
            <a:avLst>
              <a:gd name="adj" fmla="val 652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156176" y="141277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683152" y="188640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noProof="0" dirty="0"/>
              <a:t>B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8475240" y="1340768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C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Прямая соединительная линия 8"/>
          <p:cNvCxnSpPr>
            <a:stCxn id="4" idx="2"/>
            <a:endCxn id="4" idx="5"/>
          </p:cNvCxnSpPr>
          <p:nvPr/>
        </p:nvCxnSpPr>
        <p:spPr>
          <a:xfrm flipV="1">
            <a:off x="6372200" y="1016732"/>
            <a:ext cx="1724880" cy="54006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одержимое 2"/>
          <p:cNvSpPr txBox="1">
            <a:spLocks/>
          </p:cNvSpPr>
          <p:nvPr/>
        </p:nvSpPr>
        <p:spPr>
          <a:xfrm>
            <a:off x="8028384" y="69269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D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7740352" y="620688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8100392" y="112474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4" idx="4"/>
          </p:cNvCxnSpPr>
          <p:nvPr/>
        </p:nvCxnSpPr>
        <p:spPr>
          <a:xfrm>
            <a:off x="6372200" y="1556792"/>
            <a:ext cx="2088232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 rot="2043503">
            <a:off x="6905466" y="1289974"/>
            <a:ext cx="301619" cy="317611"/>
          </a:xfrm>
          <a:prstGeom prst="arc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6156176" y="440668"/>
            <a:ext cx="9997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400" dirty="0" smtClean="0"/>
              <a:t>Черновик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987824" y="872716"/>
            <a:ext cx="17281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987824" y="137677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843808" y="1016732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148064" y="101673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843808" y="51267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572000" y="51267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059832" y="245689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3059832" y="1592796"/>
            <a:ext cx="1440160" cy="8640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779912" y="159279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860032" y="2096852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34" name="Дуга 33"/>
          <p:cNvSpPr/>
          <p:nvPr/>
        </p:nvSpPr>
        <p:spPr>
          <a:xfrm rot="2043503">
            <a:off x="3194909" y="2226078"/>
            <a:ext cx="301619" cy="317611"/>
          </a:xfrm>
          <a:prstGeom prst="arc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364088" y="4149080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одержимое 2"/>
          <p:cNvSpPr txBox="1">
            <a:spLocks/>
          </p:cNvSpPr>
          <p:nvPr/>
        </p:nvSpPr>
        <p:spPr>
          <a:xfrm>
            <a:off x="5148064" y="4221088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07504" y="2636912"/>
            <a:ext cx="4608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Построение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i="1" dirty="0" smtClean="0">
                <a:solidFill>
                  <a:srgbClr val="0070C0"/>
                </a:solidFill>
              </a:rPr>
              <a:t>1) Построим точку А</a:t>
            </a:r>
            <a:endParaRPr lang="ru-RU" i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6084168" y="224644"/>
            <a:ext cx="2880320" cy="151216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0060"/>
            <a:ext cx="2386608" cy="226084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Дано:</a:t>
            </a:r>
          </a:p>
          <a:p>
            <a:pPr>
              <a:buNone/>
            </a:pP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ru-RU" dirty="0" smtClean="0"/>
              <a:t>,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,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</a:p>
          <a:p>
            <a:pPr>
              <a:buNone/>
            </a:pPr>
            <a:r>
              <a:rPr lang="ru-RU" dirty="0" smtClean="0"/>
              <a:t>Построить:</a:t>
            </a:r>
          </a:p>
          <a:p>
            <a:pPr>
              <a:buNone/>
            </a:pPr>
            <a:r>
              <a:rPr lang="ru-RU" b="1" dirty="0" smtClean="0"/>
              <a:t>△</a:t>
            </a:r>
            <a:r>
              <a:rPr lang="en-US" dirty="0" smtClean="0"/>
              <a:t>ABC</a:t>
            </a:r>
          </a:p>
          <a:p>
            <a:pPr>
              <a:buNone/>
            </a:pPr>
            <a:r>
              <a:rPr lang="ru-RU" dirty="0"/>
              <a:t>т</a:t>
            </a:r>
            <a:r>
              <a:rPr lang="ru-RU" dirty="0" smtClean="0"/>
              <a:t>акой, что  </a:t>
            </a:r>
            <a:r>
              <a:rPr lang="en-US" dirty="0" smtClean="0"/>
              <a:t>AC= P</a:t>
            </a:r>
            <a:r>
              <a:rPr lang="en-US" baseline="-25000" dirty="0" smtClean="0"/>
              <a:t>1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</a:p>
          <a:p>
            <a:pPr>
              <a:buNone/>
            </a:pPr>
            <a:r>
              <a:rPr lang="en-US" dirty="0" smtClean="0"/>
              <a:t>AD</a:t>
            </a:r>
            <a:r>
              <a:rPr lang="ru-RU" dirty="0" smtClean="0"/>
              <a:t> – медиана = </a:t>
            </a:r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baseline="-25000" dirty="0" smtClean="0"/>
          </a:p>
          <a:p>
            <a:pPr>
              <a:buNone/>
            </a:pPr>
            <a:r>
              <a:rPr lang="ru-RU" b="1" dirty="0" smtClean="0"/>
              <a:t>∠</a:t>
            </a:r>
            <a:r>
              <a:rPr lang="en-US" b="1" dirty="0" smtClean="0"/>
              <a:t> </a:t>
            </a:r>
            <a:r>
              <a:rPr lang="en-US" dirty="0" smtClean="0"/>
              <a:t> DAC</a:t>
            </a:r>
            <a:r>
              <a:rPr lang="ru-RU" dirty="0" smtClean="0"/>
              <a:t> = </a:t>
            </a:r>
            <a:r>
              <a:rPr lang="ru-RU" b="1" dirty="0" smtClean="0"/>
              <a:t>∠</a:t>
            </a:r>
            <a:r>
              <a:rPr lang="en-US" dirty="0" smtClean="0"/>
              <a:t>hl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6372200" y="476672"/>
            <a:ext cx="2088232" cy="1080120"/>
          </a:xfrm>
          <a:prstGeom prst="triangle">
            <a:avLst>
              <a:gd name="adj" fmla="val 652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156176" y="141277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7683152" y="188640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noProof="0" dirty="0"/>
              <a:t>B</a:t>
            </a:r>
            <a:endParaRPr kumimoji="0" lang="ru-RU" sz="1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8475240" y="1340768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C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Прямая соединительная линия 8"/>
          <p:cNvCxnSpPr>
            <a:stCxn id="4" idx="2"/>
            <a:endCxn id="4" idx="5"/>
          </p:cNvCxnSpPr>
          <p:nvPr/>
        </p:nvCxnSpPr>
        <p:spPr>
          <a:xfrm flipV="1">
            <a:off x="6372200" y="1016732"/>
            <a:ext cx="1724880" cy="54006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одержимое 2"/>
          <p:cNvSpPr txBox="1">
            <a:spLocks/>
          </p:cNvSpPr>
          <p:nvPr/>
        </p:nvSpPr>
        <p:spPr>
          <a:xfrm>
            <a:off x="8028384" y="692696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D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H="1">
            <a:off x="7740352" y="620688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8100392" y="1124744"/>
            <a:ext cx="288032" cy="2160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4" idx="4"/>
          </p:cNvCxnSpPr>
          <p:nvPr/>
        </p:nvCxnSpPr>
        <p:spPr>
          <a:xfrm>
            <a:off x="6372200" y="1556792"/>
            <a:ext cx="2088232" cy="0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Дуга 15"/>
          <p:cNvSpPr/>
          <p:nvPr/>
        </p:nvSpPr>
        <p:spPr>
          <a:xfrm rot="2043503">
            <a:off x="6905466" y="1289974"/>
            <a:ext cx="301619" cy="317611"/>
          </a:xfrm>
          <a:prstGeom prst="arc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6156176" y="440668"/>
            <a:ext cx="99972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400" dirty="0" smtClean="0"/>
              <a:t>Черновик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987824" y="872716"/>
            <a:ext cx="17281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987824" y="137677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2843808" y="1016732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148064" y="1016732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843808" y="51267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2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572000" y="512676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endParaRPr lang="ru-RU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3059832" y="2456892"/>
            <a:ext cx="24482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3059832" y="1412776"/>
            <a:ext cx="1728192" cy="10441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779912" y="1592796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860032" y="2096852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34" name="Дуга 33"/>
          <p:cNvSpPr/>
          <p:nvPr/>
        </p:nvSpPr>
        <p:spPr>
          <a:xfrm rot="2043503">
            <a:off x="3194909" y="2226078"/>
            <a:ext cx="301619" cy="317611"/>
          </a:xfrm>
          <a:prstGeom prst="arc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292080" y="436510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одержимое 2"/>
          <p:cNvSpPr txBox="1">
            <a:spLocks/>
          </p:cNvSpPr>
          <p:nvPr/>
        </p:nvSpPr>
        <p:spPr>
          <a:xfrm>
            <a:off x="5148064" y="4437112"/>
            <a:ext cx="489248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400" dirty="0" smtClean="0"/>
              <a:t>A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1331640" y="620688"/>
            <a:ext cx="3528392" cy="3600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3563888" y="2564904"/>
            <a:ext cx="3528392" cy="3600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4932040" y="2492896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3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4644008" y="1484784"/>
            <a:ext cx="381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</a:t>
            </a:r>
            <a:r>
              <a:rPr lang="ru-RU" baseline="-25000" dirty="0" smtClean="0"/>
              <a:t>4</a:t>
            </a:r>
            <a:endParaRPr lang="ru-RU" dirty="0"/>
          </a:p>
        </p:txBody>
      </p:sp>
      <p:sp>
        <p:nvSpPr>
          <p:cNvPr id="52" name="Овал 51"/>
          <p:cNvSpPr/>
          <p:nvPr/>
        </p:nvSpPr>
        <p:spPr>
          <a:xfrm>
            <a:off x="4814313" y="2447177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4572000" y="1484784"/>
            <a:ext cx="45719" cy="45719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107504" y="2276872"/>
            <a:ext cx="316835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Построение</a:t>
            </a:r>
            <a:r>
              <a:rPr lang="ru-RU" dirty="0" smtClean="0"/>
              <a:t>:</a:t>
            </a:r>
          </a:p>
          <a:p>
            <a:pPr marL="342900" indent="-342900">
              <a:buAutoNum type="arabicParenR"/>
            </a:pPr>
            <a:r>
              <a:rPr lang="ru-RU" sz="1400" i="1" dirty="0" smtClean="0"/>
              <a:t>Построим точку А</a:t>
            </a:r>
          </a:p>
          <a:p>
            <a:pPr marL="342900" indent="-342900">
              <a:buAutoNum type="arabicParenR"/>
            </a:pPr>
            <a:r>
              <a:rPr lang="ru-RU" i="1" dirty="0" smtClean="0">
                <a:solidFill>
                  <a:srgbClr val="0070C0"/>
                </a:solidFill>
              </a:rPr>
              <a:t>Построим </a:t>
            </a:r>
            <a:r>
              <a:rPr lang="ru-RU" i="1" dirty="0" err="1" smtClean="0">
                <a:solidFill>
                  <a:srgbClr val="0070C0"/>
                </a:solidFill>
              </a:rPr>
              <a:t>окр</a:t>
            </a:r>
            <a:r>
              <a:rPr lang="ru-RU" i="1" dirty="0" smtClean="0">
                <a:solidFill>
                  <a:srgbClr val="0070C0"/>
                </a:solidFill>
              </a:rPr>
              <a:t>. (А;</a:t>
            </a:r>
            <a:r>
              <a:rPr lang="en-US" i="1" dirty="0" smtClean="0">
                <a:solidFill>
                  <a:srgbClr val="0070C0"/>
                </a:solidFill>
              </a:rPr>
              <a:t> P</a:t>
            </a:r>
            <a:r>
              <a:rPr lang="en-US" i="1" baseline="-25000" dirty="0" smtClean="0">
                <a:solidFill>
                  <a:srgbClr val="0070C0"/>
                </a:solidFill>
              </a:rPr>
              <a:t>2</a:t>
            </a:r>
            <a:r>
              <a:rPr lang="en-US" i="1" dirty="0" smtClean="0">
                <a:solidFill>
                  <a:srgbClr val="0070C0"/>
                </a:solidFill>
              </a:rPr>
              <a:t>Q</a:t>
            </a:r>
            <a:r>
              <a:rPr lang="en-US" i="1" baseline="-25000" dirty="0" smtClean="0">
                <a:solidFill>
                  <a:srgbClr val="0070C0"/>
                </a:solidFill>
              </a:rPr>
              <a:t>2</a:t>
            </a:r>
            <a:r>
              <a:rPr lang="ru-RU" i="1" dirty="0" smtClean="0">
                <a:solidFill>
                  <a:srgbClr val="0070C0"/>
                </a:solidFill>
              </a:rPr>
              <a:t>), и </a:t>
            </a:r>
            <a:r>
              <a:rPr lang="ru-RU" i="1" dirty="0" err="1" smtClean="0">
                <a:solidFill>
                  <a:srgbClr val="0070C0"/>
                </a:solidFill>
              </a:rPr>
              <a:t>окр</a:t>
            </a:r>
            <a:r>
              <a:rPr lang="ru-RU" i="1" dirty="0" smtClean="0">
                <a:solidFill>
                  <a:srgbClr val="0070C0"/>
                </a:solidFill>
              </a:rPr>
              <a:t>. С центром в вершине угла  радиуса </a:t>
            </a:r>
            <a:r>
              <a:rPr lang="en-US" i="1" dirty="0" smtClean="0">
                <a:solidFill>
                  <a:srgbClr val="0070C0"/>
                </a:solidFill>
              </a:rPr>
              <a:t>P</a:t>
            </a:r>
            <a:r>
              <a:rPr lang="en-US" i="1" baseline="-25000" dirty="0" smtClean="0">
                <a:solidFill>
                  <a:srgbClr val="0070C0"/>
                </a:solidFill>
              </a:rPr>
              <a:t>2</a:t>
            </a:r>
            <a:r>
              <a:rPr lang="en-US" i="1" dirty="0" smtClean="0">
                <a:solidFill>
                  <a:srgbClr val="0070C0"/>
                </a:solidFill>
              </a:rPr>
              <a:t>Q</a:t>
            </a:r>
            <a:r>
              <a:rPr lang="en-US" i="1" baseline="-25000" dirty="0" smtClean="0">
                <a:solidFill>
                  <a:srgbClr val="0070C0"/>
                </a:solidFill>
              </a:rPr>
              <a:t>2</a:t>
            </a:r>
            <a:r>
              <a:rPr lang="ru-RU" i="1" dirty="0" smtClean="0">
                <a:solidFill>
                  <a:srgbClr val="0070C0"/>
                </a:solidFill>
              </a:rPr>
              <a:t> </a:t>
            </a:r>
            <a:r>
              <a:rPr lang="ru-RU" sz="1400" i="1" dirty="0" smtClean="0">
                <a:solidFill>
                  <a:srgbClr val="0070C0"/>
                </a:solidFill>
              </a:rPr>
              <a:t>(удобно сразу взять заданный отрезок меньшей длины) </a:t>
            </a:r>
            <a:endParaRPr lang="ru-RU" sz="1400" i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1202</Words>
  <Application>Microsoft Office PowerPoint</Application>
  <PresentationFormat>Экран (4:3)</PresentationFormat>
  <Paragraphs>405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Построение треугольника по трем элементам (медиана, сторона, угол)</vt:lpstr>
      <vt:lpstr>Постройте треугольник по стороне, медиане…. Стр. 87 №287</vt:lpstr>
      <vt:lpstr>Постройте треугольник по стороне, медиане…. Стр. 87 №287</vt:lpstr>
      <vt:lpstr>Постройте треугольник по стороне, медиане…. Стр. 87 №287</vt:lpstr>
      <vt:lpstr>Постройте треугольник по стороне, медиане…. Стр. 87 №287</vt:lpstr>
      <vt:lpstr>Постройте треугольник по стороне, медиане…. Стр. 87 №287</vt:lpstr>
      <vt:lpstr>Постройте треугольник по стороне, медиане…. Стр. 87 №287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Задача построение треугольника по трем элементам</dc:title>
  <dc:creator>Юлия</dc:creator>
  <cp:lastModifiedBy>Юлия</cp:lastModifiedBy>
  <cp:revision>77</cp:revision>
  <dcterms:created xsi:type="dcterms:W3CDTF">2020-04-16T05:41:18Z</dcterms:created>
  <dcterms:modified xsi:type="dcterms:W3CDTF">2020-04-28T16:02:34Z</dcterms:modified>
</cp:coreProperties>
</file>